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3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écs Miklós László" userId="476e02f3-b5f8-4e3b-8a6c-18e75245255d" providerId="ADAL" clId="{68376934-4CFC-474D-B2C6-BFA631590C27}"/>
    <pc:docChg chg="modMainMaster">
      <pc:chgData name="Pécs Miklós László" userId="476e02f3-b5f8-4e3b-8a6c-18e75245255d" providerId="ADAL" clId="{68376934-4CFC-474D-B2C6-BFA631590C27}" dt="2023-11-28T18:29:38.112" v="2" actId="14100"/>
      <pc:docMkLst>
        <pc:docMk/>
      </pc:docMkLst>
      <pc:sldMasterChg chg="modSp mod">
        <pc:chgData name="Pécs Miklós László" userId="476e02f3-b5f8-4e3b-8a6c-18e75245255d" providerId="ADAL" clId="{68376934-4CFC-474D-B2C6-BFA631590C27}" dt="2023-11-28T18:29:38.112" v="2" actId="14100"/>
        <pc:sldMasterMkLst>
          <pc:docMk/>
          <pc:sldMasterMk cId="0" sldId="2147483648"/>
        </pc:sldMasterMkLst>
        <pc:picChg chg="mod">
          <ac:chgData name="Pécs Miklós László" userId="476e02f3-b5f8-4e3b-8a6c-18e75245255d" providerId="ADAL" clId="{68376934-4CFC-474D-B2C6-BFA631590C27}" dt="2023-11-28T18:29:38.112" v="2" actId="14100"/>
          <ac:picMkLst>
            <pc:docMk/>
            <pc:sldMasterMk cId="0" sldId="2147483648"/>
            <ac:picMk id="16" creationId="{00000000-0000-0000-0000-00000000000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248"/>
            <a:ext cx="10692384" cy="74020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59663"/>
            <a:ext cx="10692765" cy="840105"/>
          </a:xfrm>
          <a:custGeom>
            <a:avLst/>
            <a:gdLst/>
            <a:ahLst/>
            <a:cxnLst/>
            <a:rect l="l" t="t" r="r" b="b"/>
            <a:pathLst>
              <a:path w="10692765" h="840105">
                <a:moveTo>
                  <a:pt x="10692384" y="839724"/>
                </a:moveTo>
                <a:lnTo>
                  <a:pt x="0" y="83972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3972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1513" y="560319"/>
            <a:ext cx="4090372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1453" y="1256785"/>
            <a:ext cx="4040504" cy="456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384" cy="7562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468" y="297180"/>
            <a:ext cx="9792462" cy="76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830" y="1477715"/>
            <a:ext cx="7615555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64256" y="6866913"/>
            <a:ext cx="249207" cy="242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6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351" y="592223"/>
            <a:ext cx="7459980" cy="1210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69340">
              <a:lnSpc>
                <a:spcPct val="101000"/>
              </a:lnSpc>
              <a:spcBef>
                <a:spcPts val="90"/>
              </a:spcBef>
            </a:pPr>
            <a:r>
              <a:rPr sz="3850" b="0" dirty="0">
                <a:solidFill>
                  <a:srgbClr val="CC3300"/>
                </a:solidFill>
                <a:latin typeface="Arial"/>
                <a:cs typeface="Arial"/>
              </a:rPr>
              <a:t>Biotermék</a:t>
            </a:r>
            <a:r>
              <a:rPr sz="3850" b="0" spc="10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b="0" dirty="0">
                <a:solidFill>
                  <a:srgbClr val="CC3300"/>
                </a:solidFill>
                <a:latin typeface="Arial"/>
                <a:cs typeface="Arial"/>
              </a:rPr>
              <a:t>technológia</a:t>
            </a:r>
            <a:r>
              <a:rPr sz="3850" b="0" spc="1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b="0" spc="-50" dirty="0">
                <a:solidFill>
                  <a:srgbClr val="CC3300"/>
                </a:solidFill>
                <a:latin typeface="Arial"/>
                <a:cs typeface="Arial"/>
              </a:rPr>
              <a:t>2 </a:t>
            </a:r>
            <a:r>
              <a:rPr sz="3850" b="0" dirty="0">
                <a:solidFill>
                  <a:srgbClr val="CC3300"/>
                </a:solidFill>
                <a:latin typeface="Arial"/>
                <a:cs typeface="Arial"/>
              </a:rPr>
              <a:t>Msc.</a:t>
            </a:r>
            <a:r>
              <a:rPr sz="3850" b="0" spc="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b="0" dirty="0">
                <a:solidFill>
                  <a:srgbClr val="CC3300"/>
                </a:solidFill>
                <a:latin typeface="Arial"/>
                <a:cs typeface="Arial"/>
              </a:rPr>
              <a:t>Biomérnök</a:t>
            </a:r>
            <a:r>
              <a:rPr sz="3850" b="0" spc="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b="0" dirty="0">
                <a:solidFill>
                  <a:srgbClr val="CC3300"/>
                </a:solidFill>
                <a:latin typeface="Arial"/>
                <a:cs typeface="Arial"/>
              </a:rPr>
              <a:t>hallgatók</a:t>
            </a:r>
            <a:r>
              <a:rPr sz="3850" b="0" spc="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b="0" spc="-10" dirty="0">
                <a:solidFill>
                  <a:srgbClr val="CC3300"/>
                </a:solidFill>
                <a:latin typeface="Arial"/>
                <a:cs typeface="Arial"/>
              </a:rPr>
              <a:t>részére</a:t>
            </a:r>
            <a:endParaRPr sz="3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974" y="2369381"/>
            <a:ext cx="9079865" cy="1210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dirty="0">
                <a:solidFill>
                  <a:srgbClr val="CC3300"/>
                </a:solidFill>
                <a:latin typeface="Arial"/>
                <a:cs typeface="Arial"/>
              </a:rPr>
              <a:t>Rekombináns</a:t>
            </a:r>
            <a:r>
              <a:rPr sz="3850" spc="1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CC3300"/>
                </a:solidFill>
                <a:latin typeface="Arial"/>
                <a:cs typeface="Arial"/>
              </a:rPr>
              <a:t>fehérjetermékek</a:t>
            </a:r>
            <a:r>
              <a:rPr sz="3850" spc="1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spc="-10" dirty="0">
                <a:solidFill>
                  <a:srgbClr val="CC3300"/>
                </a:solidFill>
                <a:latin typeface="Arial"/>
                <a:cs typeface="Arial"/>
              </a:rPr>
              <a:t>előállítása</a:t>
            </a:r>
            <a:endParaRPr sz="3850" dirty="0">
              <a:latin typeface="Arial"/>
              <a:cs typeface="Arial"/>
            </a:endParaRPr>
          </a:p>
          <a:p>
            <a:pPr marL="3702050">
              <a:lnSpc>
                <a:spcPct val="100000"/>
              </a:lnSpc>
              <a:spcBef>
                <a:spcPts val="50"/>
              </a:spcBef>
            </a:pPr>
            <a:r>
              <a:rPr sz="3850" dirty="0">
                <a:solidFill>
                  <a:srgbClr val="CC3300"/>
                </a:solidFill>
                <a:latin typeface="Arial"/>
                <a:cs typeface="Arial"/>
              </a:rPr>
              <a:t>2.</a:t>
            </a:r>
            <a:r>
              <a:rPr sz="3850" spc="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CC3300"/>
                </a:solidFill>
                <a:latin typeface="Arial"/>
                <a:cs typeface="Arial"/>
              </a:rPr>
              <a:t>Rész</a:t>
            </a:r>
            <a:endParaRPr sz="385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922264"/>
            <a:ext cx="1598675" cy="5273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45895" y="5764750"/>
            <a:ext cx="4011295" cy="751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Ballagi</a:t>
            </a:r>
            <a:r>
              <a:rPr sz="2600" b="1" spc="-1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András,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PhD.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BME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Címzetes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Egyetemi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Tanár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8152908" y="5964501"/>
            <a:ext cx="189611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2023</a:t>
            </a:r>
            <a:r>
              <a:rPr sz="215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nov.-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dec.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912"/>
            <a:ext cx="10660380" cy="838200"/>
          </a:xfrm>
          <a:custGeom>
            <a:avLst/>
            <a:gdLst/>
            <a:ahLst/>
            <a:cxnLst/>
            <a:rect l="l" t="t" r="r" b="b"/>
            <a:pathLst>
              <a:path w="10660380" h="838200">
                <a:moveTo>
                  <a:pt x="10660379" y="838200"/>
                </a:moveTo>
                <a:lnTo>
                  <a:pt x="0" y="838200"/>
                </a:lnTo>
                <a:lnTo>
                  <a:pt x="0" y="0"/>
                </a:lnTo>
                <a:lnTo>
                  <a:pt x="10660379" y="0"/>
                </a:lnTo>
                <a:lnTo>
                  <a:pt x="10660379" y="8382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811" rIns="0" bIns="0" rtlCol="0">
            <a:spAutoFit/>
          </a:bodyPr>
          <a:lstStyle/>
          <a:p>
            <a:pPr marL="375094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110" dirty="0">
                <a:solidFill>
                  <a:srgbClr val="CC3300"/>
                </a:solidFill>
              </a:rPr>
              <a:t> </a:t>
            </a:r>
            <a:r>
              <a:rPr spc="-25" dirty="0">
                <a:solidFill>
                  <a:srgbClr val="CC3300"/>
                </a:solidFill>
              </a:rPr>
              <a:t>IgG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455" y="1418377"/>
            <a:ext cx="8797290" cy="4503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monomer</a:t>
            </a:r>
            <a:endParaRPr sz="2150">
              <a:latin typeface="Arial"/>
              <a:cs typeface="Arial"/>
            </a:endParaRPr>
          </a:p>
          <a:p>
            <a:pPr marL="12700" marR="3065780">
              <a:lnSpc>
                <a:spcPct val="18090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Aránya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80%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Előfordulása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szervezetben: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vér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nyirok,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bél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Féléletideje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szérumban: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23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nap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Átlép-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méhlepényen: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igen</a:t>
            </a:r>
            <a:endParaRPr sz="2150">
              <a:latin typeface="Arial"/>
              <a:cs typeface="Arial"/>
            </a:endParaRPr>
          </a:p>
          <a:p>
            <a:pPr marL="1219200" marR="418465" indent="-1207135">
              <a:lnSpc>
                <a:spcPts val="2340"/>
              </a:lnSpc>
              <a:spcBef>
                <a:spcPts val="235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Szerepe: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előidéz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fagocitózist,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semlegesít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toxinokat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vírusokat,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védi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magzatot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ill.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újszülöttet.</a:t>
            </a:r>
            <a:endParaRPr sz="2150">
              <a:latin typeface="Arial"/>
              <a:cs typeface="Arial"/>
            </a:endParaRPr>
          </a:p>
          <a:p>
            <a:pPr marL="1219200">
              <a:lnSpc>
                <a:spcPts val="217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gyógyászati,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terápiás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alkalmazás,</a:t>
            </a:r>
            <a:endParaRPr sz="2150">
              <a:latin typeface="Arial"/>
              <a:cs typeface="Arial"/>
            </a:endParaRPr>
          </a:p>
          <a:p>
            <a:pPr marL="1226820">
              <a:lnSpc>
                <a:spcPts val="2335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diagnosztikai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komponens,</a:t>
            </a:r>
            <a:endParaRPr sz="2150">
              <a:latin typeface="Arial"/>
              <a:cs typeface="Arial"/>
            </a:endParaRPr>
          </a:p>
          <a:p>
            <a:pPr marL="1226820">
              <a:lnSpc>
                <a:spcPts val="2455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elválasztástechnikai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komponens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(affinitás-kromatográfia).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0316" y="803148"/>
            <a:ext cx="3058667" cy="24902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65814" y="6868470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10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2996" y="3547872"/>
            <a:ext cx="5009388" cy="39334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3083" y="1060704"/>
            <a:ext cx="4319270" cy="6421120"/>
            <a:chOff x="1053083" y="1060704"/>
            <a:chExt cx="4319270" cy="6421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083" y="1060704"/>
              <a:ext cx="4319015" cy="2842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904" y="3916680"/>
              <a:ext cx="3957827" cy="356463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768339" y="1060704"/>
            <a:ext cx="4657725" cy="2954020"/>
            <a:chOff x="5768339" y="1060704"/>
            <a:chExt cx="4657725" cy="29540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2783" y="1060704"/>
              <a:ext cx="4152900" cy="28742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68339" y="3625596"/>
              <a:ext cx="504825" cy="388620"/>
            </a:xfrm>
            <a:custGeom>
              <a:avLst/>
              <a:gdLst/>
              <a:ahLst/>
              <a:cxnLst/>
              <a:rect l="l" t="t" r="r" b="b"/>
              <a:pathLst>
                <a:path w="504825" h="388620">
                  <a:moveTo>
                    <a:pt x="504444" y="388619"/>
                  </a:moveTo>
                  <a:lnTo>
                    <a:pt x="0" y="388619"/>
                  </a:lnTo>
                  <a:lnTo>
                    <a:pt x="0" y="0"/>
                  </a:lnTo>
                  <a:lnTo>
                    <a:pt x="504444" y="0"/>
                  </a:lnTo>
                  <a:lnTo>
                    <a:pt x="504444" y="388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22" rIns="0" bIns="0" rtlCol="0">
            <a:spAutoFit/>
          </a:bodyPr>
          <a:lstStyle/>
          <a:p>
            <a:pPr marL="1885314">
              <a:lnSpc>
                <a:spcPct val="100000"/>
              </a:lnSpc>
              <a:spcBef>
                <a:spcPts val="90"/>
              </a:spcBef>
            </a:pPr>
            <a:r>
              <a:rPr dirty="0"/>
              <a:t>Az</a:t>
            </a:r>
            <a:r>
              <a:rPr spc="-95" dirty="0"/>
              <a:t> </a:t>
            </a:r>
            <a:r>
              <a:rPr dirty="0"/>
              <a:t>IgG</a:t>
            </a:r>
            <a:r>
              <a:rPr spc="-114" dirty="0"/>
              <a:t> </a:t>
            </a:r>
            <a:r>
              <a:rPr dirty="0"/>
              <a:t>antitestek</a:t>
            </a:r>
            <a:r>
              <a:rPr spc="-105" dirty="0"/>
              <a:t> </a:t>
            </a:r>
            <a:r>
              <a:rPr dirty="0"/>
              <a:t>szerkezetének</a:t>
            </a:r>
            <a:r>
              <a:rPr spc="-85" dirty="0"/>
              <a:t> </a:t>
            </a:r>
            <a:r>
              <a:rPr spc="-10" dirty="0"/>
              <a:t>ábrázolásai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09626" y="7014788"/>
            <a:ext cx="19621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35" dirty="0">
                <a:solidFill>
                  <a:srgbClr val="CC3300"/>
                </a:solidFill>
                <a:latin typeface="Arial"/>
                <a:cs typeface="Arial"/>
              </a:rPr>
              <a:t>11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055" y="1604772"/>
            <a:ext cx="5969507" cy="41940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457" y="1551778"/>
            <a:ext cx="3601720" cy="38195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2905" indent="-37020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Fehérje</a:t>
            </a:r>
            <a:endParaRPr sz="2600">
              <a:latin typeface="Arial"/>
              <a:cs typeface="Arial"/>
            </a:endParaRPr>
          </a:p>
          <a:p>
            <a:pPr marL="1000125">
              <a:lnSpc>
                <a:spcPct val="100000"/>
              </a:lnSpc>
              <a:spcBef>
                <a:spcPts val="53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nehéz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lánc</a:t>
            </a:r>
            <a:endParaRPr sz="2150">
              <a:latin typeface="Arial"/>
              <a:cs typeface="Arial"/>
            </a:endParaRPr>
          </a:p>
          <a:p>
            <a:pPr marL="1000125" marR="660400">
              <a:lnSpc>
                <a:spcPct val="12050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könnyű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lánc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Diszulfid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hidak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Variábilis</a:t>
            </a:r>
            <a:r>
              <a:rPr sz="2600" b="1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régió</a:t>
            </a:r>
            <a:endParaRPr sz="2600">
              <a:latin typeface="Arial"/>
              <a:cs typeface="Arial"/>
            </a:endParaRPr>
          </a:p>
          <a:p>
            <a:pPr marL="1000125">
              <a:lnSpc>
                <a:spcPct val="100000"/>
              </a:lnSpc>
              <a:spcBef>
                <a:spcPts val="53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felismerő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Konstans</a:t>
            </a:r>
            <a:r>
              <a:rPr sz="2600" b="1" spc="-1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régió</a:t>
            </a:r>
            <a:endParaRPr sz="2600">
              <a:latin typeface="Arial"/>
              <a:cs typeface="Arial"/>
            </a:endParaRPr>
          </a:p>
          <a:p>
            <a:pPr marL="1000125" marR="5080">
              <a:lnSpc>
                <a:spcPct val="120500"/>
              </a:lnSpc>
              <a:spcBef>
                <a:spcPts val="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Effektor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funkciók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Osztály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alosztály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976" rIns="0" bIns="0" rtlCol="0">
            <a:spAutoFit/>
          </a:bodyPr>
          <a:lstStyle/>
          <a:p>
            <a:pPr marL="305435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Az</a:t>
            </a:r>
            <a:r>
              <a:rPr spc="-8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70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szerkezete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1060704"/>
            <a:ext cx="8414003" cy="58155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647" y="905255"/>
            <a:ext cx="8859520" cy="142811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2150">
              <a:latin typeface="Times New Roman"/>
              <a:cs typeface="Times New Roman"/>
            </a:endParaRPr>
          </a:p>
          <a:p>
            <a:pPr marL="99060" marR="172085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működésének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ereje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CDR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régióknak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köszönhetően.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Mindegyik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CDR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hurok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(loop)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5-7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AA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hosszú.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7288" y="543603"/>
            <a:ext cx="699198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Complementarity</a:t>
            </a:r>
            <a:r>
              <a:rPr spc="-75" dirty="0"/>
              <a:t> </a:t>
            </a:r>
            <a:r>
              <a:rPr spc="-10" dirty="0"/>
              <a:t>determining</a:t>
            </a:r>
            <a:r>
              <a:rPr spc="-100" dirty="0"/>
              <a:t> </a:t>
            </a:r>
            <a:r>
              <a:rPr dirty="0"/>
              <a:t>regions</a:t>
            </a:r>
            <a:r>
              <a:rPr spc="-95" dirty="0"/>
              <a:t> </a:t>
            </a:r>
            <a:r>
              <a:rPr b="0" spc="-10" dirty="0">
                <a:latin typeface="Arial"/>
                <a:cs typeface="Arial"/>
              </a:rPr>
              <a:t>(</a:t>
            </a:r>
            <a:r>
              <a:rPr spc="-10" dirty="0"/>
              <a:t>CDR</a:t>
            </a:r>
            <a:r>
              <a:rPr b="0" spc="-1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84"/>
            <a:ext cx="10688320" cy="838200"/>
          </a:xfrm>
          <a:custGeom>
            <a:avLst/>
            <a:gdLst/>
            <a:ahLst/>
            <a:cxnLst/>
            <a:rect l="l" t="t" r="r" b="b"/>
            <a:pathLst>
              <a:path w="10688320" h="838200">
                <a:moveTo>
                  <a:pt x="10687811" y="838199"/>
                </a:moveTo>
                <a:lnTo>
                  <a:pt x="0" y="838199"/>
                </a:lnTo>
                <a:lnTo>
                  <a:pt x="0" y="0"/>
                </a:lnTo>
                <a:lnTo>
                  <a:pt x="10687811" y="0"/>
                </a:lnTo>
                <a:lnTo>
                  <a:pt x="10687811" y="83819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6414" y="299768"/>
            <a:ext cx="16179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CC3300"/>
                </a:solidFill>
              </a:rPr>
              <a:t>Antitestek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7314" y="859019"/>
            <a:ext cx="6204585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63525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szervezet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kb.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3x10</a:t>
            </a:r>
            <a:r>
              <a:rPr sz="2175" b="1" baseline="24904" dirty="0">
                <a:solidFill>
                  <a:srgbClr val="BF0000"/>
                </a:solidFill>
                <a:latin typeface="Arial"/>
                <a:cs typeface="Arial"/>
              </a:rPr>
              <a:t>11</a:t>
            </a:r>
            <a:r>
              <a:rPr sz="2175" b="1" spc="232" baseline="2490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féle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különböző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antitest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előállítására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képes.</a:t>
            </a:r>
            <a:endParaRPr sz="2150">
              <a:latin typeface="Arial"/>
              <a:cs typeface="Arial"/>
            </a:endParaRPr>
          </a:p>
          <a:p>
            <a:pPr marL="38100" marR="17780">
              <a:lnSpc>
                <a:spcPts val="2590"/>
              </a:lnSpc>
              <a:spcBef>
                <a:spcPts val="9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Ennek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alapja,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hogy antitest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doménjei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sok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változatban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tárolódnak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génállományban, és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kiírás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során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ezek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random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módon kombinálódhatnak.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7" y="539496"/>
            <a:ext cx="3549395" cy="46832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52698" y="3111511"/>
            <a:ext cx="6489700" cy="328485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 marR="654685">
              <a:lnSpc>
                <a:spcPts val="2330"/>
              </a:lnSpc>
              <a:spcBef>
                <a:spcPts val="180"/>
              </a:spcBef>
            </a:pP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Könnyű</a:t>
            </a:r>
            <a:r>
              <a:rPr sz="1950" b="1" u="sng" spc="-7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lánchoz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: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250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V-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szegmens,</a:t>
            </a:r>
            <a:r>
              <a:rPr sz="19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4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J-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szegmens,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különböző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kapcsolódási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lehetőség</a:t>
            </a:r>
            <a:endParaRPr sz="1950">
              <a:latin typeface="Arial"/>
              <a:cs typeface="Arial"/>
            </a:endParaRPr>
          </a:p>
          <a:p>
            <a:pPr marL="38100">
              <a:lnSpc>
                <a:spcPts val="2250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Ez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összesen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250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4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3000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különböző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könnyű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lánc</a:t>
            </a:r>
            <a:endParaRPr sz="1950">
              <a:latin typeface="Arial"/>
              <a:cs typeface="Arial"/>
            </a:endParaRPr>
          </a:p>
          <a:p>
            <a:pPr marL="38100">
              <a:lnSpc>
                <a:spcPts val="2335"/>
              </a:lnSpc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variáns.</a:t>
            </a:r>
            <a:endParaRPr sz="1950">
              <a:latin typeface="Arial"/>
              <a:cs typeface="Arial"/>
            </a:endParaRPr>
          </a:p>
          <a:p>
            <a:pPr marL="38100">
              <a:lnSpc>
                <a:spcPts val="2335"/>
              </a:lnSpc>
              <a:tabLst>
                <a:tab pos="3879215" algn="l"/>
              </a:tabLst>
            </a:pP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Nehéz</a:t>
            </a:r>
            <a:r>
              <a:rPr sz="1950" b="1" u="sng" spc="-7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lánchoz: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44</a:t>
            </a:r>
            <a:r>
              <a:rPr sz="19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V-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szegmens,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27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D-szegmens,</a:t>
            </a:r>
            <a:endParaRPr sz="1950">
              <a:latin typeface="Arial"/>
              <a:cs typeface="Arial"/>
            </a:endParaRPr>
          </a:p>
          <a:p>
            <a:pPr marL="38100">
              <a:lnSpc>
                <a:spcPts val="2335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6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J-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szegmens,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különböző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kapcsolódási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lehetőség.</a:t>
            </a:r>
            <a:endParaRPr sz="1950">
              <a:latin typeface="Arial"/>
              <a:cs typeface="Arial"/>
            </a:endParaRPr>
          </a:p>
          <a:p>
            <a:pPr marL="38100" marR="152400">
              <a:lnSpc>
                <a:spcPct val="99700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Ez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összesen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44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27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6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21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384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különböző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nehéz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lánc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variáns.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két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fajta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konstans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régió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miatt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ez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összesen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42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768</a:t>
            </a:r>
            <a:endParaRPr sz="1950">
              <a:latin typeface="Arial"/>
              <a:cs typeface="Arial"/>
            </a:endParaRPr>
          </a:p>
          <a:p>
            <a:pPr marL="38100" marR="173990">
              <a:lnSpc>
                <a:spcPts val="2340"/>
              </a:lnSpc>
              <a:spcBef>
                <a:spcPts val="65"/>
              </a:spcBef>
            </a:pP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A</a:t>
            </a:r>
            <a:r>
              <a:rPr sz="1950" b="1" u="sng" spc="-13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hipervariábilis</a:t>
            </a:r>
            <a:r>
              <a:rPr sz="1950" b="1" u="sng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régiók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által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biztosított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változatokkal beszorozva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10</a:t>
            </a:r>
            <a:r>
              <a:rPr sz="1950" b="1" baseline="25641" dirty="0">
                <a:solidFill>
                  <a:srgbClr val="BF0000"/>
                </a:solidFill>
                <a:latin typeface="Arial"/>
                <a:cs typeface="Arial"/>
              </a:rPr>
              <a:t>11</a:t>
            </a:r>
            <a:r>
              <a:rPr sz="1950" b="1" spc="142" baseline="2564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(~30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milliárd)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változat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lehetséges.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1440" y="5520973"/>
            <a:ext cx="1486535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–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variable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J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joining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D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diversity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C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19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constant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84"/>
            <a:ext cx="10688320" cy="838200"/>
          </a:xfrm>
          <a:custGeom>
            <a:avLst/>
            <a:gdLst/>
            <a:ahLst/>
            <a:cxnLst/>
            <a:rect l="l" t="t" r="r" b="b"/>
            <a:pathLst>
              <a:path w="10688320" h="838200">
                <a:moveTo>
                  <a:pt x="10687811" y="838199"/>
                </a:moveTo>
                <a:lnTo>
                  <a:pt x="0" y="838199"/>
                </a:lnTo>
                <a:lnTo>
                  <a:pt x="0" y="0"/>
                </a:lnTo>
                <a:lnTo>
                  <a:pt x="10687811" y="0"/>
                </a:lnTo>
                <a:lnTo>
                  <a:pt x="10687811" y="83819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566" y="299768"/>
            <a:ext cx="101777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6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–</a:t>
            </a:r>
            <a:r>
              <a:rPr spc="-8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DNS</a:t>
            </a:r>
            <a:r>
              <a:rPr spc="-60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fragment</a:t>
            </a:r>
            <a:r>
              <a:rPr spc="-50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átrendeződés</a:t>
            </a:r>
            <a:r>
              <a:rPr spc="-8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a</a:t>
            </a:r>
            <a:r>
              <a:rPr spc="-85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B-</a:t>
            </a:r>
            <a:r>
              <a:rPr dirty="0">
                <a:solidFill>
                  <a:srgbClr val="CC3300"/>
                </a:solidFill>
              </a:rPr>
              <a:t>sejt</a:t>
            </a:r>
            <a:r>
              <a:rPr spc="-7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fejlődése</a:t>
            </a:r>
            <a:r>
              <a:rPr spc="-85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során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4131" y="969264"/>
            <a:ext cx="10259695" cy="5765800"/>
            <a:chOff x="294131" y="969264"/>
            <a:chExt cx="10259695" cy="5765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969264"/>
              <a:ext cx="4517135" cy="57652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7571" y="1082039"/>
              <a:ext cx="5596128" cy="55961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Az</a:t>
            </a:r>
            <a:r>
              <a:rPr spc="-8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70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glikozilálása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095" y="1369621"/>
            <a:ext cx="793623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nehéz</a:t>
            </a:r>
            <a:r>
              <a:rPr sz="2150" b="1" spc="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láncokon</a:t>
            </a:r>
            <a:r>
              <a:rPr sz="2150" b="1" spc="-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CC3300"/>
                </a:solidFill>
                <a:latin typeface="Arial"/>
                <a:cs typeface="Arial"/>
              </a:rPr>
              <a:t>egy-</a:t>
            </a: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egy</a:t>
            </a:r>
            <a:r>
              <a:rPr sz="2150" b="1" spc="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N-glikozilálási</a:t>
            </a:r>
            <a:r>
              <a:rPr sz="2150" b="1" spc="-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hely</a:t>
            </a:r>
            <a:r>
              <a:rPr sz="215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van </a:t>
            </a:r>
            <a:r>
              <a:rPr sz="2150" b="1" spc="-10" dirty="0">
                <a:solidFill>
                  <a:srgbClr val="CC3300"/>
                </a:solidFill>
                <a:latin typeface="Arial"/>
                <a:cs typeface="Arial"/>
              </a:rPr>
              <a:t>(Asn-297).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716" y="1915667"/>
            <a:ext cx="7293864" cy="50764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0" y="1056132"/>
            <a:ext cx="6071616" cy="56205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69" rIns="0" bIns="0" rtlCol="0">
            <a:spAutoFit/>
          </a:bodyPr>
          <a:lstStyle/>
          <a:p>
            <a:pPr marL="118745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Poliklonállis</a:t>
            </a:r>
            <a:r>
              <a:rPr spc="-110" dirty="0"/>
              <a:t> </a:t>
            </a:r>
            <a:r>
              <a:rPr dirty="0"/>
              <a:t>és</a:t>
            </a:r>
            <a:r>
              <a:rPr spc="-60" dirty="0"/>
              <a:t> </a:t>
            </a:r>
            <a:r>
              <a:rPr spc="-10" dirty="0"/>
              <a:t>monoklonális</a:t>
            </a:r>
            <a:r>
              <a:rPr spc="-105" dirty="0"/>
              <a:t> </a:t>
            </a:r>
            <a:r>
              <a:rPr dirty="0"/>
              <a:t>antitestek</a:t>
            </a:r>
            <a:r>
              <a:rPr spc="-60" dirty="0"/>
              <a:t> </a:t>
            </a:r>
            <a:r>
              <a:rPr spc="-10" dirty="0"/>
              <a:t>keletkezése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22" rIns="0" bIns="0" rtlCol="0">
            <a:spAutoFit/>
          </a:bodyPr>
          <a:lstStyle/>
          <a:p>
            <a:pPr marL="157480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80" dirty="0"/>
              <a:t> </a:t>
            </a:r>
            <a:r>
              <a:rPr spc="-20" dirty="0"/>
              <a:t>Mab-</a:t>
            </a:r>
            <a:r>
              <a:rPr dirty="0"/>
              <a:t>ok</a:t>
            </a:r>
            <a:r>
              <a:rPr spc="-95" dirty="0"/>
              <a:t> </a:t>
            </a:r>
            <a:r>
              <a:rPr dirty="0"/>
              <a:t>előállítása</a:t>
            </a:r>
            <a:r>
              <a:rPr spc="-95" dirty="0"/>
              <a:t> </a:t>
            </a:r>
            <a:r>
              <a:rPr dirty="0"/>
              <a:t>hibridóma</a:t>
            </a:r>
            <a:r>
              <a:rPr spc="-114" dirty="0"/>
              <a:t> </a:t>
            </a:r>
            <a:r>
              <a:rPr spc="-10" dirty="0"/>
              <a:t>technikával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3020" y="1915667"/>
            <a:ext cx="4974335" cy="49956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3630" y="1089138"/>
            <a:ext cx="8586470" cy="565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monoklonális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egyformák,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mert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egyfajta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immunsejtből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keletkeztek,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amely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immunsejtek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egyetlen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sejttől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származnak.</a:t>
            </a:r>
            <a:endParaRPr sz="2150">
              <a:latin typeface="Arial"/>
              <a:cs typeface="Arial"/>
            </a:endParaRPr>
          </a:p>
          <a:p>
            <a:pPr marL="90170" marR="4593590">
              <a:lnSpc>
                <a:spcPct val="100499"/>
              </a:lnSpc>
              <a:spcBef>
                <a:spcPts val="154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kívánt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monoklonális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sejt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egyetlen,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megfelelő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sejtből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tumor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sejtből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(myeloma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sejt)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keletkezik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fúzióval.</a:t>
            </a:r>
            <a:endParaRPr sz="2150">
              <a:latin typeface="Arial"/>
              <a:cs typeface="Arial"/>
            </a:endParaRPr>
          </a:p>
          <a:p>
            <a:pPr marL="90170" marR="5518150">
              <a:lnSpc>
                <a:spcPct val="100400"/>
              </a:lnSpc>
              <a:spcBef>
                <a:spcPts val="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Ezeket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hybridomáknak nevezzük.</a:t>
            </a:r>
            <a:endParaRPr sz="2150">
              <a:latin typeface="Arial"/>
              <a:cs typeface="Arial"/>
            </a:endParaRPr>
          </a:p>
          <a:p>
            <a:pPr marL="90170" marR="4529455">
              <a:lnSpc>
                <a:spcPct val="100499"/>
              </a:lnSpc>
              <a:spcBef>
                <a:spcPts val="12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monoklonális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antitestek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azonos antigén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kötő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hellyel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rendelkeznek,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így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ugyanahhoz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osztályhoz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tartoznak,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ugyanahhoz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az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epitóphoz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kapcsolódnak.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60"/>
            <a:ext cx="10692765" cy="502920"/>
          </a:xfrm>
          <a:custGeom>
            <a:avLst/>
            <a:gdLst/>
            <a:ahLst/>
            <a:cxnLst/>
            <a:rect l="l" t="t" r="r" b="b"/>
            <a:pathLst>
              <a:path w="10692765" h="502919">
                <a:moveTo>
                  <a:pt x="10692384" y="502919"/>
                </a:moveTo>
                <a:lnTo>
                  <a:pt x="0" y="502919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0291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541" rIns="0" bIns="0" rtlCol="0">
            <a:spAutoFit/>
          </a:bodyPr>
          <a:lstStyle/>
          <a:p>
            <a:pPr marL="158051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Monoklonális</a:t>
            </a:r>
            <a:r>
              <a:rPr spc="-155" dirty="0"/>
              <a:t> </a:t>
            </a:r>
            <a:r>
              <a:rPr dirty="0"/>
              <a:t>ellenanyag</a:t>
            </a:r>
            <a:r>
              <a:rPr spc="-114" dirty="0"/>
              <a:t> </a:t>
            </a:r>
            <a:r>
              <a:rPr dirty="0"/>
              <a:t>előállítás</a:t>
            </a:r>
            <a:r>
              <a:rPr spc="-150" dirty="0"/>
              <a:t> </a:t>
            </a:r>
            <a:r>
              <a:rPr spc="-10" dirty="0"/>
              <a:t>menete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183" y="1712466"/>
            <a:ext cx="8689975" cy="4370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1371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egér/patkány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beoltása</a:t>
            </a:r>
            <a:r>
              <a:rPr sz="2600" b="1" spc="-1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antigénnel</a:t>
            </a:r>
            <a:r>
              <a:rPr sz="2600" b="1" spc="-1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(több</a:t>
            </a:r>
            <a:r>
              <a:rPr sz="2600" b="1" spc="-1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lépcsőben)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513715" indent="-501015">
              <a:lnSpc>
                <a:spcPct val="100000"/>
              </a:lnSpc>
              <a:buFont typeface="Arial"/>
              <a:buChar char="•"/>
              <a:tabLst>
                <a:tab pos="51371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lép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nyirokcsomó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eltávolítása,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homogenizálása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513715" marR="439420" indent="-501650">
              <a:lnSpc>
                <a:spcPts val="3110"/>
              </a:lnSpc>
              <a:buFont typeface="Arial"/>
              <a:buChar char="•"/>
              <a:tabLst>
                <a:tab pos="51371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lépből</a:t>
            </a:r>
            <a:r>
              <a:rPr sz="26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származó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plazmasejtek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egér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tumorsejtek (plazmacitoma/mieloma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sejtek)</a:t>
            </a:r>
            <a:r>
              <a:rPr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fúziója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513715" indent="-501015">
              <a:lnSpc>
                <a:spcPct val="100000"/>
              </a:lnSpc>
              <a:buFont typeface="Arial"/>
              <a:buChar char="•"/>
              <a:tabLst>
                <a:tab pos="51371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6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ellenanyag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klónok</a:t>
            </a:r>
            <a:r>
              <a:rPr sz="260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azonosítása,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izolálása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513715" marR="5080" indent="-501650">
              <a:lnSpc>
                <a:spcPts val="3110"/>
              </a:lnSpc>
              <a:buFont typeface="Arial"/>
              <a:buChar char="•"/>
              <a:tabLst>
                <a:tab pos="51371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600" b="1" spc="-1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hibridomák</a:t>
            </a:r>
            <a:r>
              <a:rPr sz="2600" b="1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folyamatosan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szaporodnak</a:t>
            </a:r>
            <a:r>
              <a:rPr sz="26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ellenanyagot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termelnek,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ami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tápoldatban</a:t>
            </a:r>
            <a:r>
              <a:rPr sz="26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feldúsul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3751" y="320985"/>
            <a:ext cx="139128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Tartalom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69142" y="1011450"/>
            <a:ext cx="9096375" cy="5292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rekombináns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biotechnológia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területei</a:t>
            </a:r>
            <a:endParaRPr sz="2150">
              <a:latin typeface="Arial"/>
              <a:cs typeface="Arial"/>
            </a:endParaRPr>
          </a:p>
          <a:p>
            <a:pPr marL="1000125">
              <a:lnSpc>
                <a:spcPct val="10000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gyógyszeripari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biotechnológia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sajátosságai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Gazdaszervezetek</a:t>
            </a:r>
            <a:endParaRPr sz="2150">
              <a:latin typeface="Arial"/>
              <a:cs typeface="Arial"/>
            </a:endParaRPr>
          </a:p>
          <a:p>
            <a:pPr marL="1987550" marR="4676140" indent="-988060">
              <a:lnSpc>
                <a:spcPts val="2590"/>
              </a:lnSpc>
              <a:spcBef>
                <a:spcPts val="9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Műveletek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baktériumokkal Klónozás Sejtbankok</a:t>
            </a:r>
            <a:endParaRPr sz="2150">
              <a:latin typeface="Arial"/>
              <a:cs typeface="Arial"/>
            </a:endParaRPr>
          </a:p>
          <a:p>
            <a:pPr marL="2974975" marR="3384550" indent="-988060">
              <a:lnSpc>
                <a:spcPts val="259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Fehérjemolekulák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előállítása Refolding</a:t>
            </a:r>
            <a:endParaRPr sz="2150">
              <a:latin typeface="Arial"/>
              <a:cs typeface="Arial"/>
            </a:endParaRPr>
          </a:p>
          <a:p>
            <a:pPr marL="1000125" marR="5080" indent="1974850">
              <a:lnSpc>
                <a:spcPts val="259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Példa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GCSF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Peg-GCSF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előállító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technológia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Műveletek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emlős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sejtekkel</a:t>
            </a:r>
            <a:endParaRPr sz="2150">
              <a:latin typeface="Arial"/>
              <a:cs typeface="Arial"/>
            </a:endParaRPr>
          </a:p>
          <a:p>
            <a:pPr marL="1987550" marR="5340350">
              <a:lnSpc>
                <a:spcPts val="2590"/>
              </a:lnSpc>
              <a:spcBef>
                <a:spcPts val="5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Klónozás Sejtbankok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Tenyésztések</a:t>
            </a:r>
            <a:endParaRPr sz="2150">
              <a:latin typeface="Arial"/>
              <a:cs typeface="Arial"/>
            </a:endParaRPr>
          </a:p>
          <a:p>
            <a:pPr marL="2974975">
              <a:lnSpc>
                <a:spcPts val="2510"/>
              </a:lnSpc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Tenyésztési</a:t>
            </a:r>
            <a:r>
              <a:rPr sz="21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módszerek</a:t>
            </a:r>
            <a:endParaRPr sz="2150">
              <a:latin typeface="Arial"/>
              <a:cs typeface="Arial"/>
            </a:endParaRPr>
          </a:p>
          <a:p>
            <a:pPr marL="2974975">
              <a:lnSpc>
                <a:spcPct val="100000"/>
              </a:lnSpc>
              <a:spcBef>
                <a:spcPts val="1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Reaktorok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(labor,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ipari,</a:t>
            </a:r>
            <a:r>
              <a:rPr sz="21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egyszerhasználatos)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4767" y="1060704"/>
            <a:ext cx="498475" cy="5907405"/>
          </a:xfrm>
          <a:prstGeom prst="rect">
            <a:avLst/>
          </a:prstGeom>
          <a:ln w="60959">
            <a:solidFill>
              <a:srgbClr val="7575D1"/>
            </a:solidFill>
          </a:ln>
        </p:spPr>
        <p:txBody>
          <a:bodyPr vert="vert" wrap="square" lIns="0" tIns="40005" rIns="0" bIns="0" rtlCol="0">
            <a:spAutoFit/>
          </a:bodyPr>
          <a:lstStyle/>
          <a:p>
            <a:pPr marL="2386330">
              <a:lnSpc>
                <a:spcPct val="100000"/>
              </a:lnSpc>
              <a:spcBef>
                <a:spcPts val="315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1.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Rész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475" y="283463"/>
            <a:ext cx="9622790" cy="91948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25019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0"/>
              </a:spcBef>
            </a:pPr>
            <a:r>
              <a:rPr dirty="0"/>
              <a:t>Miért</a:t>
            </a:r>
            <a:r>
              <a:rPr spc="-55" dirty="0"/>
              <a:t> </a:t>
            </a:r>
            <a:r>
              <a:rPr spc="-10" dirty="0"/>
              <a:t>hibridoma?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830" y="1320785"/>
            <a:ext cx="8178165" cy="48450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just">
              <a:lnSpc>
                <a:spcPts val="3110"/>
              </a:lnSpc>
              <a:spcBef>
                <a:spcPts val="204"/>
              </a:spcBef>
              <a:buSzPct val="82692"/>
              <a:buFont typeface="Arial"/>
              <a:buChar char="•"/>
              <a:tabLst>
                <a:tab pos="12700" algn="l"/>
                <a:tab pos="259079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	Az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antitesteket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plazmasejtek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képesek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osztódni,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lehet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sejttenyészetben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szaporítani</a:t>
            </a:r>
            <a:r>
              <a:rPr sz="26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termeltetni.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12700" marR="248285" indent="295275">
              <a:lnSpc>
                <a:spcPts val="3110"/>
              </a:lnSpc>
              <a:buFont typeface="Arial"/>
              <a:buChar char="•"/>
              <a:tabLst>
                <a:tab pos="30797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Csak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tumorsejtek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képesek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korlátlanul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osztódni (immortality).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12700" marR="220979" indent="295275">
              <a:lnSpc>
                <a:spcPts val="3110"/>
              </a:lnSpc>
              <a:buFont typeface="Arial"/>
              <a:buChar char="•"/>
              <a:tabLst>
                <a:tab pos="30797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két</a:t>
            </a:r>
            <a:r>
              <a:rPr sz="26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tulajdonság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egyesítésével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kaphatunk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olyan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sejtvonalat,</a:t>
            </a:r>
            <a:r>
              <a:rPr sz="2600" b="1" spc="-1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amely:</a:t>
            </a:r>
            <a:endParaRPr sz="2600">
              <a:latin typeface="Arial"/>
              <a:cs typeface="Arial"/>
            </a:endParaRPr>
          </a:p>
          <a:p>
            <a:pPr marL="1831975" lvl="1" indent="-338455">
              <a:lnSpc>
                <a:spcPct val="100000"/>
              </a:lnSpc>
              <a:spcBef>
                <a:spcPts val="509"/>
              </a:spcBef>
              <a:buFont typeface="Arial"/>
              <a:buChar char="-"/>
              <a:tabLst>
                <a:tab pos="183197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monoklonális</a:t>
            </a:r>
            <a:r>
              <a:rPr sz="26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antitestet</a:t>
            </a:r>
            <a:r>
              <a:rPr sz="26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termel</a:t>
            </a:r>
            <a:endParaRPr sz="2600">
              <a:latin typeface="Arial"/>
              <a:cs typeface="Arial"/>
            </a:endParaRPr>
          </a:p>
          <a:p>
            <a:pPr marL="1831975" lvl="1" indent="-338455">
              <a:lnSpc>
                <a:spcPct val="100000"/>
              </a:lnSpc>
              <a:spcBef>
                <a:spcPts val="610"/>
              </a:spcBef>
              <a:buFont typeface="Arial"/>
              <a:buChar char="-"/>
              <a:tabLst>
                <a:tab pos="183197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korlátlanul</a:t>
            </a:r>
            <a:r>
              <a:rPr sz="2600" b="1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szaporítható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23" y="376427"/>
            <a:ext cx="9624060" cy="68453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3462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60"/>
              </a:spcBef>
            </a:pPr>
            <a:r>
              <a:rPr spc="-10" dirty="0"/>
              <a:t>Monoklonális</a:t>
            </a:r>
            <a:r>
              <a:rPr spc="-100" dirty="0"/>
              <a:t> </a:t>
            </a:r>
            <a:r>
              <a:rPr spc="-10" dirty="0"/>
              <a:t>ellenanyagok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749" y="1488627"/>
            <a:ext cx="9225280" cy="39820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07975" indent="-290830">
              <a:lnSpc>
                <a:spcPct val="100000"/>
              </a:lnSpc>
              <a:spcBef>
                <a:spcPts val="635"/>
              </a:spcBef>
              <a:buClr>
                <a:srgbClr val="CC3300"/>
              </a:buClr>
              <a:buSzPct val="103846"/>
              <a:buFont typeface="Arial"/>
              <a:buChar char="-"/>
              <a:tabLst>
                <a:tab pos="30797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egyetlen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B-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limfocita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klón</a:t>
            </a:r>
            <a:r>
              <a:rPr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termékei</a:t>
            </a:r>
            <a:endParaRPr sz="2600">
              <a:latin typeface="Arial"/>
              <a:cs typeface="Arial"/>
            </a:endParaRPr>
          </a:p>
          <a:p>
            <a:pPr marL="308610" indent="-295910">
              <a:lnSpc>
                <a:spcPct val="100000"/>
              </a:lnSpc>
              <a:spcBef>
                <a:spcPts val="620"/>
              </a:spcBef>
              <a:buChar char="-"/>
              <a:tabLst>
                <a:tab pos="308610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homogének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(antigénspecifitás,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affinitás,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izotípus)</a:t>
            </a:r>
            <a:endParaRPr sz="2600">
              <a:latin typeface="Arial"/>
              <a:cs typeface="Arial"/>
            </a:endParaRPr>
          </a:p>
          <a:p>
            <a:pPr marL="308610" indent="-295910">
              <a:lnSpc>
                <a:spcPct val="100000"/>
              </a:lnSpc>
              <a:spcBef>
                <a:spcPts val="610"/>
              </a:spcBef>
              <a:buChar char="-"/>
              <a:tabLst>
                <a:tab pos="308610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kiszámítható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hatás,</a:t>
            </a:r>
            <a:r>
              <a:rPr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kevés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mellékhatás</a:t>
            </a:r>
            <a:endParaRPr sz="2600">
              <a:latin typeface="Arial"/>
              <a:cs typeface="Arial"/>
            </a:endParaRPr>
          </a:p>
          <a:p>
            <a:pPr marL="307975" marR="393700" indent="-295910">
              <a:lnSpc>
                <a:spcPct val="99700"/>
              </a:lnSpc>
              <a:spcBef>
                <a:spcPts val="620"/>
              </a:spcBef>
              <a:buChar char="-"/>
              <a:tabLst>
                <a:tab pos="30797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előnye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poliklonális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ellenanyaggal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szemben,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meghatározott</a:t>
            </a:r>
            <a:r>
              <a:rPr sz="26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specificitású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izotípusú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ellenanyagok </a:t>
            </a: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nagy</a:t>
            </a:r>
            <a:r>
              <a:rPr sz="2600" b="1" u="sng" spc="-9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mennyiségben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azonos</a:t>
            </a:r>
            <a:r>
              <a:rPr sz="2600" b="1" u="sng" spc="-9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minőségben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(„pharmacology-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grade”)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állíthatók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elő</a:t>
            </a:r>
            <a:endParaRPr sz="2600">
              <a:latin typeface="Arial"/>
              <a:cs typeface="Arial"/>
            </a:endParaRPr>
          </a:p>
          <a:p>
            <a:pPr marL="307975" marR="5080" indent="-295910">
              <a:lnSpc>
                <a:spcPts val="3110"/>
              </a:lnSpc>
              <a:spcBef>
                <a:spcPts val="720"/>
              </a:spcBef>
              <a:buChar char="-"/>
              <a:tabLst>
                <a:tab pos="307975" algn="l"/>
                <a:tab pos="5407660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jelentős</a:t>
            </a:r>
            <a:r>
              <a:rPr sz="26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szerepük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biokémia,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	molekuláris</a:t>
            </a:r>
            <a:r>
              <a:rPr sz="2600" b="1" spc="-1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genetika,</a:t>
            </a:r>
            <a:r>
              <a:rPr sz="2600" b="1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gyógyászat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területein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205" y="1322620"/>
            <a:ext cx="8827135" cy="50031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fúzió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után</a:t>
            </a:r>
            <a:r>
              <a:rPr sz="26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többféle</a:t>
            </a:r>
            <a:r>
              <a:rPr sz="26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sejt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van</a:t>
            </a:r>
            <a:r>
              <a:rPr sz="26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jelen:</a:t>
            </a:r>
            <a:endParaRPr sz="2600">
              <a:latin typeface="Arial"/>
              <a:cs typeface="Arial"/>
            </a:endParaRPr>
          </a:p>
          <a:p>
            <a:pPr marL="1396365" indent="-34925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39636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fuzionálatlan</a:t>
            </a:r>
            <a:r>
              <a:rPr sz="26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plazmasejtek</a:t>
            </a:r>
            <a:endParaRPr sz="2600">
              <a:latin typeface="Arial"/>
              <a:cs typeface="Arial"/>
            </a:endParaRPr>
          </a:p>
          <a:p>
            <a:pPr marL="1396365" indent="-34925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139636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fuzionálatlan</a:t>
            </a:r>
            <a:r>
              <a:rPr sz="26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tumorsejtek</a:t>
            </a:r>
            <a:endParaRPr sz="2600">
              <a:latin typeface="Arial"/>
              <a:cs typeface="Arial"/>
            </a:endParaRPr>
          </a:p>
          <a:p>
            <a:pPr marL="1396365" indent="-34925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39636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hibridómák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ezek</a:t>
            </a:r>
            <a:r>
              <a:rPr sz="26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közül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kell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izolálni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hibridómákat.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600">
              <a:latin typeface="Arial"/>
              <a:cs typeface="Arial"/>
            </a:endParaRPr>
          </a:p>
          <a:p>
            <a:pPr marL="12700" marR="5715">
              <a:lnSpc>
                <a:spcPct val="99800"/>
              </a:lnSpc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szelekció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azon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alapul,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tumorsejtekbe</a:t>
            </a:r>
            <a:r>
              <a:rPr sz="26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még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BF0000"/>
                </a:solidFill>
                <a:latin typeface="Arial"/>
                <a:cs typeface="Arial"/>
              </a:rPr>
              <a:t>fú-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zió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előtt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két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anyagcsere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markert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építenek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be</a:t>
            </a:r>
            <a:r>
              <a:rPr sz="26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(két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enzim hiánya)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3110"/>
              </a:lnSpc>
              <a:spcBef>
                <a:spcPts val="720"/>
              </a:spcBef>
            </a:pPr>
            <a:r>
              <a:rPr sz="2600" b="1" spc="-40" dirty="0">
                <a:solidFill>
                  <a:srgbClr val="BF0000"/>
                </a:solidFill>
                <a:latin typeface="Arial"/>
                <a:cs typeface="Arial"/>
              </a:rPr>
              <a:t>HAT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médiumon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(hipoxantin,</a:t>
            </a:r>
            <a:r>
              <a:rPr sz="26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aminopterin,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timidin)</a:t>
            </a:r>
            <a:r>
              <a:rPr sz="26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csak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fúzionált</a:t>
            </a:r>
            <a:r>
              <a:rPr sz="2600" b="1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sejtek</a:t>
            </a:r>
            <a:r>
              <a:rPr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képesek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szaporodni.</a:t>
            </a:r>
            <a:r>
              <a:rPr sz="260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→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26136"/>
            <a:ext cx="10692765" cy="502920"/>
          </a:xfrm>
          <a:custGeom>
            <a:avLst/>
            <a:gdLst/>
            <a:ahLst/>
            <a:cxnLst/>
            <a:rect l="l" t="t" r="r" b="b"/>
            <a:pathLst>
              <a:path w="10692765" h="502919">
                <a:moveTo>
                  <a:pt x="10692384" y="502919"/>
                </a:moveTo>
                <a:lnTo>
                  <a:pt x="0" y="502919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0291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36" rIns="0" bIns="0" rtlCol="0">
            <a:spAutoFit/>
          </a:bodyPr>
          <a:lstStyle/>
          <a:p>
            <a:pPr marL="2158365">
              <a:lnSpc>
                <a:spcPct val="100000"/>
              </a:lnSpc>
              <a:spcBef>
                <a:spcPts val="90"/>
              </a:spcBef>
            </a:pPr>
            <a:r>
              <a:rPr dirty="0"/>
              <a:t>Hibridóma</a:t>
            </a:r>
            <a:r>
              <a:rPr spc="-130" dirty="0"/>
              <a:t> </a:t>
            </a:r>
            <a:r>
              <a:rPr dirty="0"/>
              <a:t>szelekció,</a:t>
            </a:r>
            <a:r>
              <a:rPr spc="-114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spc="-30" dirty="0"/>
              <a:t>“HAT</a:t>
            </a:r>
            <a:r>
              <a:rPr spc="-114" dirty="0"/>
              <a:t> </a:t>
            </a:r>
            <a:r>
              <a:rPr spc="-10" dirty="0"/>
              <a:t>Trick”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6136"/>
            <a:ext cx="10692765" cy="502920"/>
          </a:xfrm>
          <a:custGeom>
            <a:avLst/>
            <a:gdLst/>
            <a:ahLst/>
            <a:cxnLst/>
            <a:rect l="l" t="t" r="r" b="b"/>
            <a:pathLst>
              <a:path w="10692765" h="502919">
                <a:moveTo>
                  <a:pt x="10692384" y="502919"/>
                </a:moveTo>
                <a:lnTo>
                  <a:pt x="0" y="502919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0291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36" rIns="0" bIns="0" rtlCol="0">
            <a:spAutoFit/>
          </a:bodyPr>
          <a:lstStyle/>
          <a:p>
            <a:pPr marL="2158365">
              <a:lnSpc>
                <a:spcPct val="100000"/>
              </a:lnSpc>
              <a:spcBef>
                <a:spcPts val="90"/>
              </a:spcBef>
            </a:pPr>
            <a:r>
              <a:rPr dirty="0"/>
              <a:t>Hibridóma</a:t>
            </a:r>
            <a:r>
              <a:rPr spc="-130" dirty="0"/>
              <a:t> </a:t>
            </a:r>
            <a:r>
              <a:rPr dirty="0"/>
              <a:t>szelekció,</a:t>
            </a:r>
            <a:r>
              <a:rPr spc="-114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spc="-30" dirty="0"/>
              <a:t>“HAT</a:t>
            </a:r>
            <a:r>
              <a:rPr spc="-114" dirty="0"/>
              <a:t> </a:t>
            </a:r>
            <a:r>
              <a:rPr spc="-10" dirty="0"/>
              <a:t>Trick”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" y="982980"/>
            <a:ext cx="10687811" cy="61859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97690" y="7037642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23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8"/>
            <a:ext cx="10692765" cy="504825"/>
          </a:xfrm>
          <a:custGeom>
            <a:avLst/>
            <a:gdLst/>
            <a:ahLst/>
            <a:cxnLst/>
            <a:rect l="l" t="t" r="r" b="b"/>
            <a:pathLst>
              <a:path w="10692765" h="504825">
                <a:moveTo>
                  <a:pt x="10692384" y="504443"/>
                </a:moveTo>
                <a:lnTo>
                  <a:pt x="0" y="504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0444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6346" y="109297"/>
            <a:ext cx="550354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Hibridóma</a:t>
            </a:r>
            <a:r>
              <a:rPr spc="-130" dirty="0"/>
              <a:t> </a:t>
            </a:r>
            <a:r>
              <a:rPr dirty="0"/>
              <a:t>szelekció,</a:t>
            </a:r>
            <a:r>
              <a:rPr spc="-114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spc="-30" dirty="0"/>
              <a:t>“HAT</a:t>
            </a:r>
            <a:r>
              <a:rPr spc="-114" dirty="0"/>
              <a:t> </a:t>
            </a:r>
            <a:r>
              <a:rPr spc="-10" dirty="0"/>
              <a:t>Trick”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8136" y="6214385"/>
            <a:ext cx="455295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Arial"/>
                <a:cs typeface="Arial"/>
              </a:rPr>
              <a:t>PRPP:</a:t>
            </a:r>
            <a:r>
              <a:rPr sz="1950" b="1" spc="-7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phosphoribosylpyrophosphate,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82267" y="1449324"/>
            <a:ext cx="7150734" cy="4585970"/>
            <a:chOff x="1382267" y="1449324"/>
            <a:chExt cx="7150734" cy="45859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2267" y="1449324"/>
              <a:ext cx="7146035" cy="45857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69907" y="2310383"/>
              <a:ext cx="5363210" cy="3315335"/>
            </a:xfrm>
            <a:custGeom>
              <a:avLst/>
              <a:gdLst/>
              <a:ahLst/>
              <a:cxnLst/>
              <a:rect l="l" t="t" r="r" b="b"/>
              <a:pathLst>
                <a:path w="5363209" h="3315335">
                  <a:moveTo>
                    <a:pt x="2502420" y="199644"/>
                  </a:moveTo>
                  <a:lnTo>
                    <a:pt x="1001280" y="199644"/>
                  </a:lnTo>
                  <a:lnTo>
                    <a:pt x="1001280" y="0"/>
                  </a:lnTo>
                  <a:lnTo>
                    <a:pt x="0" y="0"/>
                  </a:lnTo>
                  <a:lnTo>
                    <a:pt x="0" y="332232"/>
                  </a:lnTo>
                  <a:lnTo>
                    <a:pt x="71640" y="332232"/>
                  </a:lnTo>
                  <a:lnTo>
                    <a:pt x="71640" y="530352"/>
                  </a:lnTo>
                  <a:lnTo>
                    <a:pt x="786384" y="530352"/>
                  </a:lnTo>
                  <a:lnTo>
                    <a:pt x="786384" y="862584"/>
                  </a:lnTo>
                  <a:lnTo>
                    <a:pt x="2432304" y="862584"/>
                  </a:lnTo>
                  <a:lnTo>
                    <a:pt x="2432304" y="530352"/>
                  </a:lnTo>
                  <a:lnTo>
                    <a:pt x="2502420" y="530352"/>
                  </a:lnTo>
                  <a:lnTo>
                    <a:pt x="2502420" y="199644"/>
                  </a:lnTo>
                  <a:close/>
                </a:path>
                <a:path w="5363209" h="3315335">
                  <a:moveTo>
                    <a:pt x="5362968" y="2916936"/>
                  </a:moveTo>
                  <a:lnTo>
                    <a:pt x="4218432" y="2916936"/>
                  </a:lnTo>
                  <a:lnTo>
                    <a:pt x="4218432" y="2784348"/>
                  </a:lnTo>
                  <a:lnTo>
                    <a:pt x="3718572" y="2784348"/>
                  </a:lnTo>
                  <a:lnTo>
                    <a:pt x="3718572" y="3049524"/>
                  </a:lnTo>
                  <a:lnTo>
                    <a:pt x="3790188" y="3049524"/>
                  </a:lnTo>
                  <a:lnTo>
                    <a:pt x="3790188" y="3314712"/>
                  </a:lnTo>
                  <a:lnTo>
                    <a:pt x="5362968" y="3314712"/>
                  </a:lnTo>
                  <a:lnTo>
                    <a:pt x="5362968" y="2916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89449" y="778250"/>
            <a:ext cx="409892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DNS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szintézis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gátlás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sejthalál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8"/>
            <a:ext cx="10692765" cy="504825"/>
          </a:xfrm>
          <a:custGeom>
            <a:avLst/>
            <a:gdLst/>
            <a:ahLst/>
            <a:cxnLst/>
            <a:rect l="l" t="t" r="r" b="b"/>
            <a:pathLst>
              <a:path w="10692765" h="504825">
                <a:moveTo>
                  <a:pt x="10692384" y="504443"/>
                </a:moveTo>
                <a:lnTo>
                  <a:pt x="0" y="504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0444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6346" y="109297"/>
            <a:ext cx="550354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Hibridóma</a:t>
            </a:r>
            <a:r>
              <a:rPr spc="-130" dirty="0"/>
              <a:t> </a:t>
            </a:r>
            <a:r>
              <a:rPr dirty="0"/>
              <a:t>szelekció,</a:t>
            </a:r>
            <a:r>
              <a:rPr spc="-114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spc="-30" dirty="0"/>
              <a:t>“HAT</a:t>
            </a:r>
            <a:r>
              <a:rPr spc="-114" dirty="0"/>
              <a:t> </a:t>
            </a:r>
            <a:r>
              <a:rPr spc="-10" dirty="0"/>
              <a:t>Trick”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293875"/>
            <a:ext cx="7228332" cy="48981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1440" y="6220533"/>
            <a:ext cx="9324975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35"/>
              </a:lnSpc>
              <a:spcBef>
                <a:spcPts val="95"/>
              </a:spcBef>
            </a:pPr>
            <a:r>
              <a:rPr sz="1950" b="1" dirty="0">
                <a:latin typeface="Arial"/>
                <a:cs typeface="Arial"/>
              </a:rPr>
              <a:t>PRPP:</a:t>
            </a:r>
            <a:r>
              <a:rPr sz="1950" b="1" spc="-7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phosphoribosylpyrophosphate,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335"/>
              </a:lnSpc>
            </a:pPr>
            <a:r>
              <a:rPr sz="1950" b="1" spc="-35" dirty="0">
                <a:latin typeface="Arial"/>
                <a:cs typeface="Arial"/>
              </a:rPr>
              <a:t>HGPRT:</a:t>
            </a:r>
            <a:r>
              <a:rPr sz="1950" b="1" spc="-55" dirty="0">
                <a:latin typeface="Arial"/>
                <a:cs typeface="Arial"/>
              </a:rPr>
              <a:t> </a:t>
            </a:r>
            <a:r>
              <a:rPr sz="1950" b="1" spc="-20" dirty="0">
                <a:latin typeface="Arial"/>
                <a:cs typeface="Arial"/>
              </a:rPr>
              <a:t>Hypoxanthine-</a:t>
            </a:r>
            <a:r>
              <a:rPr sz="1950" b="1" dirty="0">
                <a:latin typeface="Arial"/>
                <a:cs typeface="Arial"/>
              </a:rPr>
              <a:t>guanine</a:t>
            </a:r>
            <a:r>
              <a:rPr sz="1950" b="1" spc="-4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phosphoribosyltransferase,</a:t>
            </a:r>
            <a:r>
              <a:rPr sz="1950" b="1" spc="-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TK:</a:t>
            </a:r>
            <a:r>
              <a:rPr sz="1950" b="1" spc="-5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timidine</a:t>
            </a:r>
            <a:r>
              <a:rPr sz="1950" b="1" spc="-4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kinase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9496" y="778250"/>
            <a:ext cx="769175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Kerülő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út: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hypoxantin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timidin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adagolással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szaporodás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1300" y="2633471"/>
            <a:ext cx="4197350" cy="2987040"/>
          </a:xfrm>
          <a:custGeom>
            <a:avLst/>
            <a:gdLst/>
            <a:ahLst/>
            <a:cxnLst/>
            <a:rect l="l" t="t" r="r" b="b"/>
            <a:pathLst>
              <a:path w="4197350" h="2987040">
                <a:moveTo>
                  <a:pt x="777240" y="48768"/>
                </a:moveTo>
                <a:lnTo>
                  <a:pt x="59334" y="48768"/>
                </a:lnTo>
                <a:lnTo>
                  <a:pt x="108204" y="19812"/>
                </a:lnTo>
                <a:lnTo>
                  <a:pt x="112776" y="16764"/>
                </a:lnTo>
                <a:lnTo>
                  <a:pt x="114300" y="10668"/>
                </a:lnTo>
                <a:lnTo>
                  <a:pt x="112776" y="6096"/>
                </a:lnTo>
                <a:lnTo>
                  <a:pt x="109728" y="1524"/>
                </a:lnTo>
                <a:lnTo>
                  <a:pt x="103632" y="0"/>
                </a:lnTo>
                <a:lnTo>
                  <a:pt x="97536" y="3048"/>
                </a:lnTo>
                <a:lnTo>
                  <a:pt x="0" y="59436"/>
                </a:lnTo>
                <a:lnTo>
                  <a:pt x="97536" y="115824"/>
                </a:lnTo>
                <a:lnTo>
                  <a:pt x="103632" y="118872"/>
                </a:lnTo>
                <a:lnTo>
                  <a:pt x="109728" y="117348"/>
                </a:lnTo>
                <a:lnTo>
                  <a:pt x="112776" y="112776"/>
                </a:lnTo>
                <a:lnTo>
                  <a:pt x="114300" y="108204"/>
                </a:lnTo>
                <a:lnTo>
                  <a:pt x="112776" y="102108"/>
                </a:lnTo>
                <a:lnTo>
                  <a:pt x="108204" y="99060"/>
                </a:lnTo>
                <a:lnTo>
                  <a:pt x="59334" y="70104"/>
                </a:lnTo>
                <a:lnTo>
                  <a:pt x="777240" y="70104"/>
                </a:lnTo>
                <a:lnTo>
                  <a:pt x="777240" y="48768"/>
                </a:lnTo>
                <a:close/>
              </a:path>
              <a:path w="4197350" h="2987040">
                <a:moveTo>
                  <a:pt x="4197096" y="2916936"/>
                </a:moveTo>
                <a:lnTo>
                  <a:pt x="3710787" y="2916936"/>
                </a:lnTo>
                <a:lnTo>
                  <a:pt x="3761232" y="2887980"/>
                </a:lnTo>
                <a:lnTo>
                  <a:pt x="3765804" y="2884932"/>
                </a:lnTo>
                <a:lnTo>
                  <a:pt x="3767328" y="2878836"/>
                </a:lnTo>
                <a:lnTo>
                  <a:pt x="3764280" y="2874264"/>
                </a:lnTo>
                <a:lnTo>
                  <a:pt x="3762756" y="2868168"/>
                </a:lnTo>
                <a:lnTo>
                  <a:pt x="3755136" y="2866644"/>
                </a:lnTo>
                <a:lnTo>
                  <a:pt x="3750564" y="2869692"/>
                </a:lnTo>
                <a:lnTo>
                  <a:pt x="3653028" y="2927604"/>
                </a:lnTo>
                <a:lnTo>
                  <a:pt x="3750564" y="2983992"/>
                </a:lnTo>
                <a:lnTo>
                  <a:pt x="3755136" y="2987040"/>
                </a:lnTo>
                <a:lnTo>
                  <a:pt x="3762756" y="2985516"/>
                </a:lnTo>
                <a:lnTo>
                  <a:pt x="3764280" y="2979420"/>
                </a:lnTo>
                <a:lnTo>
                  <a:pt x="3767328" y="2974848"/>
                </a:lnTo>
                <a:lnTo>
                  <a:pt x="3765804" y="2968752"/>
                </a:lnTo>
                <a:lnTo>
                  <a:pt x="3761232" y="2965704"/>
                </a:lnTo>
                <a:lnTo>
                  <a:pt x="3710787" y="2936748"/>
                </a:lnTo>
                <a:lnTo>
                  <a:pt x="4197096" y="2936748"/>
                </a:lnTo>
                <a:lnTo>
                  <a:pt x="4197096" y="291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8"/>
            <a:ext cx="10692765" cy="504825"/>
          </a:xfrm>
          <a:custGeom>
            <a:avLst/>
            <a:gdLst/>
            <a:ahLst/>
            <a:cxnLst/>
            <a:rect l="l" t="t" r="r" b="b"/>
            <a:pathLst>
              <a:path w="10692765" h="504825">
                <a:moveTo>
                  <a:pt x="10692384" y="504443"/>
                </a:moveTo>
                <a:lnTo>
                  <a:pt x="0" y="504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50444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6346" y="109297"/>
            <a:ext cx="550354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Hibridóma</a:t>
            </a:r>
            <a:r>
              <a:rPr spc="-130" dirty="0"/>
              <a:t> </a:t>
            </a:r>
            <a:r>
              <a:rPr dirty="0"/>
              <a:t>szelekció,</a:t>
            </a:r>
            <a:r>
              <a:rPr spc="-114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spc="-30" dirty="0"/>
              <a:t>“HAT</a:t>
            </a:r>
            <a:r>
              <a:rPr spc="-114" dirty="0"/>
              <a:t> </a:t>
            </a:r>
            <a:r>
              <a:rPr spc="-10" dirty="0"/>
              <a:t>Trick”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8200" y="1216152"/>
            <a:ext cx="7145020" cy="4945380"/>
            <a:chOff x="838200" y="1216152"/>
            <a:chExt cx="7145020" cy="4945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216152"/>
              <a:ext cx="7144512" cy="49453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3575" y="2071116"/>
              <a:ext cx="4251960" cy="3413760"/>
            </a:xfrm>
            <a:custGeom>
              <a:avLst/>
              <a:gdLst/>
              <a:ahLst/>
              <a:cxnLst/>
              <a:rect l="l" t="t" r="r" b="b"/>
              <a:pathLst>
                <a:path w="4251959" h="3413760">
                  <a:moveTo>
                    <a:pt x="0" y="0"/>
                  </a:moveTo>
                  <a:lnTo>
                    <a:pt x="854964" y="621791"/>
                  </a:lnTo>
                </a:path>
                <a:path w="4251959" h="3413760">
                  <a:moveTo>
                    <a:pt x="155448" y="621791"/>
                  </a:moveTo>
                  <a:lnTo>
                    <a:pt x="777240" y="0"/>
                  </a:lnTo>
                </a:path>
                <a:path w="4251959" h="3413760">
                  <a:moveTo>
                    <a:pt x="3785616" y="3104387"/>
                  </a:moveTo>
                  <a:lnTo>
                    <a:pt x="4251959" y="3413760"/>
                  </a:lnTo>
                </a:path>
                <a:path w="4251959" h="3413760">
                  <a:moveTo>
                    <a:pt x="3785616" y="3413760"/>
                  </a:moveTo>
                  <a:lnTo>
                    <a:pt x="4174236" y="3104387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3576" y="2555747"/>
              <a:ext cx="4174490" cy="2984500"/>
            </a:xfrm>
            <a:custGeom>
              <a:avLst/>
              <a:gdLst/>
              <a:ahLst/>
              <a:cxnLst/>
              <a:rect l="l" t="t" r="r" b="b"/>
              <a:pathLst>
                <a:path w="4174490" h="2984500">
                  <a:moveTo>
                    <a:pt x="854964" y="48768"/>
                  </a:moveTo>
                  <a:lnTo>
                    <a:pt x="59334" y="48768"/>
                  </a:lnTo>
                  <a:lnTo>
                    <a:pt x="108204" y="19812"/>
                  </a:lnTo>
                  <a:lnTo>
                    <a:pt x="112776" y="16764"/>
                  </a:lnTo>
                  <a:lnTo>
                    <a:pt x="114300" y="10668"/>
                  </a:lnTo>
                  <a:lnTo>
                    <a:pt x="112776" y="6096"/>
                  </a:lnTo>
                  <a:lnTo>
                    <a:pt x="109728" y="1524"/>
                  </a:lnTo>
                  <a:lnTo>
                    <a:pt x="103632" y="0"/>
                  </a:lnTo>
                  <a:lnTo>
                    <a:pt x="97536" y="3048"/>
                  </a:lnTo>
                  <a:lnTo>
                    <a:pt x="0" y="59436"/>
                  </a:lnTo>
                  <a:lnTo>
                    <a:pt x="97536" y="115824"/>
                  </a:lnTo>
                  <a:lnTo>
                    <a:pt x="103632" y="118872"/>
                  </a:lnTo>
                  <a:lnTo>
                    <a:pt x="109728" y="117348"/>
                  </a:lnTo>
                  <a:lnTo>
                    <a:pt x="112776" y="112776"/>
                  </a:lnTo>
                  <a:lnTo>
                    <a:pt x="114300" y="108204"/>
                  </a:lnTo>
                  <a:lnTo>
                    <a:pt x="112776" y="102108"/>
                  </a:lnTo>
                  <a:lnTo>
                    <a:pt x="108204" y="99060"/>
                  </a:lnTo>
                  <a:lnTo>
                    <a:pt x="59334" y="70104"/>
                  </a:lnTo>
                  <a:lnTo>
                    <a:pt x="854964" y="70104"/>
                  </a:lnTo>
                  <a:lnTo>
                    <a:pt x="854964" y="48768"/>
                  </a:lnTo>
                  <a:close/>
                </a:path>
                <a:path w="4174490" h="2984500">
                  <a:moveTo>
                    <a:pt x="4174236" y="2924556"/>
                  </a:moveTo>
                  <a:lnTo>
                    <a:pt x="3760393" y="2924556"/>
                  </a:lnTo>
                  <a:lnTo>
                    <a:pt x="3826764" y="2886456"/>
                  </a:lnTo>
                  <a:lnTo>
                    <a:pt x="3828288" y="2884932"/>
                  </a:lnTo>
                  <a:lnTo>
                    <a:pt x="3829812" y="2881884"/>
                  </a:lnTo>
                  <a:lnTo>
                    <a:pt x="3828288" y="2878836"/>
                  </a:lnTo>
                  <a:lnTo>
                    <a:pt x="3826764" y="2877312"/>
                  </a:lnTo>
                  <a:lnTo>
                    <a:pt x="3823716" y="2875788"/>
                  </a:lnTo>
                  <a:lnTo>
                    <a:pt x="3820668" y="2877312"/>
                  </a:lnTo>
                  <a:lnTo>
                    <a:pt x="3730752" y="2929128"/>
                  </a:lnTo>
                  <a:lnTo>
                    <a:pt x="3820668" y="2982468"/>
                  </a:lnTo>
                  <a:lnTo>
                    <a:pt x="3823716" y="2983992"/>
                  </a:lnTo>
                  <a:lnTo>
                    <a:pt x="3826764" y="2982468"/>
                  </a:lnTo>
                  <a:lnTo>
                    <a:pt x="3828288" y="2980944"/>
                  </a:lnTo>
                  <a:lnTo>
                    <a:pt x="3829812" y="2977896"/>
                  </a:lnTo>
                  <a:lnTo>
                    <a:pt x="3828288" y="2974848"/>
                  </a:lnTo>
                  <a:lnTo>
                    <a:pt x="3826764" y="2973324"/>
                  </a:lnTo>
                  <a:lnTo>
                    <a:pt x="3760393" y="2935224"/>
                  </a:lnTo>
                  <a:lnTo>
                    <a:pt x="4174236" y="2935224"/>
                  </a:lnTo>
                  <a:lnTo>
                    <a:pt x="4174236" y="2924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8173" y="6220533"/>
            <a:ext cx="9324975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35"/>
              </a:lnSpc>
              <a:spcBef>
                <a:spcPts val="95"/>
              </a:spcBef>
            </a:pPr>
            <a:r>
              <a:rPr sz="1950" b="1" dirty="0">
                <a:latin typeface="Arial"/>
                <a:cs typeface="Arial"/>
              </a:rPr>
              <a:t>PRPP:</a:t>
            </a:r>
            <a:r>
              <a:rPr sz="1950" b="1" spc="-7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phosphoribosylpyrophosphate,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335"/>
              </a:lnSpc>
            </a:pPr>
            <a:r>
              <a:rPr sz="1950" b="1" spc="-35" dirty="0">
                <a:latin typeface="Arial"/>
                <a:cs typeface="Arial"/>
              </a:rPr>
              <a:t>HGPRT:</a:t>
            </a:r>
            <a:r>
              <a:rPr sz="1950" b="1" spc="-55" dirty="0">
                <a:latin typeface="Arial"/>
                <a:cs typeface="Arial"/>
              </a:rPr>
              <a:t> </a:t>
            </a:r>
            <a:r>
              <a:rPr sz="1950" b="1" spc="-20" dirty="0">
                <a:latin typeface="Arial"/>
                <a:cs typeface="Arial"/>
              </a:rPr>
              <a:t>Hypoxanthine-</a:t>
            </a:r>
            <a:r>
              <a:rPr sz="1950" b="1" dirty="0">
                <a:latin typeface="Arial"/>
                <a:cs typeface="Arial"/>
              </a:rPr>
              <a:t>guanine</a:t>
            </a:r>
            <a:r>
              <a:rPr sz="1950" b="1" spc="-4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phosphoribosyltransferase,</a:t>
            </a:r>
            <a:r>
              <a:rPr sz="1950" b="1" spc="-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TK:</a:t>
            </a:r>
            <a:r>
              <a:rPr sz="1950" b="1" spc="-5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timidine</a:t>
            </a:r>
            <a:r>
              <a:rPr sz="1950" b="1" spc="-4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kinase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26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6830" y="778250"/>
            <a:ext cx="894905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HGPRT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hiányos</a:t>
            </a:r>
            <a:r>
              <a:rPr sz="215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mutánsok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hiába kapnak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segítséget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sejthalál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08" y="2177315"/>
            <a:ext cx="2004695" cy="265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80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Túlélés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mieloma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sejtek számára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csak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sejttől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kapott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HGPRT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TK</a:t>
            </a:r>
            <a:endParaRPr sz="2150">
              <a:latin typeface="Arial"/>
              <a:cs typeface="Arial"/>
            </a:endParaRPr>
          </a:p>
          <a:p>
            <a:pPr marL="12700" marR="519430">
              <a:lnSpc>
                <a:spcPts val="2590"/>
              </a:lnSpc>
              <a:spcBef>
                <a:spcPts val="5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enzimekkel lehetséges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475" y="283463"/>
            <a:ext cx="9622790" cy="91948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25019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0"/>
              </a:spcBef>
            </a:pPr>
            <a:r>
              <a:rPr dirty="0"/>
              <a:t>A</a:t>
            </a:r>
            <a:r>
              <a:rPr spc="-75" dirty="0"/>
              <a:t> </a:t>
            </a:r>
            <a:r>
              <a:rPr spc="-10" dirty="0"/>
              <a:t>monoklonális</a:t>
            </a:r>
            <a:r>
              <a:rPr spc="-105" dirty="0"/>
              <a:t> </a:t>
            </a:r>
            <a:r>
              <a:rPr dirty="0"/>
              <a:t>antitestek</a:t>
            </a:r>
            <a:r>
              <a:rPr spc="-60" dirty="0"/>
              <a:t> </a:t>
            </a:r>
            <a:r>
              <a:rPr spc="-10" dirty="0"/>
              <a:t>felhasználása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9550" y="1442466"/>
            <a:ext cx="10335260" cy="4197985"/>
            <a:chOff x="209550" y="1442466"/>
            <a:chExt cx="10335260" cy="4197985"/>
          </a:xfrm>
        </p:grpSpPr>
        <p:sp>
          <p:nvSpPr>
            <p:cNvPr id="4" name="object 4"/>
            <p:cNvSpPr/>
            <p:nvPr/>
          </p:nvSpPr>
          <p:spPr>
            <a:xfrm>
              <a:off x="216408" y="1449324"/>
              <a:ext cx="10320655" cy="401320"/>
            </a:xfrm>
            <a:custGeom>
              <a:avLst/>
              <a:gdLst/>
              <a:ahLst/>
              <a:cxnLst/>
              <a:rect l="l" t="t" r="r" b="b"/>
              <a:pathLst>
                <a:path w="10320655" h="401319">
                  <a:moveTo>
                    <a:pt x="10320527" y="400812"/>
                  </a:moveTo>
                  <a:lnTo>
                    <a:pt x="0" y="400812"/>
                  </a:lnTo>
                  <a:lnTo>
                    <a:pt x="0" y="0"/>
                  </a:lnTo>
                  <a:lnTo>
                    <a:pt x="10320527" y="0"/>
                  </a:lnTo>
                  <a:lnTo>
                    <a:pt x="10320527" y="400812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408" y="1850136"/>
              <a:ext cx="2565400" cy="1891664"/>
            </a:xfrm>
            <a:custGeom>
              <a:avLst/>
              <a:gdLst/>
              <a:ahLst/>
              <a:cxnLst/>
              <a:rect l="l" t="t" r="r" b="b"/>
              <a:pathLst>
                <a:path w="2565400" h="1891664">
                  <a:moveTo>
                    <a:pt x="2564892" y="1891283"/>
                  </a:moveTo>
                  <a:lnTo>
                    <a:pt x="0" y="1891283"/>
                  </a:lnTo>
                  <a:lnTo>
                    <a:pt x="0" y="0"/>
                  </a:lnTo>
                  <a:lnTo>
                    <a:pt x="2564892" y="0"/>
                  </a:lnTo>
                  <a:lnTo>
                    <a:pt x="2564892" y="1891283"/>
                  </a:lnTo>
                  <a:close/>
                </a:path>
              </a:pathLst>
            </a:custGeom>
            <a:solidFill>
              <a:srgbClr val="E6F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300" y="1850136"/>
              <a:ext cx="7755635" cy="10911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81300" y="2941319"/>
              <a:ext cx="2642870" cy="800100"/>
            </a:xfrm>
            <a:custGeom>
              <a:avLst/>
              <a:gdLst/>
              <a:ahLst/>
              <a:cxnLst/>
              <a:rect l="l" t="t" r="r" b="b"/>
              <a:pathLst>
                <a:path w="2642870" h="800100">
                  <a:moveTo>
                    <a:pt x="2642616" y="800100"/>
                  </a:moveTo>
                  <a:lnTo>
                    <a:pt x="0" y="800100"/>
                  </a:lnTo>
                  <a:lnTo>
                    <a:pt x="0" y="0"/>
                  </a:lnTo>
                  <a:lnTo>
                    <a:pt x="2642616" y="0"/>
                  </a:lnTo>
                  <a:lnTo>
                    <a:pt x="2642616" y="800100"/>
                  </a:lnTo>
                  <a:close/>
                </a:path>
              </a:pathLst>
            </a:custGeom>
            <a:solidFill>
              <a:srgbClr val="E6F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3916" y="2941319"/>
              <a:ext cx="5113019" cy="8001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6408" y="3741419"/>
              <a:ext cx="2565400" cy="1490980"/>
            </a:xfrm>
            <a:custGeom>
              <a:avLst/>
              <a:gdLst/>
              <a:ahLst/>
              <a:cxnLst/>
              <a:rect l="l" t="t" r="r" b="b"/>
              <a:pathLst>
                <a:path w="2565400" h="1490979">
                  <a:moveTo>
                    <a:pt x="2564892" y="1490472"/>
                  </a:moveTo>
                  <a:lnTo>
                    <a:pt x="0" y="1490472"/>
                  </a:lnTo>
                  <a:lnTo>
                    <a:pt x="0" y="0"/>
                  </a:lnTo>
                  <a:lnTo>
                    <a:pt x="2564892" y="0"/>
                  </a:lnTo>
                  <a:lnTo>
                    <a:pt x="2564892" y="1490472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1300" y="3741419"/>
              <a:ext cx="7755635" cy="14904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6395" y="5231904"/>
              <a:ext cx="10320655" cy="401320"/>
            </a:xfrm>
            <a:custGeom>
              <a:avLst/>
              <a:gdLst/>
              <a:ahLst/>
              <a:cxnLst/>
              <a:rect l="l" t="t" r="r" b="b"/>
              <a:pathLst>
                <a:path w="10320655" h="401320">
                  <a:moveTo>
                    <a:pt x="10320528" y="0"/>
                  </a:moveTo>
                  <a:lnTo>
                    <a:pt x="5207520" y="0"/>
                  </a:lnTo>
                  <a:lnTo>
                    <a:pt x="0" y="0"/>
                  </a:lnTo>
                  <a:lnTo>
                    <a:pt x="0" y="400799"/>
                  </a:lnTo>
                  <a:lnTo>
                    <a:pt x="5207520" y="400799"/>
                  </a:lnTo>
                  <a:lnTo>
                    <a:pt x="10320528" y="400799"/>
                  </a:lnTo>
                  <a:lnTo>
                    <a:pt x="10320528" y="0"/>
                  </a:lnTo>
                  <a:close/>
                </a:path>
              </a:pathLst>
            </a:custGeom>
            <a:solidFill>
              <a:srgbClr val="F2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1300" y="1828799"/>
              <a:ext cx="2642870" cy="3811904"/>
            </a:xfrm>
            <a:custGeom>
              <a:avLst/>
              <a:gdLst/>
              <a:ahLst/>
              <a:cxnLst/>
              <a:rect l="l" t="t" r="r" b="b"/>
              <a:pathLst>
                <a:path w="2642870" h="3811904">
                  <a:moveTo>
                    <a:pt x="0" y="0"/>
                  </a:moveTo>
                  <a:lnTo>
                    <a:pt x="0" y="3811523"/>
                  </a:lnTo>
                </a:path>
                <a:path w="2642870" h="3811904">
                  <a:moveTo>
                    <a:pt x="2642616" y="0"/>
                  </a:moveTo>
                  <a:lnTo>
                    <a:pt x="2642616" y="3811523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0312" y="1850136"/>
              <a:ext cx="10334625" cy="0"/>
            </a:xfrm>
            <a:custGeom>
              <a:avLst/>
              <a:gdLst/>
              <a:ahLst/>
              <a:cxnLst/>
              <a:rect l="l" t="t" r="r" b="b"/>
              <a:pathLst>
                <a:path w="10334625">
                  <a:moveTo>
                    <a:pt x="0" y="0"/>
                  </a:moveTo>
                  <a:lnTo>
                    <a:pt x="10334244" y="0"/>
                  </a:lnTo>
                </a:path>
              </a:pathLst>
            </a:custGeom>
            <a:ln w="41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312" y="1443228"/>
              <a:ext cx="10334625" cy="4197350"/>
            </a:xfrm>
            <a:custGeom>
              <a:avLst/>
              <a:gdLst/>
              <a:ahLst/>
              <a:cxnLst/>
              <a:rect l="l" t="t" r="r" b="b"/>
              <a:pathLst>
                <a:path w="10334625" h="4197350">
                  <a:moveTo>
                    <a:pt x="2564891" y="1097279"/>
                  </a:moveTo>
                  <a:lnTo>
                    <a:pt x="10334244" y="1097279"/>
                  </a:lnTo>
                </a:path>
                <a:path w="10334625" h="4197350">
                  <a:moveTo>
                    <a:pt x="2564891" y="1498091"/>
                  </a:moveTo>
                  <a:lnTo>
                    <a:pt x="10334244" y="1498091"/>
                  </a:lnTo>
                </a:path>
                <a:path w="10334625" h="4197350">
                  <a:moveTo>
                    <a:pt x="5207507" y="1897379"/>
                  </a:moveTo>
                  <a:lnTo>
                    <a:pt x="10334244" y="1897379"/>
                  </a:lnTo>
                </a:path>
                <a:path w="10334625" h="4197350">
                  <a:moveTo>
                    <a:pt x="0" y="2298191"/>
                  </a:moveTo>
                  <a:lnTo>
                    <a:pt x="10334244" y="2298191"/>
                  </a:lnTo>
                </a:path>
                <a:path w="10334625" h="4197350">
                  <a:moveTo>
                    <a:pt x="2564891" y="2699004"/>
                  </a:moveTo>
                  <a:lnTo>
                    <a:pt x="10334244" y="2699004"/>
                  </a:lnTo>
                </a:path>
                <a:path w="10334625" h="4197350">
                  <a:moveTo>
                    <a:pt x="2564891" y="3389375"/>
                  </a:moveTo>
                  <a:lnTo>
                    <a:pt x="10334244" y="3389375"/>
                  </a:lnTo>
                </a:path>
                <a:path w="10334625" h="4197350">
                  <a:moveTo>
                    <a:pt x="0" y="3788664"/>
                  </a:moveTo>
                  <a:lnTo>
                    <a:pt x="10334244" y="3788664"/>
                  </a:lnTo>
                </a:path>
                <a:path w="10334625" h="4197350">
                  <a:moveTo>
                    <a:pt x="6095" y="0"/>
                  </a:moveTo>
                  <a:lnTo>
                    <a:pt x="6095" y="4197095"/>
                  </a:lnTo>
                </a:path>
                <a:path w="10334625" h="4197350">
                  <a:moveTo>
                    <a:pt x="10326623" y="0"/>
                  </a:moveTo>
                  <a:lnTo>
                    <a:pt x="10326623" y="4197095"/>
                  </a:lnTo>
                </a:path>
                <a:path w="10334625" h="4197350">
                  <a:moveTo>
                    <a:pt x="0" y="6096"/>
                  </a:moveTo>
                  <a:lnTo>
                    <a:pt x="10334244" y="6096"/>
                  </a:lnTo>
                </a:path>
                <a:path w="10334625" h="4197350">
                  <a:moveTo>
                    <a:pt x="0" y="4189475"/>
                  </a:moveTo>
                  <a:lnTo>
                    <a:pt x="10334244" y="4189475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98702" y="1479244"/>
            <a:ext cx="216027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25" dirty="0">
                <a:solidFill>
                  <a:srgbClr val="001F60"/>
                </a:solidFill>
                <a:latin typeface="Arial"/>
                <a:cs typeface="Arial"/>
              </a:rPr>
              <a:t>Terápiás</a:t>
            </a:r>
            <a:r>
              <a:rPr sz="1950" b="1" spc="-5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01F60"/>
                </a:solidFill>
                <a:latin typeface="Arial"/>
                <a:cs typeface="Arial"/>
              </a:rPr>
              <a:t>eljárások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27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10364" y="1880078"/>
            <a:ext cx="3441700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sz="1950" b="1" dirty="0">
                <a:latin typeface="Arial"/>
                <a:cs typeface="Arial"/>
              </a:rPr>
              <a:t>Vírus,</a:t>
            </a:r>
            <a:r>
              <a:rPr sz="1950" b="1" spc="-9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baktérium</a:t>
            </a:r>
            <a:r>
              <a:rPr sz="1950" b="1" spc="-8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elpusztítása </a:t>
            </a:r>
            <a:r>
              <a:rPr sz="1950" b="1" spc="-20" dirty="0">
                <a:latin typeface="Arial"/>
                <a:cs typeface="Arial"/>
              </a:rPr>
              <a:t>AIDS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7635" y="2027995"/>
            <a:ext cx="1042035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Fertőzés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2783" y="2628461"/>
            <a:ext cx="190627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Arial"/>
                <a:cs typeface="Arial"/>
              </a:rPr>
              <a:t>Közvetlen</a:t>
            </a:r>
            <a:r>
              <a:rPr sz="1950" b="1" spc="-12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hatás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7635" y="2573490"/>
            <a:ext cx="47879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25" dirty="0">
                <a:latin typeface="Arial"/>
                <a:cs typeface="Arial"/>
              </a:rPr>
              <a:t>Rák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0364" y="2972877"/>
            <a:ext cx="433197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Szervátültetés</a:t>
            </a:r>
            <a:r>
              <a:rPr sz="1950" b="1" spc="-2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után</a:t>
            </a:r>
            <a:r>
              <a:rPr sz="1950" b="1" spc="-8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a</a:t>
            </a:r>
            <a:r>
              <a:rPr sz="1950" b="1" spc="-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kilökődés</a:t>
            </a:r>
            <a:r>
              <a:rPr sz="1950" b="1" spc="-5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ellen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67635" y="3173957"/>
            <a:ext cx="22479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Immunszupresszió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10364" y="3373590"/>
            <a:ext cx="3455035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Autoimmun</a:t>
            </a:r>
            <a:r>
              <a:rPr sz="1950" b="1" spc="-4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betegségek</a:t>
            </a:r>
            <a:r>
              <a:rPr sz="1950" b="1" spc="-45" dirty="0">
                <a:latin typeface="Arial"/>
                <a:cs typeface="Arial"/>
              </a:rPr>
              <a:t> </a:t>
            </a:r>
            <a:r>
              <a:rPr sz="1950" b="1" spc="-20" dirty="0">
                <a:latin typeface="Arial"/>
                <a:cs typeface="Arial"/>
              </a:rPr>
              <a:t>ellen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0364" y="3774423"/>
            <a:ext cx="286385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Rádioaktivitás</a:t>
            </a:r>
            <a:r>
              <a:rPr sz="1950" b="1" spc="-2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szállítása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7635" y="3774423"/>
            <a:ext cx="47879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25" dirty="0">
                <a:latin typeface="Arial"/>
                <a:cs typeface="Arial"/>
              </a:rPr>
              <a:t>Rák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783" y="4320039"/>
            <a:ext cx="216662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Arial"/>
                <a:cs typeface="Arial"/>
              </a:rPr>
              <a:t>Célirányt</a:t>
            </a:r>
            <a:r>
              <a:rPr sz="1950" b="1" spc="-9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biztosító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9679" y="4320039"/>
            <a:ext cx="212598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Arial"/>
                <a:cs typeface="Arial"/>
              </a:rPr>
              <a:t>Plazmin</a:t>
            </a:r>
            <a:r>
              <a:rPr sz="1950" b="1" spc="-8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szállítása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67635" y="4170676"/>
            <a:ext cx="1269365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sz="1950" b="1" spc="-20" dirty="0">
                <a:latin typeface="Arial"/>
                <a:cs typeface="Arial"/>
              </a:rPr>
              <a:t>Mélyvénás </a:t>
            </a:r>
            <a:r>
              <a:rPr sz="1950" b="1" spc="-10" dirty="0">
                <a:latin typeface="Arial"/>
                <a:cs typeface="Arial"/>
              </a:rPr>
              <a:t>trombózis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10364" y="4865655"/>
            <a:ext cx="270129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Antibiotikum</a:t>
            </a:r>
            <a:r>
              <a:rPr sz="1950" b="1" spc="-2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szállítása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67635" y="4865655"/>
            <a:ext cx="1042035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latin typeface="Arial"/>
                <a:cs typeface="Arial"/>
              </a:rPr>
              <a:t>Fertőzés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475" y="283463"/>
            <a:ext cx="9622790" cy="155575"/>
          </a:xfrm>
          <a:custGeom>
            <a:avLst/>
            <a:gdLst/>
            <a:ahLst/>
            <a:cxnLst/>
            <a:rect l="l" t="t" r="r" b="b"/>
            <a:pathLst>
              <a:path w="9622790" h="155575">
                <a:moveTo>
                  <a:pt x="0" y="155448"/>
                </a:moveTo>
                <a:lnTo>
                  <a:pt x="9622535" y="155448"/>
                </a:lnTo>
                <a:lnTo>
                  <a:pt x="9622535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0183" y="566107"/>
            <a:ext cx="630936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monoklonális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6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felhasználása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81300" y="1554480"/>
            <a:ext cx="7755890" cy="4686300"/>
            <a:chOff x="2781300" y="1554480"/>
            <a:chExt cx="7755890" cy="4686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300" y="1554480"/>
              <a:ext cx="7755635" cy="2752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4306824"/>
              <a:ext cx="7755635" cy="1933956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9549" y="432054"/>
          <a:ext cx="10410825" cy="6913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b="1" dirty="0">
                          <a:solidFill>
                            <a:srgbClr val="001F60"/>
                          </a:solidFill>
                          <a:latin typeface="Arial"/>
                          <a:cs typeface="Arial"/>
                        </a:rPr>
                        <a:t>Nem</a:t>
                      </a:r>
                      <a:r>
                        <a:rPr sz="1950" b="1" spc="-85" dirty="0">
                          <a:solidFill>
                            <a:srgbClr val="001F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001F60"/>
                          </a:solidFill>
                          <a:latin typeface="Arial"/>
                          <a:cs typeface="Arial"/>
                        </a:rPr>
                        <a:t>terápiás</a:t>
                      </a:r>
                      <a:r>
                        <a:rPr sz="1950" b="1" spc="-60" dirty="0">
                          <a:solidFill>
                            <a:srgbClr val="001F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solidFill>
                            <a:srgbClr val="001F60"/>
                          </a:solidFill>
                          <a:latin typeface="Arial"/>
                          <a:cs typeface="Arial"/>
                        </a:rPr>
                        <a:t>eljárások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85">
                <a:tc>
                  <a:txBody>
                    <a:bodyPr/>
                    <a:lstStyle/>
                    <a:p>
                      <a:pPr marL="99060" marR="1292860">
                        <a:lnSpc>
                          <a:spcPts val="2330"/>
                        </a:lnSpc>
                        <a:spcBef>
                          <a:spcPts val="475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Biokémiai kutatások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RIA,</a:t>
                      </a:r>
                      <a:r>
                        <a:rPr sz="19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ELISA,</a:t>
                      </a:r>
                      <a:r>
                        <a:rPr sz="195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SPR,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74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Bio-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layer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interferometry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9060" marR="522605">
                        <a:lnSpc>
                          <a:spcPts val="2330"/>
                        </a:lnSpc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Immun</a:t>
                      </a:r>
                      <a:r>
                        <a:rPr sz="19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analitikai eljárások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Terhesség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Hormonok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Fertőzés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950" b="1" spc="-25" dirty="0">
                          <a:latin typeface="Arial"/>
                          <a:cs typeface="Arial"/>
                        </a:rPr>
                        <a:t>Rák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Vérből</a:t>
                      </a:r>
                      <a:r>
                        <a:rPr sz="195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biomarker</a:t>
                      </a:r>
                      <a:r>
                        <a:rPr sz="195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fehérjék</a:t>
                      </a:r>
                      <a:r>
                        <a:rPr sz="195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meghat.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Érrendszeri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Elhalt</a:t>
                      </a:r>
                      <a:r>
                        <a:rPr sz="195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szívizom</a:t>
                      </a:r>
                      <a:r>
                        <a:rPr sz="19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termékeinek</a:t>
                      </a:r>
                      <a:r>
                        <a:rPr sz="19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meghat.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292225">
                        <a:lnSpc>
                          <a:spcPts val="2330"/>
                        </a:lnSpc>
                        <a:spcBef>
                          <a:spcPts val="475"/>
                        </a:spcBef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Mélyvénás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trombózis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Ddimer</a:t>
                      </a:r>
                      <a:r>
                        <a:rPr sz="195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meghat.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3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Immuno-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scintigráfia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25" dirty="0">
                          <a:latin typeface="Arial"/>
                          <a:cs typeface="Arial"/>
                        </a:rPr>
                        <a:t>Rák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ProstaScint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(in-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situ)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6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292225">
                        <a:lnSpc>
                          <a:spcPts val="2330"/>
                        </a:lnSpc>
                        <a:spcBef>
                          <a:spcPts val="475"/>
                        </a:spcBef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Mélyvénás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trombózis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482215">
                        <a:lnSpc>
                          <a:spcPts val="2330"/>
                        </a:lnSpc>
                        <a:spcBef>
                          <a:spcPts val="47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Fibrin</a:t>
                      </a:r>
                      <a:r>
                        <a:rPr sz="195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specifikus</a:t>
                      </a:r>
                      <a:r>
                        <a:rPr sz="19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Mab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(in-situ)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Érelmeszesedés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Mab</a:t>
                      </a:r>
                      <a:r>
                        <a:rPr sz="195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aktivált-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vérlemezkék</a:t>
                      </a:r>
                      <a:r>
                        <a:rPr sz="19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ellen</a:t>
                      </a:r>
                      <a:r>
                        <a:rPr sz="19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(in-situ)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Fertőzés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Mab</a:t>
                      </a:r>
                      <a:r>
                        <a:rPr sz="19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gyulladásos</a:t>
                      </a:r>
                      <a:r>
                        <a:rPr sz="19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leukociták</a:t>
                      </a:r>
                      <a:r>
                        <a:rPr sz="19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ellen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5485">
                <a:tc>
                  <a:txBody>
                    <a:bodyPr/>
                    <a:lstStyle/>
                    <a:p>
                      <a:pPr marL="99060" marR="962025">
                        <a:lnSpc>
                          <a:spcPts val="2330"/>
                        </a:lnSpc>
                        <a:spcBef>
                          <a:spcPts val="475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Feldolgozási műveletek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Rek.</a:t>
                      </a:r>
                      <a:r>
                        <a:rPr sz="19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Fehérje</a:t>
                      </a:r>
                      <a:r>
                        <a:rPr sz="19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gyártás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Affinkromatográfia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Egyéb</a:t>
                      </a:r>
                      <a:r>
                        <a:rPr sz="195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funkciók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Katalitikus</a:t>
                      </a:r>
                      <a:r>
                        <a:rPr sz="195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0" dirty="0">
                          <a:latin typeface="Arial"/>
                          <a:cs typeface="Arial"/>
                        </a:rPr>
                        <a:t>Mab-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ok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4986020" algn="l"/>
                        </a:tabLst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Abzymes,</a:t>
                      </a:r>
                      <a:r>
                        <a:rPr sz="195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Catmab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950" spc="-75" baseline="23504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50" baseline="23504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489861" y="6999196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CC3300"/>
                </a:solidFill>
                <a:latin typeface="Arial"/>
                <a:cs typeface="Arial"/>
              </a:rPr>
              <a:t>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888" y="827532"/>
            <a:ext cx="7475219" cy="56235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51932" y="827531"/>
            <a:ext cx="3836035" cy="408622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150">
              <a:latin typeface="Times New Roman"/>
              <a:cs typeface="Times New Roman"/>
            </a:endParaRPr>
          </a:p>
          <a:p>
            <a:pPr marL="97155" marR="535940">
              <a:lnSpc>
                <a:spcPct val="10040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Paul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Erlich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álma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Magic Bullet-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ről</a:t>
            </a:r>
            <a:r>
              <a:rPr sz="215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megvalósult.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97155" marR="343535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monoklonális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antitestek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jelenleg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legfontosabb,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legígéretesebb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leggyorsabban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fejlődő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területe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rák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elleni küzdelemnek.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29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91" y="465807"/>
            <a:ext cx="22631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Tartalom</a:t>
            </a:r>
            <a:r>
              <a:rPr spc="-105" dirty="0"/>
              <a:t> </a:t>
            </a:r>
            <a:r>
              <a:rPr spc="-10" dirty="0"/>
              <a:t>folyt.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Monoklonális</a:t>
            </a:r>
            <a:r>
              <a:rPr spc="-55" dirty="0"/>
              <a:t> </a:t>
            </a:r>
            <a:r>
              <a:rPr spc="-10" dirty="0"/>
              <a:t>antitestek</a:t>
            </a:r>
          </a:p>
          <a:p>
            <a:pPr marL="12700" marR="1519555">
              <a:lnSpc>
                <a:spcPct val="200900"/>
              </a:lnSpc>
            </a:pPr>
            <a:r>
              <a:rPr dirty="0"/>
              <a:t>Monoklonális</a:t>
            </a:r>
            <a:r>
              <a:rPr spc="-65" dirty="0"/>
              <a:t> </a:t>
            </a:r>
            <a:r>
              <a:rPr dirty="0"/>
              <a:t>antitestek</a:t>
            </a:r>
            <a:r>
              <a:rPr spc="-50" dirty="0"/>
              <a:t> </a:t>
            </a:r>
            <a:r>
              <a:rPr dirty="0"/>
              <a:t>gyártási</a:t>
            </a:r>
            <a:r>
              <a:rPr spc="-15" dirty="0"/>
              <a:t> </a:t>
            </a:r>
            <a:r>
              <a:rPr spc="-10" dirty="0"/>
              <a:t>technológiája </a:t>
            </a:r>
            <a:r>
              <a:rPr dirty="0"/>
              <a:t>Biosimiláris</a:t>
            </a:r>
            <a:r>
              <a:rPr spc="-70" dirty="0"/>
              <a:t> </a:t>
            </a:r>
            <a:r>
              <a:rPr spc="-10" dirty="0"/>
              <a:t>gyógyszerek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pc="-10" dirty="0"/>
          </a:p>
          <a:p>
            <a:pPr marL="12700" marR="5080">
              <a:lnSpc>
                <a:spcPct val="100499"/>
              </a:lnSpc>
            </a:pPr>
            <a:r>
              <a:rPr dirty="0"/>
              <a:t>A</a:t>
            </a:r>
            <a:r>
              <a:rPr spc="-114" dirty="0"/>
              <a:t> </a:t>
            </a:r>
            <a:r>
              <a:rPr dirty="0"/>
              <a:t>véralvadás</a:t>
            </a:r>
            <a:r>
              <a:rPr spc="-5" dirty="0"/>
              <a:t> </a:t>
            </a:r>
            <a:r>
              <a:rPr dirty="0"/>
              <a:t>diagnosztika</a:t>
            </a:r>
            <a:r>
              <a:rPr spc="-25" dirty="0"/>
              <a:t> </a:t>
            </a:r>
            <a:r>
              <a:rPr dirty="0"/>
              <a:t>rekombináns</a:t>
            </a:r>
            <a:r>
              <a:rPr spc="-30" dirty="0"/>
              <a:t> </a:t>
            </a:r>
            <a:r>
              <a:rPr dirty="0"/>
              <a:t>fehérjéi</a:t>
            </a:r>
            <a:r>
              <a:rPr spc="-55" dirty="0"/>
              <a:t> </a:t>
            </a:r>
            <a:r>
              <a:rPr dirty="0"/>
              <a:t>és</a:t>
            </a:r>
            <a:r>
              <a:rPr spc="-25" dirty="0"/>
              <a:t> </a:t>
            </a:r>
            <a:r>
              <a:rPr spc="-10" dirty="0"/>
              <a:t>mérési módszerei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54184" y="905255"/>
            <a:ext cx="498475" cy="3187065"/>
          </a:xfrm>
          <a:prstGeom prst="rect">
            <a:avLst/>
          </a:prstGeom>
          <a:ln w="60959">
            <a:solidFill>
              <a:srgbClr val="7575D1"/>
            </a:solidFill>
          </a:ln>
        </p:spPr>
        <p:txBody>
          <a:bodyPr vert="vert" wrap="square" lIns="0" tIns="40005" rIns="0" bIns="0" rtlCol="0">
            <a:spAutoFit/>
          </a:bodyPr>
          <a:lstStyle/>
          <a:p>
            <a:pPr marL="1026794">
              <a:lnSpc>
                <a:spcPct val="100000"/>
              </a:lnSpc>
              <a:spcBef>
                <a:spcPts val="315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2.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Rész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236" y="776668"/>
            <a:ext cx="581152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70" dirty="0"/>
              <a:t> </a:t>
            </a:r>
            <a:r>
              <a:rPr spc="-20" dirty="0"/>
              <a:t>Mab-</a:t>
            </a:r>
            <a:r>
              <a:rPr dirty="0"/>
              <a:t>okkal</a:t>
            </a:r>
            <a:r>
              <a:rPr spc="-70" dirty="0"/>
              <a:t> </a:t>
            </a:r>
            <a:r>
              <a:rPr dirty="0"/>
              <a:t>kapcsolatos</a:t>
            </a:r>
            <a:r>
              <a:rPr spc="-60" dirty="0"/>
              <a:t> </a:t>
            </a:r>
            <a:r>
              <a:rPr spc="-25" dirty="0"/>
              <a:t>Nobel-</a:t>
            </a:r>
            <a:r>
              <a:rPr spc="-10" dirty="0"/>
              <a:t>díjak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544" y="1604772"/>
            <a:ext cx="8438387" cy="47411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30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625"/>
              </a:spcBef>
            </a:pPr>
            <a:r>
              <a:rPr spc="-10" dirty="0"/>
              <a:t>Ellene</a:t>
            </a:r>
          </a:p>
          <a:p>
            <a:pPr marL="382270" indent="-369570">
              <a:lnSpc>
                <a:spcPct val="100000"/>
              </a:lnSpc>
              <a:spcBef>
                <a:spcPts val="530"/>
              </a:spcBef>
              <a:buClr>
                <a:srgbClr val="BF0000"/>
              </a:buClr>
              <a:buFont typeface="Arial"/>
              <a:buChar char="•"/>
              <a:tabLst>
                <a:tab pos="382270" algn="l"/>
              </a:tabLst>
            </a:pPr>
            <a:r>
              <a:rPr u="none" dirty="0"/>
              <a:t>Szájon át</a:t>
            </a:r>
            <a:r>
              <a:rPr u="none" spc="-30" dirty="0"/>
              <a:t> </a:t>
            </a:r>
            <a:r>
              <a:rPr u="none" dirty="0"/>
              <a:t>nem</a:t>
            </a:r>
            <a:r>
              <a:rPr u="none" spc="-15" dirty="0"/>
              <a:t> </a:t>
            </a:r>
            <a:r>
              <a:rPr u="none" spc="-10" dirty="0"/>
              <a:t>adható</a:t>
            </a:r>
          </a:p>
          <a:p>
            <a:pPr marL="382270" indent="-369570">
              <a:lnSpc>
                <a:spcPct val="100000"/>
              </a:lnSpc>
              <a:spcBef>
                <a:spcPts val="525"/>
              </a:spcBef>
              <a:buClr>
                <a:srgbClr val="BF0000"/>
              </a:buClr>
              <a:buFont typeface="Arial"/>
              <a:buChar char="•"/>
              <a:tabLst>
                <a:tab pos="382270" algn="l"/>
              </a:tabLst>
            </a:pPr>
            <a:r>
              <a:rPr u="none" dirty="0"/>
              <a:t>Magas</a:t>
            </a:r>
            <a:r>
              <a:rPr u="none" spc="-25" dirty="0"/>
              <a:t> </a:t>
            </a:r>
            <a:r>
              <a:rPr u="none" dirty="0"/>
              <a:t>szükséges </a:t>
            </a:r>
            <a:r>
              <a:rPr u="none" spc="-20" dirty="0"/>
              <a:t>dózis</a:t>
            </a:r>
          </a:p>
          <a:p>
            <a:pPr marL="382270" indent="-369570">
              <a:lnSpc>
                <a:spcPct val="100000"/>
              </a:lnSpc>
              <a:spcBef>
                <a:spcPts val="540"/>
              </a:spcBef>
              <a:buClr>
                <a:srgbClr val="BF0000"/>
              </a:buClr>
              <a:buFont typeface="Arial"/>
              <a:buChar char="•"/>
              <a:tabLst>
                <a:tab pos="382270" algn="l"/>
              </a:tabLst>
            </a:pPr>
            <a:r>
              <a:rPr u="none" spc="-10" dirty="0"/>
              <a:t>Immunogenicitás</a:t>
            </a:r>
          </a:p>
          <a:p>
            <a:pPr marL="382905" marR="343535" indent="-370840">
              <a:lnSpc>
                <a:spcPct val="100400"/>
              </a:lnSpc>
              <a:spcBef>
                <a:spcPts val="520"/>
              </a:spcBef>
              <a:buClr>
                <a:srgbClr val="BF0000"/>
              </a:buClr>
              <a:buFont typeface="Arial"/>
              <a:buChar char="•"/>
              <a:tabLst>
                <a:tab pos="382905" algn="l"/>
              </a:tabLst>
            </a:pPr>
            <a:r>
              <a:rPr u="none" dirty="0"/>
              <a:t>Gyenge</a:t>
            </a:r>
            <a:r>
              <a:rPr u="none" spc="-15" dirty="0"/>
              <a:t> </a:t>
            </a:r>
            <a:r>
              <a:rPr u="none" dirty="0"/>
              <a:t>behatolás</a:t>
            </a:r>
            <a:r>
              <a:rPr u="none" spc="-30" dirty="0"/>
              <a:t> </a:t>
            </a:r>
            <a:r>
              <a:rPr u="none" spc="-10" dirty="0"/>
              <a:t>szilárd tumorokba</a:t>
            </a:r>
          </a:p>
          <a:p>
            <a:pPr marL="382905" marR="5080" indent="-370840">
              <a:lnSpc>
                <a:spcPct val="100499"/>
              </a:lnSpc>
              <a:spcBef>
                <a:spcPts val="515"/>
              </a:spcBef>
              <a:buClr>
                <a:srgbClr val="BF0000"/>
              </a:buClr>
              <a:buFont typeface="Arial"/>
              <a:buChar char="•"/>
              <a:tabLst>
                <a:tab pos="382905" algn="l"/>
              </a:tabLst>
            </a:pPr>
            <a:r>
              <a:rPr u="none" dirty="0"/>
              <a:t>Lehetséges</a:t>
            </a:r>
            <a:r>
              <a:rPr u="none" spc="-30" dirty="0"/>
              <a:t> </a:t>
            </a:r>
            <a:r>
              <a:rPr u="none" spc="-10" dirty="0"/>
              <a:t>keresztreakciók </a:t>
            </a:r>
            <a:r>
              <a:rPr u="none" dirty="0"/>
              <a:t>más </a:t>
            </a:r>
            <a:r>
              <a:rPr u="none" spc="-10" dirty="0"/>
              <a:t>szövetekkel</a:t>
            </a:r>
          </a:p>
          <a:p>
            <a:pPr marL="382270" indent="-369570">
              <a:lnSpc>
                <a:spcPct val="100000"/>
              </a:lnSpc>
              <a:spcBef>
                <a:spcPts val="525"/>
              </a:spcBef>
              <a:buClr>
                <a:srgbClr val="BF0000"/>
              </a:buClr>
              <a:buFont typeface="Arial"/>
              <a:buChar char="•"/>
              <a:tabLst>
                <a:tab pos="382270" algn="l"/>
              </a:tabLst>
            </a:pPr>
            <a:r>
              <a:rPr u="none" spc="-25" dirty="0"/>
              <a:t>COG</a:t>
            </a:r>
          </a:p>
          <a:p>
            <a:pPr marL="382270" indent="-369570">
              <a:lnSpc>
                <a:spcPct val="100000"/>
              </a:lnSpc>
              <a:spcBef>
                <a:spcPts val="530"/>
              </a:spcBef>
              <a:buClr>
                <a:srgbClr val="BF0000"/>
              </a:buClr>
              <a:buFont typeface="Arial"/>
              <a:buChar char="•"/>
              <a:tabLst>
                <a:tab pos="382270" algn="l"/>
              </a:tabLst>
            </a:pPr>
            <a:r>
              <a:rPr u="none" dirty="0"/>
              <a:t>Lehetséges</a:t>
            </a:r>
            <a:r>
              <a:rPr u="none" spc="-5" dirty="0"/>
              <a:t> </a:t>
            </a:r>
            <a:r>
              <a:rPr u="none" dirty="0"/>
              <a:t>vírus</a:t>
            </a:r>
            <a:r>
              <a:rPr u="none" spc="-45" dirty="0"/>
              <a:t> </a:t>
            </a:r>
            <a:r>
              <a:rPr u="none" spc="-10" dirty="0"/>
              <a:t>fertőzés</a:t>
            </a:r>
          </a:p>
          <a:p>
            <a:pPr marL="382905" marR="160020" indent="-370840">
              <a:lnSpc>
                <a:spcPct val="100400"/>
              </a:lnSpc>
              <a:spcBef>
                <a:spcPts val="530"/>
              </a:spcBef>
              <a:buClr>
                <a:srgbClr val="BF0000"/>
              </a:buClr>
              <a:buFont typeface="Arial"/>
              <a:buChar char="•"/>
              <a:tabLst>
                <a:tab pos="382905" algn="l"/>
              </a:tabLst>
            </a:pPr>
            <a:r>
              <a:rPr u="none" dirty="0"/>
              <a:t>Nehézségek</a:t>
            </a:r>
            <a:r>
              <a:rPr u="none" spc="-15" dirty="0"/>
              <a:t> </a:t>
            </a:r>
            <a:r>
              <a:rPr u="none" dirty="0"/>
              <a:t>a</a:t>
            </a:r>
            <a:r>
              <a:rPr u="none" spc="-20" dirty="0"/>
              <a:t> </a:t>
            </a:r>
            <a:r>
              <a:rPr u="none" spc="-10" dirty="0"/>
              <a:t>nagyléptékű termelésben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4910" y="1358905"/>
            <a:ext cx="95440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Mellete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4910" y="1688091"/>
            <a:ext cx="3876040" cy="29883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82905" indent="-370205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Font typeface="Arial"/>
              <a:buChar char="•"/>
              <a:tabLst>
                <a:tab pos="382905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Biztonságosság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Magas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szelektivitás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540"/>
              </a:spcBef>
              <a:buClr>
                <a:srgbClr val="000000"/>
              </a:buClr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Erős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hatás</a:t>
            </a:r>
            <a:endParaRPr sz="2150">
              <a:latin typeface="Arial"/>
              <a:cs typeface="Arial"/>
            </a:endParaRPr>
          </a:p>
          <a:p>
            <a:pPr marL="382905" marR="5080" indent="-370840">
              <a:lnSpc>
                <a:spcPct val="100400"/>
              </a:lnSpc>
              <a:spcBef>
                <a:spcPts val="515"/>
              </a:spcBef>
              <a:buClr>
                <a:srgbClr val="000000"/>
              </a:buClr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lehetséges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célmolekulák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széles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választéka</a:t>
            </a:r>
            <a:endParaRPr sz="2150">
              <a:latin typeface="Arial"/>
              <a:cs typeface="Arial"/>
            </a:endParaRPr>
          </a:p>
          <a:p>
            <a:pPr marL="382905" marR="210185" indent="-370840" algn="just">
              <a:lnSpc>
                <a:spcPct val="100499"/>
              </a:lnSpc>
              <a:spcBef>
                <a:spcPts val="515"/>
              </a:spcBef>
              <a:buClr>
                <a:srgbClr val="000000"/>
              </a:buClr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Egyéb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gyógyszer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hiánya,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meglévő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gyógyszer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gyenge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hatása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057" rIns="0" bIns="0" rtlCol="0">
            <a:spAutoFit/>
          </a:bodyPr>
          <a:lstStyle/>
          <a:p>
            <a:pPr marL="1574800">
              <a:lnSpc>
                <a:spcPct val="100000"/>
              </a:lnSpc>
              <a:spcBef>
                <a:spcPts val="90"/>
              </a:spcBef>
            </a:pPr>
            <a:r>
              <a:rPr dirty="0"/>
              <a:t>Érvek</a:t>
            </a:r>
            <a:r>
              <a:rPr spc="-5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Mab-</a:t>
            </a:r>
            <a:r>
              <a:rPr dirty="0"/>
              <a:t>ok</a:t>
            </a:r>
            <a:r>
              <a:rPr spc="-30" dirty="0"/>
              <a:t> </a:t>
            </a:r>
            <a:r>
              <a:rPr spc="-10" dirty="0"/>
              <a:t>használatával</a:t>
            </a:r>
            <a:r>
              <a:rPr spc="-35" dirty="0"/>
              <a:t> </a:t>
            </a:r>
            <a:r>
              <a:rPr spc="-10" dirty="0"/>
              <a:t>kapcsolatban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924" y="3781044"/>
            <a:ext cx="8316595" cy="855344"/>
          </a:xfrm>
          <a:custGeom>
            <a:avLst/>
            <a:gdLst/>
            <a:ahLst/>
            <a:cxnLst/>
            <a:rect l="l" t="t" r="r" b="b"/>
            <a:pathLst>
              <a:path w="8316595" h="855345">
                <a:moveTo>
                  <a:pt x="8316468" y="854964"/>
                </a:moveTo>
                <a:lnTo>
                  <a:pt x="0" y="854964"/>
                </a:lnTo>
                <a:lnTo>
                  <a:pt x="0" y="0"/>
                </a:lnTo>
                <a:lnTo>
                  <a:pt x="8316468" y="0"/>
                </a:lnTo>
                <a:lnTo>
                  <a:pt x="8316468" y="854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53" rIns="0" bIns="0" rtlCol="0">
            <a:spAutoFit/>
          </a:bodyPr>
          <a:lstStyle/>
          <a:p>
            <a:pPr marL="3363595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20" dirty="0"/>
              <a:t> </a:t>
            </a:r>
            <a:r>
              <a:rPr spc="-20" dirty="0"/>
              <a:t>Mab-</a:t>
            </a:r>
            <a:r>
              <a:rPr dirty="0"/>
              <a:t>ok</a:t>
            </a:r>
            <a:r>
              <a:rPr spc="-30" dirty="0"/>
              <a:t> </a:t>
            </a:r>
            <a:r>
              <a:rPr spc="-10" dirty="0"/>
              <a:t>fejlődése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2149" y="3809445"/>
            <a:ext cx="959485" cy="683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60-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70%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8501" y="3809445"/>
            <a:ext cx="959485" cy="683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90-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95%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4720" y="3809445"/>
            <a:ext cx="913130" cy="683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100%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3618" y="3809445"/>
            <a:ext cx="715010" cy="683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100%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egér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924" y="1293875"/>
            <a:ext cx="8331707" cy="24871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79978" y="4897622"/>
            <a:ext cx="8470900" cy="18370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Rágcsáló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eredetű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felhasználását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korlátozó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tényezők</a:t>
            </a:r>
            <a:endParaRPr sz="2150">
              <a:latin typeface="Arial"/>
              <a:cs typeface="Arial"/>
            </a:endParaRPr>
          </a:p>
          <a:p>
            <a:pPr marL="234950" indent="-222250">
              <a:lnSpc>
                <a:spcPts val="2335"/>
              </a:lnSpc>
              <a:spcBef>
                <a:spcPts val="2335"/>
              </a:spcBef>
              <a:buFont typeface="Arial"/>
              <a:buChar char="•"/>
              <a:tabLst>
                <a:tab pos="234950" algn="l"/>
              </a:tabLst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Rövid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féléletidő</a:t>
            </a:r>
            <a:r>
              <a:rPr sz="19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vérben</a:t>
            </a:r>
            <a:endParaRPr sz="1950">
              <a:latin typeface="Arial"/>
              <a:cs typeface="Arial"/>
            </a:endParaRPr>
          </a:p>
          <a:p>
            <a:pPr marL="224790" indent="-212090">
              <a:lnSpc>
                <a:spcPts val="2335"/>
              </a:lnSpc>
              <a:buFont typeface="Arial"/>
              <a:buChar char="•"/>
              <a:tabLst>
                <a:tab pos="224790" algn="l"/>
              </a:tabLst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rágcsáló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IgG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sajátként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való</a:t>
            </a:r>
            <a:r>
              <a:rPr sz="19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felismerése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(elismerése)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korlátozott</a:t>
            </a:r>
            <a:endParaRPr sz="1950">
              <a:latin typeface="Arial"/>
              <a:cs typeface="Arial"/>
            </a:endParaRPr>
          </a:p>
          <a:p>
            <a:pPr marL="234950" indent="-222250">
              <a:lnSpc>
                <a:spcPts val="2335"/>
              </a:lnSpc>
              <a:buFont typeface="Arial"/>
              <a:buChar char="•"/>
              <a:tabLst>
                <a:tab pos="234950" algn="l"/>
              </a:tabLst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HAMA</a:t>
            </a:r>
            <a:r>
              <a:rPr sz="195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v.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HACA</a:t>
            </a:r>
            <a:r>
              <a:rPr sz="195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válasz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(de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van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HAHA</a:t>
            </a:r>
            <a:r>
              <a:rPr sz="195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válasz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is!)</a:t>
            </a:r>
            <a:endParaRPr sz="1950">
              <a:latin typeface="Arial"/>
              <a:cs typeface="Arial"/>
            </a:endParaRPr>
          </a:p>
          <a:p>
            <a:pPr marL="224790" indent="-212090">
              <a:lnSpc>
                <a:spcPts val="2335"/>
              </a:lnSpc>
              <a:buFont typeface="Arial"/>
              <a:buChar char="•"/>
              <a:tabLst>
                <a:tab pos="224790" algn="l"/>
              </a:tabLst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Alacsony</a:t>
            </a:r>
            <a:r>
              <a:rPr sz="19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fokú</a:t>
            </a:r>
            <a:r>
              <a:rPr sz="19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hatásosság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339" y="232742"/>
            <a:ext cx="91332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Humán</a:t>
            </a:r>
            <a:r>
              <a:rPr spc="-70" dirty="0"/>
              <a:t> </a:t>
            </a:r>
            <a:r>
              <a:rPr spc="-25" dirty="0"/>
              <a:t>Mab-</a:t>
            </a:r>
            <a:r>
              <a:rPr dirty="0"/>
              <a:t>ok</a:t>
            </a:r>
            <a:r>
              <a:rPr spc="-80" dirty="0"/>
              <a:t> </a:t>
            </a:r>
            <a:r>
              <a:rPr spc="-10" dirty="0"/>
              <a:t>létrehozásának</a:t>
            </a:r>
            <a:r>
              <a:rPr spc="-60" dirty="0"/>
              <a:t> </a:t>
            </a:r>
            <a:r>
              <a:rPr dirty="0"/>
              <a:t>módszerei</a:t>
            </a:r>
            <a:r>
              <a:rPr spc="-85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dirty="0"/>
              <a:t>phage</a:t>
            </a:r>
            <a:r>
              <a:rPr spc="-80" dirty="0"/>
              <a:t> </a:t>
            </a:r>
            <a:r>
              <a:rPr spc="-10" dirty="0"/>
              <a:t>display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827532"/>
            <a:ext cx="3575303" cy="65379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66736" y="866654"/>
            <a:ext cx="6298565" cy="5951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9715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antigénnel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fertőzött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páciensek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B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sejtjeinek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DNS-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olyan</a:t>
            </a:r>
            <a:r>
              <a:rPr sz="215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PCR-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hajtanak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végre,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amely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variábilis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régiókat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kódoló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génszakaszokat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sokszorosítja.</a:t>
            </a:r>
            <a:endParaRPr sz="2150">
              <a:latin typeface="Arial"/>
              <a:cs typeface="Arial"/>
            </a:endParaRPr>
          </a:p>
          <a:p>
            <a:pPr marL="12700" marR="490220">
              <a:lnSpc>
                <a:spcPts val="2590"/>
              </a:lnSpc>
              <a:spcBef>
                <a:spcPts val="90"/>
              </a:spcBef>
              <a:tabLst>
                <a:tab pos="380047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Ezeket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DNS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darabokat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random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módon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bakteriofágok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kapszidjukba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pakolják,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majd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belőlük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keletkezett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felszínen megjelenik.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Szilárd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felülethez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kötött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antigének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csak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azokat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fágokat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fogják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megkötni,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amelyeknek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 felszínén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hozzájuk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kapcsolódni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képes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fehérje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darabkák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vannak.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Ezek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darabkák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megfelelő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variábilis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régiókból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származnak.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12700" marR="95631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feldúsult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fágokban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lévő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DNS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megszekvenálható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beklónozható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ipari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emlős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sejtvonalba.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22" y="232742"/>
            <a:ext cx="99402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Humán</a:t>
            </a:r>
            <a:r>
              <a:rPr spc="-65" dirty="0"/>
              <a:t> </a:t>
            </a:r>
            <a:r>
              <a:rPr spc="-25" dirty="0"/>
              <a:t>Mab-</a:t>
            </a:r>
            <a:r>
              <a:rPr dirty="0"/>
              <a:t>ok</a:t>
            </a:r>
            <a:r>
              <a:rPr spc="-75" dirty="0"/>
              <a:t> </a:t>
            </a:r>
            <a:r>
              <a:rPr spc="-10" dirty="0"/>
              <a:t>létrehozásának</a:t>
            </a:r>
            <a:r>
              <a:rPr spc="-55" dirty="0"/>
              <a:t> </a:t>
            </a:r>
            <a:r>
              <a:rPr dirty="0"/>
              <a:t>módszerei</a:t>
            </a:r>
            <a:r>
              <a:rPr spc="-80" dirty="0"/>
              <a:t> </a:t>
            </a:r>
            <a:r>
              <a:rPr dirty="0"/>
              <a:t>–</a:t>
            </a:r>
            <a:r>
              <a:rPr spc="-75" dirty="0"/>
              <a:t> </a:t>
            </a:r>
            <a:r>
              <a:rPr spc="-10" dirty="0"/>
              <a:t>transzgenikus</a:t>
            </a:r>
            <a:r>
              <a:rPr spc="-75" dirty="0"/>
              <a:t> </a:t>
            </a:r>
            <a:r>
              <a:rPr spc="-20" dirty="0"/>
              <a:t>egér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827532"/>
            <a:ext cx="4741163" cy="6480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00588" y="1244650"/>
            <a:ext cx="4334510" cy="463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technika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ugyanaz,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amikor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sejtekből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myeloma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sejtekből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hybridoma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sejteket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állítanak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elő.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12700" marR="368935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különbség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itt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annyi,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ez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különleges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egér,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mert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már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eleve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csak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szerkezetű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antitesteket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tud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termelni.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12700" marR="37084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Megfertőzve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őt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megfelelő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antigénnel,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ezen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ellen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jellegű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antitesteket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fog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előállítani.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82" y="255566"/>
            <a:ext cx="1023048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Humán</a:t>
            </a:r>
            <a:r>
              <a:rPr spc="-55" dirty="0"/>
              <a:t> </a:t>
            </a:r>
            <a:r>
              <a:rPr spc="-25" dirty="0"/>
              <a:t>Mab-</a:t>
            </a:r>
            <a:r>
              <a:rPr dirty="0"/>
              <a:t>ok</a:t>
            </a:r>
            <a:r>
              <a:rPr spc="-70" dirty="0"/>
              <a:t> </a:t>
            </a:r>
            <a:r>
              <a:rPr spc="-10" dirty="0"/>
              <a:t>létrehozásának</a:t>
            </a:r>
            <a:r>
              <a:rPr spc="-45" dirty="0"/>
              <a:t> </a:t>
            </a:r>
            <a:r>
              <a:rPr dirty="0"/>
              <a:t>módszerei</a:t>
            </a:r>
            <a:r>
              <a:rPr spc="-7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B</a:t>
            </a:r>
            <a:r>
              <a:rPr spc="-55" dirty="0"/>
              <a:t> </a:t>
            </a:r>
            <a:r>
              <a:rPr dirty="0"/>
              <a:t>sejt</a:t>
            </a:r>
            <a:r>
              <a:rPr spc="-60" dirty="0"/>
              <a:t> </a:t>
            </a:r>
            <a:r>
              <a:rPr spc="-10" dirty="0"/>
              <a:t>immortalizáció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827532"/>
            <a:ext cx="3927347" cy="6528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33002" y="1322338"/>
            <a:ext cx="5319395" cy="496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985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sejtek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keverékét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megfertőzik Epstein-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Barr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vírussal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szaporodásukat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elősegítő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faktort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adnak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hozzá.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Ezáltal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sejtek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folyamatos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osztódásra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lesznek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képesek,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hybridoma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sejtek.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nagy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számban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elszaporodott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sejtekből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kiszűrhető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célként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kitűzött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Mab-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ot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immortalizált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sejt.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kiszűrt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sejtvonal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használható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léptékű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cél-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termelésére,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könnyű</a:t>
            </a:r>
            <a:r>
              <a:rPr sz="2150" b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nehéz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lánc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szekvenálása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után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ipari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léptékben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alkalmazható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emlős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sejtbe klónozható.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22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90"/>
              </a:spcBef>
            </a:pPr>
            <a:r>
              <a:rPr dirty="0"/>
              <a:t>Humanizált</a:t>
            </a:r>
            <a:r>
              <a:rPr spc="-70" dirty="0"/>
              <a:t> </a:t>
            </a:r>
            <a:r>
              <a:rPr spc="-25" dirty="0"/>
              <a:t>Mab-</a:t>
            </a:r>
            <a:r>
              <a:rPr dirty="0"/>
              <a:t>ok</a:t>
            </a:r>
            <a:r>
              <a:rPr spc="-105" dirty="0"/>
              <a:t> </a:t>
            </a:r>
            <a:r>
              <a:rPr spc="-10" dirty="0"/>
              <a:t>létrehozásának</a:t>
            </a:r>
            <a:r>
              <a:rPr spc="-55" dirty="0"/>
              <a:t> </a:t>
            </a:r>
            <a:r>
              <a:rPr spc="-10" dirty="0"/>
              <a:t>módszere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5407" y="4431356"/>
            <a:ext cx="8239759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alap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humán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Mab,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Complementarity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Determining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Régiókat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(CDR)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tartalmazó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gén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szakaszokat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(szekvenálás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után)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kicserélik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egér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által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kialakított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CDR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régiókban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lévő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aminosavakra.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827" y="1138427"/>
            <a:ext cx="8374379" cy="27203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206" rIns="0" bIns="0" rtlCol="0">
            <a:spAutoFit/>
          </a:bodyPr>
          <a:lstStyle/>
          <a:p>
            <a:pPr marL="101219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Monoklonális</a:t>
            </a:r>
            <a:r>
              <a:rPr spc="-114" dirty="0"/>
              <a:t> </a:t>
            </a:r>
            <a:r>
              <a:rPr dirty="0"/>
              <a:t>antitestek</a:t>
            </a:r>
            <a:r>
              <a:rPr spc="-95" dirty="0"/>
              <a:t> </a:t>
            </a:r>
            <a:r>
              <a:rPr spc="-10" dirty="0"/>
              <a:t>elnevezésének</a:t>
            </a:r>
            <a:r>
              <a:rPr spc="-90" dirty="0"/>
              <a:t> </a:t>
            </a:r>
            <a:r>
              <a:rPr spc="-10" dirty="0"/>
              <a:t>rendszere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7" y="865632"/>
            <a:ext cx="7586472" cy="58795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31964" y="3057143"/>
            <a:ext cx="3263265" cy="368807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 marR="269875">
              <a:lnSpc>
                <a:spcPct val="99600"/>
              </a:lnSpc>
              <a:spcBef>
                <a:spcPts val="340"/>
              </a:spcBef>
            </a:pPr>
            <a:r>
              <a:rPr sz="1950" b="1" spc="-10" dirty="0">
                <a:solidFill>
                  <a:srgbClr val="0070BF"/>
                </a:solidFill>
                <a:latin typeface="Arial"/>
                <a:cs typeface="Arial"/>
              </a:rPr>
              <a:t>Abciximab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megakadályozza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vörös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vértestek aggregátumainak kialakulását.</a:t>
            </a:r>
            <a:endParaRPr sz="1950">
              <a:latin typeface="Arial"/>
              <a:cs typeface="Arial"/>
            </a:endParaRPr>
          </a:p>
          <a:p>
            <a:pPr marL="97155">
              <a:lnSpc>
                <a:spcPts val="2335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szó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felbontható:</a:t>
            </a:r>
            <a:endParaRPr sz="1950">
              <a:latin typeface="Arial"/>
              <a:cs typeface="Arial"/>
            </a:endParaRPr>
          </a:p>
          <a:p>
            <a:pPr marL="97155">
              <a:lnSpc>
                <a:spcPts val="2335"/>
              </a:lnSpc>
            </a:pPr>
            <a:r>
              <a:rPr sz="1950" b="1" dirty="0">
                <a:solidFill>
                  <a:srgbClr val="0070BF"/>
                </a:solidFill>
                <a:latin typeface="Arial"/>
                <a:cs typeface="Arial"/>
              </a:rPr>
              <a:t>ab-</a:t>
            </a:r>
            <a:r>
              <a:rPr sz="1950" b="1" spc="-3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70BF"/>
                </a:solidFill>
                <a:latin typeface="Arial"/>
                <a:cs typeface="Arial"/>
              </a:rPr>
              <a:t>+</a:t>
            </a:r>
            <a:r>
              <a:rPr sz="1950" b="1" spc="-3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70BF"/>
                </a:solidFill>
                <a:latin typeface="Arial"/>
                <a:cs typeface="Arial"/>
              </a:rPr>
              <a:t>-ci(r)-</a:t>
            </a:r>
            <a:r>
              <a:rPr sz="1950" b="1" spc="-1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70BF"/>
                </a:solidFill>
                <a:latin typeface="Arial"/>
                <a:cs typeface="Arial"/>
              </a:rPr>
              <a:t>+</a:t>
            </a:r>
            <a:r>
              <a:rPr sz="1950" b="1" spc="-5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70BF"/>
                </a:solidFill>
                <a:latin typeface="Arial"/>
                <a:cs typeface="Arial"/>
              </a:rPr>
              <a:t>-xi-</a:t>
            </a:r>
            <a:r>
              <a:rPr sz="1950" b="1" spc="-3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70BF"/>
                </a:solidFill>
                <a:latin typeface="Arial"/>
                <a:cs typeface="Arial"/>
              </a:rPr>
              <a:t>+</a:t>
            </a:r>
            <a:r>
              <a:rPr sz="1950" b="1" spc="-1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070BF"/>
                </a:solidFill>
                <a:latin typeface="Arial"/>
                <a:cs typeface="Arial"/>
              </a:rPr>
              <a:t>-</a:t>
            </a:r>
            <a:r>
              <a:rPr sz="1950" b="1" spc="-20" dirty="0">
                <a:solidFill>
                  <a:srgbClr val="0070BF"/>
                </a:solidFill>
                <a:latin typeface="Arial"/>
                <a:cs typeface="Arial"/>
              </a:rPr>
              <a:t>mab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950">
              <a:latin typeface="Arial"/>
              <a:cs typeface="Arial"/>
            </a:endParaRPr>
          </a:p>
          <a:p>
            <a:pPr marL="97155" marR="222885">
              <a:lnSpc>
                <a:spcPct val="99700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Amiből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látható,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egy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olyan</a:t>
            </a:r>
            <a:r>
              <a:rPr sz="19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kiméráról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van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szó,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amely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érrendszeri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kezelést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tesz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lehetővé.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9525" y="7014788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37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057" rIns="0" bIns="0" rtlCol="0">
            <a:spAutoFit/>
          </a:bodyPr>
          <a:lstStyle/>
          <a:p>
            <a:pPr marL="3750945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Mab-</a:t>
            </a:r>
            <a:r>
              <a:rPr dirty="0"/>
              <a:t>ok a</a:t>
            </a:r>
            <a:r>
              <a:rPr spc="-25" dirty="0"/>
              <a:t> </a:t>
            </a:r>
            <a:r>
              <a:rPr spc="-10" dirty="0"/>
              <a:t>jelenben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8428"/>
            <a:ext cx="10692384" cy="60624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87" rIns="0" bIns="0" rtlCol="0">
            <a:spAutoFit/>
          </a:bodyPr>
          <a:lstStyle/>
          <a:p>
            <a:pPr marL="3828415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Mab-</a:t>
            </a:r>
            <a:r>
              <a:rPr dirty="0"/>
              <a:t>ok a</a:t>
            </a:r>
            <a:r>
              <a:rPr spc="-25" dirty="0"/>
              <a:t> </a:t>
            </a:r>
            <a:r>
              <a:rPr spc="-10" dirty="0"/>
              <a:t>jövőben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336" y="1604772"/>
            <a:ext cx="6829044" cy="45857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10692765" cy="840105"/>
          </a:xfrm>
          <a:custGeom>
            <a:avLst/>
            <a:gdLst/>
            <a:ahLst/>
            <a:cxnLst/>
            <a:rect l="l" t="t" r="r" b="b"/>
            <a:pathLst>
              <a:path w="10692765" h="840105">
                <a:moveTo>
                  <a:pt x="10692384" y="839724"/>
                </a:moveTo>
                <a:lnTo>
                  <a:pt x="0" y="83972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3972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569" rIns="0" bIns="0" rtlCol="0">
            <a:spAutoFit/>
          </a:bodyPr>
          <a:lstStyle/>
          <a:p>
            <a:pPr marL="4102735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CC3300"/>
                </a:solidFill>
              </a:rPr>
              <a:t>Antitestek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1395473" y="1291799"/>
            <a:ext cx="7945755" cy="45034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92075">
              <a:lnSpc>
                <a:spcPts val="2340"/>
              </a:lnSpc>
              <a:spcBef>
                <a:spcPts val="3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ellenanyag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molekulák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nagy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része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úgynevezett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immun-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globulin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(Ig)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fehérjecsalád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tagja.</a:t>
            </a:r>
            <a:endParaRPr sz="2150">
              <a:latin typeface="Arial"/>
              <a:cs typeface="Arial"/>
            </a:endParaRPr>
          </a:p>
          <a:p>
            <a:pPr marL="12700" marR="238760">
              <a:lnSpc>
                <a:spcPts val="2330"/>
              </a:lnSpc>
              <a:spcBef>
                <a:spcPts val="234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Magát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folyamatot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(vírus,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baktérium,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rákos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idegen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test,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parazita)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megjelenése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határozza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meg.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90500"/>
              </a:lnSpc>
              <a:spcBef>
                <a:spcPts val="22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Feladatuk,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specifikusan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adott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antigénhez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kapcsolódva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olyan folyamatokat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indítsanak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ami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antigén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hatástalanításához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vezet:</a:t>
            </a:r>
            <a:endParaRPr sz="2150">
              <a:latin typeface="Arial"/>
              <a:cs typeface="Arial"/>
            </a:endParaRPr>
          </a:p>
          <a:p>
            <a:pPr marL="514984" indent="-398780">
              <a:lnSpc>
                <a:spcPts val="2460"/>
              </a:lnSpc>
              <a:spcBef>
                <a:spcPts val="2075"/>
              </a:spcBef>
              <a:buFont typeface="Wingdings"/>
              <a:buChar char=""/>
              <a:tabLst>
                <a:tab pos="514984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vírusinaktiválás</a:t>
            </a:r>
            <a:endParaRPr sz="2150">
              <a:latin typeface="Arial"/>
              <a:cs typeface="Arial"/>
            </a:endParaRPr>
          </a:p>
          <a:p>
            <a:pPr marL="514984" indent="-398780">
              <a:lnSpc>
                <a:spcPts val="2335"/>
              </a:lnSpc>
              <a:buFont typeface="Wingdings"/>
              <a:buChar char=""/>
              <a:tabLst>
                <a:tab pos="514984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baktériumok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agglutinálása</a:t>
            </a:r>
            <a:endParaRPr sz="2150">
              <a:latin typeface="Arial"/>
              <a:cs typeface="Arial"/>
            </a:endParaRPr>
          </a:p>
          <a:p>
            <a:pPr marL="514984" indent="-398780">
              <a:lnSpc>
                <a:spcPts val="2455"/>
              </a:lnSpc>
              <a:buFont typeface="Wingdings"/>
              <a:buChar char=""/>
              <a:tabLst>
                <a:tab pos="514984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megjelölés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fagocitózisra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felületén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kapcsolódási rész: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epitóp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375" y="388172"/>
            <a:ext cx="64668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Érdekes</a:t>
            </a:r>
            <a:r>
              <a:rPr spc="-105" dirty="0"/>
              <a:t> </a:t>
            </a:r>
            <a:r>
              <a:rPr dirty="0"/>
              <a:t>alternatívák:</a:t>
            </a:r>
            <a:r>
              <a:rPr spc="-114" dirty="0"/>
              <a:t> </a:t>
            </a:r>
            <a:r>
              <a:rPr dirty="0"/>
              <a:t>Mab</a:t>
            </a:r>
            <a:r>
              <a:rPr spc="-114" dirty="0"/>
              <a:t> </a:t>
            </a:r>
            <a:r>
              <a:rPr spc="-10" dirty="0"/>
              <a:t>fragmentumok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31" y="1011450"/>
            <a:ext cx="914590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0"/>
              </a:spcBef>
            </a:pP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Kis</a:t>
            </a:r>
            <a:r>
              <a:rPr sz="2150" b="1" u="sng" spc="-4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antitest</a:t>
            </a:r>
            <a:r>
              <a:rPr sz="2150" b="1" u="sng" spc="-4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fragmentumok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(Fv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Fab)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szintén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alkalmasak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citokinek blokkolására</a:t>
            </a:r>
            <a:endParaRPr sz="2150">
              <a:latin typeface="Arial"/>
              <a:cs typeface="Arial"/>
            </a:endParaRPr>
          </a:p>
          <a:p>
            <a:pPr marL="1000125">
              <a:lnSpc>
                <a:spcPct val="10000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Előnyük: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jobban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behatolnak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szövetekbe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31" y="3974065"/>
            <a:ext cx="8916035" cy="265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fragmentumok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összekapcsolása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dimerekké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v.</a:t>
            </a:r>
            <a:r>
              <a:rPr sz="21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tetramerekké.</a:t>
            </a:r>
            <a:endParaRPr sz="2150">
              <a:latin typeface="Arial"/>
              <a:cs typeface="Arial"/>
            </a:endParaRPr>
          </a:p>
          <a:p>
            <a:pPr marL="1000125">
              <a:lnSpc>
                <a:spcPct val="10000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Előnyük: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megnövekedett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hatás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Mesterséges</a:t>
            </a:r>
            <a:r>
              <a:rPr sz="2150" b="1" u="sng" spc="-4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Diabodies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(bispecifikus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Mabok)</a:t>
            </a:r>
            <a:endParaRPr sz="2150">
              <a:latin typeface="Arial"/>
              <a:cs typeface="Arial"/>
            </a:endParaRPr>
          </a:p>
          <a:p>
            <a:pPr marL="1000125" marR="2406650">
              <a:lnSpc>
                <a:spcPct val="100400"/>
              </a:lnSpc>
              <a:spcBef>
                <a:spcPts val="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különböző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specifitású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antitest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kapcsolása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(egyik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célfehérjét,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másik</a:t>
            </a:r>
            <a:endParaRPr sz="2150">
              <a:latin typeface="Arial"/>
              <a:cs typeface="Arial"/>
            </a:endParaRPr>
          </a:p>
          <a:p>
            <a:pPr marL="1000125" marR="2600960" indent="2427605">
              <a:lnSpc>
                <a:spcPct val="10040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effektort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kapcsolja)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Összekapcsol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effektor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sejteket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31" y="2071116"/>
            <a:ext cx="4622291" cy="1476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0744" y="2071116"/>
            <a:ext cx="4888991" cy="14767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15924" y="3781044"/>
            <a:ext cx="7850505" cy="0"/>
          </a:xfrm>
          <a:custGeom>
            <a:avLst/>
            <a:gdLst/>
            <a:ahLst/>
            <a:cxnLst/>
            <a:rect l="l" t="t" r="r" b="b"/>
            <a:pathLst>
              <a:path w="7850505">
                <a:moveTo>
                  <a:pt x="0" y="0"/>
                </a:moveTo>
                <a:lnTo>
                  <a:pt x="785012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924" y="4791455"/>
            <a:ext cx="7927975" cy="0"/>
          </a:xfrm>
          <a:custGeom>
            <a:avLst/>
            <a:gdLst/>
            <a:ahLst/>
            <a:cxnLst/>
            <a:rect l="l" t="t" r="r" b="b"/>
            <a:pathLst>
              <a:path w="7927975">
                <a:moveTo>
                  <a:pt x="0" y="0"/>
                </a:moveTo>
                <a:lnTo>
                  <a:pt x="792784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8396" y="4946903"/>
            <a:ext cx="3401567" cy="21762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97690" y="7037642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40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856" y="982980"/>
            <a:ext cx="9949180" cy="5747385"/>
            <a:chOff x="371856" y="982980"/>
            <a:chExt cx="9949180" cy="5747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8611" y="982980"/>
              <a:ext cx="8471915" cy="5440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856" y="982980"/>
              <a:ext cx="5751830" cy="5747385"/>
            </a:xfrm>
            <a:custGeom>
              <a:avLst/>
              <a:gdLst/>
              <a:ahLst/>
              <a:cxnLst/>
              <a:rect l="l" t="t" r="r" b="b"/>
              <a:pathLst>
                <a:path w="5751830" h="5747384">
                  <a:moveTo>
                    <a:pt x="5751576" y="5747004"/>
                  </a:moveTo>
                  <a:lnTo>
                    <a:pt x="0" y="5747004"/>
                  </a:lnTo>
                  <a:lnTo>
                    <a:pt x="0" y="0"/>
                  </a:lnTo>
                  <a:lnTo>
                    <a:pt x="5751576" y="0"/>
                  </a:lnTo>
                  <a:lnTo>
                    <a:pt x="5751576" y="5747004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4440" y="310376"/>
            <a:ext cx="504126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Érdekes</a:t>
            </a:r>
            <a:r>
              <a:rPr spc="-135" dirty="0"/>
              <a:t> </a:t>
            </a:r>
            <a:r>
              <a:rPr dirty="0"/>
              <a:t>alternatívák:</a:t>
            </a:r>
            <a:r>
              <a:rPr spc="-140" dirty="0"/>
              <a:t> </a:t>
            </a:r>
            <a:r>
              <a:rPr spc="-10" dirty="0"/>
              <a:t>Nanobody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253" y="1011450"/>
            <a:ext cx="5524500" cy="562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6055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Nanobaody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kb.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110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aminosavból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álló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polipeptid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lánc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nehézláncú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variábilis doménnel.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12700" marR="446405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1989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Raymond</a:t>
            </a:r>
            <a:r>
              <a:rPr sz="2150" b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Hamers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fedezte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teve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vérben.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50">
              <a:latin typeface="Arial"/>
              <a:cs typeface="Arial"/>
            </a:endParaRPr>
          </a:p>
          <a:p>
            <a:pPr marL="12700" marR="358140">
              <a:lnSpc>
                <a:spcPct val="100499"/>
              </a:lnSpc>
              <a:spcBef>
                <a:spcPts val="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könnyű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lánc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hiányzik,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ugyanaz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az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kötődés,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normál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Mabnál.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ellenállóvá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teszi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hővel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alacsony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pH-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val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szemben.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=&gt;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Fejlesztések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nanobody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orális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készítmények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irányába.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12700" marR="174625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Bélbetegségek,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pl.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malacok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i="1" dirty="0">
                <a:solidFill>
                  <a:srgbClr val="BF0000"/>
                </a:solidFill>
                <a:latin typeface="Arial"/>
                <a:cs typeface="Arial"/>
              </a:rPr>
              <a:t>E.coli</a:t>
            </a:r>
            <a:r>
              <a:rPr sz="2150" b="1" i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okozta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hasmenése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ellen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már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van.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Egyéb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fertőzések,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bélrák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ellen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fejlesztés.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057" rIns="0" bIns="0" rtlCol="0">
            <a:spAutoFit/>
          </a:bodyPr>
          <a:lstStyle/>
          <a:p>
            <a:pPr marL="1885314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85" dirty="0"/>
              <a:t> </a:t>
            </a:r>
            <a:r>
              <a:rPr spc="-20" dirty="0"/>
              <a:t>Mab-</a:t>
            </a:r>
            <a:r>
              <a:rPr dirty="0"/>
              <a:t>okkal</a:t>
            </a:r>
            <a:r>
              <a:rPr spc="-90" dirty="0"/>
              <a:t> </a:t>
            </a:r>
            <a:r>
              <a:rPr dirty="0"/>
              <a:t>kapcsolatos</a:t>
            </a:r>
            <a:r>
              <a:rPr spc="-80" dirty="0"/>
              <a:t> </a:t>
            </a:r>
            <a:r>
              <a:rPr spc="-10" dirty="0"/>
              <a:t>mellékhatások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18" y="1631777"/>
            <a:ext cx="9411970" cy="4765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2905" indent="-37020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Allergén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reakciók,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pl.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viszketés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82905" marR="5080" indent="-370840">
              <a:lnSpc>
                <a:spcPct val="100000"/>
              </a:lnSpc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Influenza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szerű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szimptómák: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levertség,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láz,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izomfájdalom,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rossz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közérzet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Hasmenés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buFont typeface="Arial"/>
              <a:buChar char="•"/>
              <a:tabLst>
                <a:tab pos="38290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Hányinger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buFont typeface="Arial"/>
              <a:buChar char="•"/>
              <a:tabLst>
                <a:tab pos="382905" algn="l"/>
              </a:tabLst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Kiütések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Súlyos</a:t>
            </a:r>
            <a:r>
              <a:rPr sz="26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esetben</a:t>
            </a:r>
            <a:r>
              <a:rPr sz="26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anafilaxiás</a:t>
            </a:r>
            <a:r>
              <a:rPr sz="26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sokk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91" y="465807"/>
            <a:ext cx="22631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Tartalom</a:t>
            </a:r>
            <a:r>
              <a:rPr spc="-105" dirty="0"/>
              <a:t> </a:t>
            </a:r>
            <a:r>
              <a:rPr spc="-10" dirty="0"/>
              <a:t>folyt.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Monoklonális</a:t>
            </a:r>
            <a:r>
              <a:rPr spc="-55" dirty="0"/>
              <a:t> </a:t>
            </a:r>
            <a:r>
              <a:rPr spc="-10" dirty="0"/>
              <a:t>antitestek</a:t>
            </a:r>
          </a:p>
          <a:p>
            <a:pPr marL="12700" marR="1519555">
              <a:lnSpc>
                <a:spcPct val="200900"/>
              </a:lnSpc>
            </a:pPr>
            <a:r>
              <a:rPr dirty="0"/>
              <a:t>Monoklonális</a:t>
            </a:r>
            <a:r>
              <a:rPr spc="-65" dirty="0"/>
              <a:t> </a:t>
            </a:r>
            <a:r>
              <a:rPr dirty="0"/>
              <a:t>antitestek</a:t>
            </a:r>
            <a:r>
              <a:rPr spc="-50" dirty="0"/>
              <a:t> </a:t>
            </a:r>
            <a:r>
              <a:rPr dirty="0"/>
              <a:t>gyártási</a:t>
            </a:r>
            <a:r>
              <a:rPr spc="-15" dirty="0"/>
              <a:t> </a:t>
            </a:r>
            <a:r>
              <a:rPr spc="-10" dirty="0"/>
              <a:t>technológiája </a:t>
            </a:r>
            <a:r>
              <a:rPr dirty="0"/>
              <a:t>Biosimiláris</a:t>
            </a:r>
            <a:r>
              <a:rPr spc="-70" dirty="0"/>
              <a:t> </a:t>
            </a:r>
            <a:r>
              <a:rPr spc="-10" dirty="0"/>
              <a:t>gyógyszerek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pc="-10" dirty="0"/>
          </a:p>
          <a:p>
            <a:pPr marL="12700" marR="5080">
              <a:lnSpc>
                <a:spcPct val="100499"/>
              </a:lnSpc>
            </a:pPr>
            <a:r>
              <a:rPr dirty="0"/>
              <a:t>A</a:t>
            </a:r>
            <a:r>
              <a:rPr spc="-114" dirty="0"/>
              <a:t> </a:t>
            </a:r>
            <a:r>
              <a:rPr dirty="0"/>
              <a:t>véralvadás</a:t>
            </a:r>
            <a:r>
              <a:rPr spc="-5" dirty="0"/>
              <a:t> </a:t>
            </a:r>
            <a:r>
              <a:rPr dirty="0"/>
              <a:t>diagnosztika</a:t>
            </a:r>
            <a:r>
              <a:rPr spc="-25" dirty="0"/>
              <a:t> </a:t>
            </a:r>
            <a:r>
              <a:rPr dirty="0"/>
              <a:t>rekombináns</a:t>
            </a:r>
            <a:r>
              <a:rPr spc="-30" dirty="0"/>
              <a:t> </a:t>
            </a:r>
            <a:r>
              <a:rPr dirty="0"/>
              <a:t>fehérjéi</a:t>
            </a:r>
            <a:r>
              <a:rPr spc="-55" dirty="0"/>
              <a:t> </a:t>
            </a:r>
            <a:r>
              <a:rPr dirty="0"/>
              <a:t>és</a:t>
            </a:r>
            <a:r>
              <a:rPr spc="-25" dirty="0"/>
              <a:t> </a:t>
            </a:r>
            <a:r>
              <a:rPr spc="-10" dirty="0"/>
              <a:t>mérési módszerei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54184" y="905255"/>
            <a:ext cx="498475" cy="3187065"/>
          </a:xfrm>
          <a:prstGeom prst="rect">
            <a:avLst/>
          </a:prstGeom>
          <a:ln w="60959">
            <a:solidFill>
              <a:srgbClr val="7575D1"/>
            </a:solidFill>
          </a:ln>
        </p:spPr>
        <p:txBody>
          <a:bodyPr vert="vert" wrap="square" lIns="0" tIns="40005" rIns="0" bIns="0" rtlCol="0">
            <a:spAutoFit/>
          </a:bodyPr>
          <a:lstStyle/>
          <a:p>
            <a:pPr marL="1026794">
              <a:lnSpc>
                <a:spcPct val="100000"/>
              </a:lnSpc>
              <a:spcBef>
                <a:spcPts val="315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2.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Rész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993" y="1915667"/>
            <a:ext cx="6816090" cy="681990"/>
          </a:xfrm>
          <a:custGeom>
            <a:avLst/>
            <a:gdLst/>
            <a:ahLst/>
            <a:cxnLst/>
            <a:rect l="l" t="t" r="r" b="b"/>
            <a:pathLst>
              <a:path w="6816090" h="681989">
                <a:moveTo>
                  <a:pt x="1195462" y="73151"/>
                </a:moveTo>
                <a:lnTo>
                  <a:pt x="1122420" y="73164"/>
                </a:lnTo>
                <a:lnTo>
                  <a:pt x="1082087" y="73192"/>
                </a:lnTo>
                <a:lnTo>
                  <a:pt x="1039461" y="73248"/>
                </a:lnTo>
                <a:lnTo>
                  <a:pt x="994728" y="73339"/>
                </a:lnTo>
                <a:lnTo>
                  <a:pt x="948075" y="73476"/>
                </a:lnTo>
                <a:lnTo>
                  <a:pt x="899689" y="73667"/>
                </a:lnTo>
                <a:lnTo>
                  <a:pt x="849755" y="73921"/>
                </a:lnTo>
                <a:lnTo>
                  <a:pt x="798460" y="74247"/>
                </a:lnTo>
                <a:lnTo>
                  <a:pt x="745990" y="74655"/>
                </a:lnTo>
                <a:lnTo>
                  <a:pt x="692532" y="75152"/>
                </a:lnTo>
                <a:lnTo>
                  <a:pt x="638272" y="75749"/>
                </a:lnTo>
                <a:lnTo>
                  <a:pt x="583397" y="76454"/>
                </a:lnTo>
                <a:lnTo>
                  <a:pt x="528092" y="77276"/>
                </a:lnTo>
                <a:lnTo>
                  <a:pt x="472545" y="78224"/>
                </a:lnTo>
                <a:lnTo>
                  <a:pt x="416941" y="79308"/>
                </a:lnTo>
                <a:lnTo>
                  <a:pt x="361468" y="80536"/>
                </a:lnTo>
                <a:lnTo>
                  <a:pt x="306310" y="81917"/>
                </a:lnTo>
                <a:lnTo>
                  <a:pt x="251656" y="83461"/>
                </a:lnTo>
                <a:lnTo>
                  <a:pt x="197691" y="85176"/>
                </a:lnTo>
                <a:lnTo>
                  <a:pt x="144601" y="87072"/>
                </a:lnTo>
                <a:lnTo>
                  <a:pt x="92573" y="89156"/>
                </a:lnTo>
                <a:lnTo>
                  <a:pt x="41794" y="91439"/>
                </a:lnTo>
                <a:lnTo>
                  <a:pt x="12838" y="128015"/>
                </a:lnTo>
                <a:lnTo>
                  <a:pt x="10835" y="179511"/>
                </a:lnTo>
                <a:lnTo>
                  <a:pt x="7973" y="231465"/>
                </a:lnTo>
                <a:lnTo>
                  <a:pt x="4855" y="283692"/>
                </a:lnTo>
                <a:lnTo>
                  <a:pt x="2084" y="336011"/>
                </a:lnTo>
                <a:lnTo>
                  <a:pt x="265" y="388239"/>
                </a:lnTo>
                <a:lnTo>
                  <a:pt x="0" y="440192"/>
                </a:lnTo>
                <a:lnTo>
                  <a:pt x="1892" y="491688"/>
                </a:lnTo>
                <a:lnTo>
                  <a:pt x="6547" y="542544"/>
                </a:lnTo>
                <a:lnTo>
                  <a:pt x="14566" y="592576"/>
                </a:lnTo>
                <a:lnTo>
                  <a:pt x="26554" y="641603"/>
                </a:lnTo>
                <a:lnTo>
                  <a:pt x="56486" y="671750"/>
                </a:lnTo>
                <a:lnTo>
                  <a:pt x="105992" y="681609"/>
                </a:lnTo>
                <a:lnTo>
                  <a:pt x="152355" y="680608"/>
                </a:lnTo>
                <a:lnTo>
                  <a:pt x="172858" y="678179"/>
                </a:lnTo>
                <a:lnTo>
                  <a:pt x="1253374" y="659891"/>
                </a:lnTo>
                <a:lnTo>
                  <a:pt x="1308238" y="647461"/>
                </a:lnTo>
                <a:lnTo>
                  <a:pt x="1348624" y="630745"/>
                </a:lnTo>
                <a:lnTo>
                  <a:pt x="1359530" y="625530"/>
                </a:lnTo>
                <a:lnTo>
                  <a:pt x="1370722" y="623315"/>
                </a:lnTo>
                <a:lnTo>
                  <a:pt x="3458602" y="605027"/>
                </a:lnTo>
                <a:lnTo>
                  <a:pt x="3505236" y="600785"/>
                </a:lnTo>
                <a:lnTo>
                  <a:pt x="3551870" y="595957"/>
                </a:lnTo>
                <a:lnTo>
                  <a:pt x="3598505" y="591421"/>
                </a:lnTo>
                <a:lnTo>
                  <a:pt x="3645139" y="588056"/>
                </a:lnTo>
                <a:lnTo>
                  <a:pt x="3691774" y="586739"/>
                </a:lnTo>
                <a:lnTo>
                  <a:pt x="3744974" y="586891"/>
                </a:lnTo>
                <a:lnTo>
                  <a:pt x="3798167" y="587344"/>
                </a:lnTo>
                <a:lnTo>
                  <a:pt x="3851347" y="588100"/>
                </a:lnTo>
                <a:lnTo>
                  <a:pt x="3904506" y="589158"/>
                </a:lnTo>
                <a:lnTo>
                  <a:pt x="3957638" y="590518"/>
                </a:lnTo>
                <a:lnTo>
                  <a:pt x="4010735" y="592181"/>
                </a:lnTo>
                <a:lnTo>
                  <a:pt x="4063791" y="594145"/>
                </a:lnTo>
                <a:lnTo>
                  <a:pt x="4116799" y="596412"/>
                </a:lnTo>
                <a:lnTo>
                  <a:pt x="4169752" y="598982"/>
                </a:lnTo>
                <a:lnTo>
                  <a:pt x="4222643" y="601854"/>
                </a:lnTo>
                <a:lnTo>
                  <a:pt x="4275466" y="605027"/>
                </a:lnTo>
                <a:lnTo>
                  <a:pt x="4319662" y="623315"/>
                </a:lnTo>
                <a:lnTo>
                  <a:pt x="4352666" y="650319"/>
                </a:lnTo>
                <a:lnTo>
                  <a:pt x="4363858" y="659891"/>
                </a:lnTo>
                <a:lnTo>
                  <a:pt x="4413585" y="657519"/>
                </a:lnTo>
                <a:lnTo>
                  <a:pt x="4463473" y="655466"/>
                </a:lnTo>
                <a:lnTo>
                  <a:pt x="4513494" y="653493"/>
                </a:lnTo>
                <a:lnTo>
                  <a:pt x="4563622" y="651361"/>
                </a:lnTo>
                <a:lnTo>
                  <a:pt x="4613829" y="648828"/>
                </a:lnTo>
                <a:lnTo>
                  <a:pt x="4664090" y="645656"/>
                </a:lnTo>
                <a:lnTo>
                  <a:pt x="4714378" y="641603"/>
                </a:lnTo>
                <a:lnTo>
                  <a:pt x="4746096" y="626602"/>
                </a:lnTo>
                <a:lnTo>
                  <a:pt x="4757050" y="623315"/>
                </a:lnTo>
                <a:lnTo>
                  <a:pt x="4805818" y="618680"/>
                </a:lnTo>
                <a:lnTo>
                  <a:pt x="4854586" y="615187"/>
                </a:lnTo>
                <a:lnTo>
                  <a:pt x="4903354" y="612457"/>
                </a:lnTo>
                <a:lnTo>
                  <a:pt x="4952122" y="610107"/>
                </a:lnTo>
                <a:lnTo>
                  <a:pt x="5000890" y="607758"/>
                </a:lnTo>
                <a:lnTo>
                  <a:pt x="5049658" y="605027"/>
                </a:lnTo>
                <a:lnTo>
                  <a:pt x="5085105" y="589787"/>
                </a:lnTo>
                <a:lnTo>
                  <a:pt x="5107683" y="581659"/>
                </a:lnTo>
                <a:lnTo>
                  <a:pt x="5126620" y="579881"/>
                </a:lnTo>
                <a:lnTo>
                  <a:pt x="5151145" y="583691"/>
                </a:lnTo>
                <a:lnTo>
                  <a:pt x="5190487" y="592327"/>
                </a:lnTo>
                <a:lnTo>
                  <a:pt x="5253874" y="605027"/>
                </a:lnTo>
                <a:lnTo>
                  <a:pt x="5265065" y="608314"/>
                </a:lnTo>
                <a:lnTo>
                  <a:pt x="5275972" y="614171"/>
                </a:lnTo>
                <a:lnTo>
                  <a:pt x="5286878" y="620029"/>
                </a:lnTo>
                <a:lnTo>
                  <a:pt x="5350317" y="627368"/>
                </a:lnTo>
                <a:lnTo>
                  <a:pt x="5402537" y="630540"/>
                </a:lnTo>
                <a:lnTo>
                  <a:pt x="5454704" y="633073"/>
                </a:lnTo>
                <a:lnTo>
                  <a:pt x="5506791" y="635205"/>
                </a:lnTo>
                <a:lnTo>
                  <a:pt x="5558771" y="637178"/>
                </a:lnTo>
                <a:lnTo>
                  <a:pt x="5610618" y="639231"/>
                </a:lnTo>
                <a:lnTo>
                  <a:pt x="5662306" y="641603"/>
                </a:lnTo>
                <a:lnTo>
                  <a:pt x="5715452" y="639443"/>
                </a:lnTo>
                <a:lnTo>
                  <a:pt x="5768581" y="637460"/>
                </a:lnTo>
                <a:lnTo>
                  <a:pt x="5821674" y="635549"/>
                </a:lnTo>
                <a:lnTo>
                  <a:pt x="5874713" y="633603"/>
                </a:lnTo>
                <a:lnTo>
                  <a:pt x="5927681" y="631513"/>
                </a:lnTo>
                <a:lnTo>
                  <a:pt x="5980560" y="629173"/>
                </a:lnTo>
                <a:lnTo>
                  <a:pt x="6033331" y="626477"/>
                </a:lnTo>
                <a:lnTo>
                  <a:pt x="6085978" y="623315"/>
                </a:lnTo>
                <a:lnTo>
                  <a:pt x="6130745" y="614171"/>
                </a:lnTo>
                <a:lnTo>
                  <a:pt x="6152629" y="608742"/>
                </a:lnTo>
                <a:lnTo>
                  <a:pt x="6174369" y="605027"/>
                </a:lnTo>
                <a:lnTo>
                  <a:pt x="6221393" y="598580"/>
                </a:lnTo>
                <a:lnTo>
                  <a:pt x="6270525" y="592883"/>
                </a:lnTo>
                <a:lnTo>
                  <a:pt x="6321013" y="587829"/>
                </a:lnTo>
                <a:lnTo>
                  <a:pt x="6372109" y="583310"/>
                </a:lnTo>
                <a:lnTo>
                  <a:pt x="6423062" y="579221"/>
                </a:lnTo>
                <a:lnTo>
                  <a:pt x="6473121" y="575452"/>
                </a:lnTo>
                <a:lnTo>
                  <a:pt x="6521538" y="571898"/>
                </a:lnTo>
                <a:lnTo>
                  <a:pt x="6567562" y="568451"/>
                </a:lnTo>
                <a:lnTo>
                  <a:pt x="6589946" y="558879"/>
                </a:lnTo>
                <a:lnTo>
                  <a:pt x="6611758" y="549021"/>
                </a:lnTo>
                <a:lnTo>
                  <a:pt x="6633570" y="539734"/>
                </a:lnTo>
                <a:lnTo>
                  <a:pt x="6655954" y="531875"/>
                </a:lnTo>
                <a:lnTo>
                  <a:pt x="6693982" y="519493"/>
                </a:lnTo>
                <a:lnTo>
                  <a:pt x="6711008" y="513968"/>
                </a:lnTo>
                <a:lnTo>
                  <a:pt x="6726034" y="507873"/>
                </a:lnTo>
                <a:lnTo>
                  <a:pt x="6758062" y="493775"/>
                </a:lnTo>
                <a:lnTo>
                  <a:pt x="6802258" y="329183"/>
                </a:lnTo>
                <a:lnTo>
                  <a:pt x="6815974" y="274320"/>
                </a:lnTo>
                <a:lnTo>
                  <a:pt x="6794028" y="245644"/>
                </a:lnTo>
                <a:lnTo>
                  <a:pt x="6787810" y="237670"/>
                </a:lnTo>
                <a:lnTo>
                  <a:pt x="6785250" y="238548"/>
                </a:lnTo>
                <a:lnTo>
                  <a:pt x="6774277" y="236427"/>
                </a:lnTo>
                <a:lnTo>
                  <a:pt x="6731439" y="212026"/>
                </a:lnTo>
                <a:lnTo>
                  <a:pt x="6700150" y="182879"/>
                </a:lnTo>
                <a:lnTo>
                  <a:pt x="6672718" y="141731"/>
                </a:lnTo>
                <a:lnTo>
                  <a:pt x="6658573" y="122443"/>
                </a:lnTo>
                <a:lnTo>
                  <a:pt x="6640714" y="109727"/>
                </a:lnTo>
                <a:lnTo>
                  <a:pt x="6630403" y="104727"/>
                </a:lnTo>
                <a:lnTo>
                  <a:pt x="6619949" y="99440"/>
                </a:lnTo>
                <a:lnTo>
                  <a:pt x="6568562" y="84939"/>
                </a:lnTo>
                <a:lnTo>
                  <a:pt x="6510173" y="75366"/>
                </a:lnTo>
                <a:lnTo>
                  <a:pt x="6430419" y="71255"/>
                </a:lnTo>
                <a:lnTo>
                  <a:pt x="6380175" y="69553"/>
                </a:lnTo>
                <a:lnTo>
                  <a:pt x="6329958" y="68025"/>
                </a:lnTo>
                <a:lnTo>
                  <a:pt x="6279764" y="66651"/>
                </a:lnTo>
                <a:lnTo>
                  <a:pt x="6229587" y="65411"/>
                </a:lnTo>
                <a:lnTo>
                  <a:pt x="6179424" y="64284"/>
                </a:lnTo>
                <a:lnTo>
                  <a:pt x="6129269" y="63252"/>
                </a:lnTo>
                <a:lnTo>
                  <a:pt x="6079120" y="62293"/>
                </a:lnTo>
                <a:lnTo>
                  <a:pt x="6028970" y="61388"/>
                </a:lnTo>
                <a:lnTo>
                  <a:pt x="5978815" y="60516"/>
                </a:lnTo>
                <a:lnTo>
                  <a:pt x="5928652" y="59658"/>
                </a:lnTo>
                <a:lnTo>
                  <a:pt x="5878476" y="58793"/>
                </a:lnTo>
                <a:lnTo>
                  <a:pt x="5828281" y="57901"/>
                </a:lnTo>
                <a:lnTo>
                  <a:pt x="5778064" y="56962"/>
                </a:lnTo>
                <a:lnTo>
                  <a:pt x="5727821" y="55956"/>
                </a:lnTo>
                <a:lnTo>
                  <a:pt x="5677546" y="54863"/>
                </a:lnTo>
                <a:lnTo>
                  <a:pt x="4654942" y="73151"/>
                </a:lnTo>
                <a:lnTo>
                  <a:pt x="4600101" y="76009"/>
                </a:lnTo>
                <a:lnTo>
                  <a:pt x="4545404" y="80009"/>
                </a:lnTo>
                <a:lnTo>
                  <a:pt x="4490993" y="85153"/>
                </a:lnTo>
                <a:lnTo>
                  <a:pt x="4437010" y="91439"/>
                </a:lnTo>
                <a:lnTo>
                  <a:pt x="4399862" y="101155"/>
                </a:lnTo>
                <a:lnTo>
                  <a:pt x="4381931" y="106656"/>
                </a:lnTo>
                <a:lnTo>
                  <a:pt x="4310405" y="114363"/>
                </a:lnTo>
                <a:lnTo>
                  <a:pt x="4256783" y="117855"/>
                </a:lnTo>
                <a:lnTo>
                  <a:pt x="4203076" y="120586"/>
                </a:lnTo>
                <a:lnTo>
                  <a:pt x="4149369" y="122935"/>
                </a:lnTo>
                <a:lnTo>
                  <a:pt x="4095747" y="125285"/>
                </a:lnTo>
                <a:lnTo>
                  <a:pt x="4042294" y="128015"/>
                </a:lnTo>
                <a:lnTo>
                  <a:pt x="3987430" y="123872"/>
                </a:lnTo>
                <a:lnTo>
                  <a:pt x="3932566" y="120014"/>
                </a:lnTo>
                <a:lnTo>
                  <a:pt x="3877702" y="115585"/>
                </a:lnTo>
                <a:lnTo>
                  <a:pt x="3822838" y="109727"/>
                </a:lnTo>
                <a:lnTo>
                  <a:pt x="3767974" y="95797"/>
                </a:lnTo>
                <a:lnTo>
                  <a:pt x="3749686" y="91439"/>
                </a:lnTo>
                <a:lnTo>
                  <a:pt x="3724516" y="86225"/>
                </a:lnTo>
                <a:lnTo>
                  <a:pt x="3699203" y="81724"/>
                </a:lnTo>
                <a:lnTo>
                  <a:pt x="3673605" y="77509"/>
                </a:lnTo>
                <a:lnTo>
                  <a:pt x="3647578" y="73151"/>
                </a:lnTo>
                <a:lnTo>
                  <a:pt x="3637481" y="62507"/>
                </a:lnTo>
                <a:lnTo>
                  <a:pt x="3627385" y="50863"/>
                </a:lnTo>
                <a:lnTo>
                  <a:pt x="3616717" y="41219"/>
                </a:lnTo>
                <a:lnTo>
                  <a:pt x="3604906" y="36575"/>
                </a:lnTo>
                <a:lnTo>
                  <a:pt x="3544136" y="31408"/>
                </a:lnTo>
                <a:lnTo>
                  <a:pt x="3504828" y="29777"/>
                </a:lnTo>
                <a:lnTo>
                  <a:pt x="3482026" y="31157"/>
                </a:lnTo>
                <a:lnTo>
                  <a:pt x="3470777" y="35020"/>
                </a:lnTo>
                <a:lnTo>
                  <a:pt x="3466126" y="40840"/>
                </a:lnTo>
                <a:lnTo>
                  <a:pt x="3463117" y="48090"/>
                </a:lnTo>
                <a:lnTo>
                  <a:pt x="3456798" y="56243"/>
                </a:lnTo>
                <a:lnTo>
                  <a:pt x="3414406" y="73151"/>
                </a:lnTo>
                <a:lnTo>
                  <a:pt x="3356303" y="83438"/>
                </a:lnTo>
                <a:lnTo>
                  <a:pt x="3326752" y="87296"/>
                </a:lnTo>
                <a:lnTo>
                  <a:pt x="3297058" y="91439"/>
                </a:lnTo>
                <a:lnTo>
                  <a:pt x="3286533" y="96226"/>
                </a:lnTo>
                <a:lnTo>
                  <a:pt x="3275722" y="101155"/>
                </a:lnTo>
                <a:lnTo>
                  <a:pt x="3264911" y="105798"/>
                </a:lnTo>
                <a:lnTo>
                  <a:pt x="3254386" y="109727"/>
                </a:lnTo>
                <a:lnTo>
                  <a:pt x="3232431" y="114728"/>
                </a:lnTo>
                <a:lnTo>
                  <a:pt x="3210190" y="118871"/>
                </a:lnTo>
                <a:lnTo>
                  <a:pt x="3187949" y="123015"/>
                </a:lnTo>
                <a:lnTo>
                  <a:pt x="3165994" y="128015"/>
                </a:lnTo>
                <a:lnTo>
                  <a:pt x="3151373" y="131945"/>
                </a:lnTo>
                <a:lnTo>
                  <a:pt x="3137038" y="136588"/>
                </a:lnTo>
                <a:lnTo>
                  <a:pt x="3122703" y="141517"/>
                </a:lnTo>
                <a:lnTo>
                  <a:pt x="3108082" y="146303"/>
                </a:lnTo>
                <a:lnTo>
                  <a:pt x="2815474" y="128015"/>
                </a:lnTo>
                <a:lnTo>
                  <a:pt x="2775469" y="124944"/>
                </a:lnTo>
                <a:lnTo>
                  <a:pt x="2735464" y="121729"/>
                </a:lnTo>
                <a:lnTo>
                  <a:pt x="2695459" y="117086"/>
                </a:lnTo>
                <a:lnTo>
                  <a:pt x="2655454" y="109727"/>
                </a:lnTo>
                <a:lnTo>
                  <a:pt x="2599828" y="89153"/>
                </a:lnTo>
                <a:lnTo>
                  <a:pt x="2567062" y="73151"/>
                </a:lnTo>
                <a:lnTo>
                  <a:pt x="2512027" y="77394"/>
                </a:lnTo>
                <a:lnTo>
                  <a:pt x="2456700" y="82222"/>
                </a:lnTo>
                <a:lnTo>
                  <a:pt x="2401153" y="86758"/>
                </a:lnTo>
                <a:lnTo>
                  <a:pt x="2345460" y="90123"/>
                </a:lnTo>
                <a:lnTo>
                  <a:pt x="2289694" y="91439"/>
                </a:lnTo>
                <a:lnTo>
                  <a:pt x="2260238" y="92011"/>
                </a:lnTo>
                <a:lnTo>
                  <a:pt x="2230067" y="91439"/>
                </a:lnTo>
                <a:lnTo>
                  <a:pt x="2173870" y="73151"/>
                </a:lnTo>
                <a:lnTo>
                  <a:pt x="2160368" y="20002"/>
                </a:lnTo>
                <a:lnTo>
                  <a:pt x="2158630" y="0"/>
                </a:lnTo>
                <a:lnTo>
                  <a:pt x="2147652" y="9572"/>
                </a:lnTo>
                <a:lnTo>
                  <a:pt x="2137103" y="19430"/>
                </a:lnTo>
                <a:lnTo>
                  <a:pt x="2126268" y="28717"/>
                </a:lnTo>
                <a:lnTo>
                  <a:pt x="2082287" y="51363"/>
                </a:lnTo>
                <a:lnTo>
                  <a:pt x="2024822" y="66092"/>
                </a:lnTo>
                <a:lnTo>
                  <a:pt x="1975872" y="74468"/>
                </a:lnTo>
                <a:lnTo>
                  <a:pt x="1925549" y="80430"/>
                </a:lnTo>
                <a:lnTo>
                  <a:pt x="1874495" y="84417"/>
                </a:lnTo>
                <a:lnTo>
                  <a:pt x="1823350" y="86867"/>
                </a:lnTo>
                <a:lnTo>
                  <a:pt x="1772753" y="88221"/>
                </a:lnTo>
                <a:lnTo>
                  <a:pt x="1723345" y="88916"/>
                </a:lnTo>
                <a:lnTo>
                  <a:pt x="1675766" y="89391"/>
                </a:lnTo>
                <a:lnTo>
                  <a:pt x="1630655" y="90086"/>
                </a:lnTo>
                <a:lnTo>
                  <a:pt x="1588654" y="91439"/>
                </a:lnTo>
                <a:lnTo>
                  <a:pt x="1530307" y="88331"/>
                </a:lnTo>
                <a:lnTo>
                  <a:pt x="1482500" y="85594"/>
                </a:lnTo>
                <a:lnTo>
                  <a:pt x="1444064" y="83206"/>
                </a:lnTo>
                <a:lnTo>
                  <a:pt x="1390616" y="79378"/>
                </a:lnTo>
                <a:lnTo>
                  <a:pt x="1351436" y="75660"/>
                </a:lnTo>
                <a:lnTo>
                  <a:pt x="1344623" y="74866"/>
                </a:lnTo>
                <a:lnTo>
                  <a:pt x="1338981" y="74255"/>
                </a:lnTo>
                <a:lnTo>
                  <a:pt x="1287346" y="73130"/>
                </a:lnTo>
                <a:lnTo>
                  <a:pt x="1264136" y="73126"/>
                </a:lnTo>
                <a:lnTo>
                  <a:pt x="1233898" y="73141"/>
                </a:lnTo>
                <a:lnTo>
                  <a:pt x="1195462" y="73151"/>
                </a:lnTo>
                <a:close/>
              </a:path>
            </a:pathLst>
          </a:custGeom>
          <a:ln w="19812">
            <a:solidFill>
              <a:srgbClr val="6B6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36975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80" dirty="0"/>
              <a:t> </a:t>
            </a:r>
            <a:r>
              <a:rPr dirty="0"/>
              <a:t>fejlesztési</a:t>
            </a:r>
            <a:r>
              <a:rPr spc="-80" dirty="0"/>
              <a:t> </a:t>
            </a:r>
            <a:r>
              <a:rPr spc="-10" dirty="0"/>
              <a:t>folyamat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4977" y="2138933"/>
          <a:ext cx="3077845" cy="389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135">
                <a:tc gridSpan="2">
                  <a:txBody>
                    <a:bodyPr/>
                    <a:lstStyle/>
                    <a:p>
                      <a:pPr marL="76200" marR="67945" indent="635" algn="ctr">
                        <a:lnSpc>
                          <a:spcPts val="208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Minipoolok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később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egyedi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klónok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kiválasztása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5255" marR="127000" algn="ctr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növekedési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képesség,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termelési</a:t>
                      </a:r>
                      <a:r>
                        <a:rPr sz="17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képesség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11125" marR="101600" algn="ctr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molekula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minőség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alapján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(HTS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módszerek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előnyös alkalmazása)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 gridSpan="2">
                  <a:txBody>
                    <a:bodyPr/>
                    <a:lstStyle/>
                    <a:p>
                      <a:pPr marL="161290" marR="154305" indent="184150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termelő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klón</a:t>
                      </a:r>
                      <a:r>
                        <a:rPr sz="17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egy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követő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klón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kiválasztása)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606425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RCB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létr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ehozása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346188" y="1739391"/>
            <a:ext cx="2917825" cy="5093970"/>
            <a:chOff x="7346188" y="1739391"/>
            <a:chExt cx="2917825" cy="5093970"/>
          </a:xfrm>
        </p:grpSpPr>
        <p:sp>
          <p:nvSpPr>
            <p:cNvPr id="5" name="object 5"/>
            <p:cNvSpPr/>
            <p:nvPr/>
          </p:nvSpPr>
          <p:spPr>
            <a:xfrm>
              <a:off x="7356348" y="1749551"/>
              <a:ext cx="2897505" cy="2851785"/>
            </a:xfrm>
            <a:custGeom>
              <a:avLst/>
              <a:gdLst/>
              <a:ahLst/>
              <a:cxnLst/>
              <a:rect l="l" t="t" r="r" b="b"/>
              <a:pathLst>
                <a:path w="2897504" h="2851785">
                  <a:moveTo>
                    <a:pt x="1427987" y="0"/>
                  </a:moveTo>
                  <a:lnTo>
                    <a:pt x="1427987" y="202692"/>
                  </a:lnTo>
                </a:path>
                <a:path w="2897504" h="2851785">
                  <a:moveTo>
                    <a:pt x="1427987" y="2467356"/>
                  </a:moveTo>
                  <a:lnTo>
                    <a:pt x="1427987" y="2851404"/>
                  </a:lnTo>
                </a:path>
                <a:path w="2897504" h="2851785">
                  <a:moveTo>
                    <a:pt x="0" y="192024"/>
                  </a:moveTo>
                  <a:lnTo>
                    <a:pt x="2897123" y="19202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56348" y="2667761"/>
              <a:ext cx="2837815" cy="0"/>
            </a:xfrm>
            <a:custGeom>
              <a:avLst/>
              <a:gdLst/>
              <a:ahLst/>
              <a:cxnLst/>
              <a:rect l="l" t="t" r="r" b="b"/>
              <a:pathLst>
                <a:path w="2837815">
                  <a:moveTo>
                    <a:pt x="0" y="0"/>
                  </a:moveTo>
                  <a:lnTo>
                    <a:pt x="2837688" y="0"/>
                  </a:lnTo>
                </a:path>
              </a:pathLst>
            </a:custGeom>
            <a:ln w="1371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6348" y="2660903"/>
              <a:ext cx="2897505" cy="741045"/>
            </a:xfrm>
            <a:custGeom>
              <a:avLst/>
              <a:gdLst/>
              <a:ahLst/>
              <a:cxnLst/>
              <a:rect l="l" t="t" r="r" b="b"/>
              <a:pathLst>
                <a:path w="2897504" h="741045">
                  <a:moveTo>
                    <a:pt x="54864" y="726948"/>
                  </a:moveTo>
                  <a:lnTo>
                    <a:pt x="0" y="726948"/>
                  </a:lnTo>
                  <a:lnTo>
                    <a:pt x="0" y="740664"/>
                  </a:lnTo>
                  <a:lnTo>
                    <a:pt x="54864" y="740664"/>
                  </a:lnTo>
                  <a:lnTo>
                    <a:pt x="54864" y="726948"/>
                  </a:lnTo>
                  <a:close/>
                </a:path>
                <a:path w="2897504" h="741045">
                  <a:moveTo>
                    <a:pt x="2897124" y="0"/>
                  </a:moveTo>
                  <a:lnTo>
                    <a:pt x="2878836" y="0"/>
                  </a:lnTo>
                  <a:lnTo>
                    <a:pt x="2878836" y="13716"/>
                  </a:lnTo>
                  <a:lnTo>
                    <a:pt x="2897124" y="13716"/>
                  </a:lnTo>
                  <a:lnTo>
                    <a:pt x="2897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52360" y="3394709"/>
              <a:ext cx="2741930" cy="0"/>
            </a:xfrm>
            <a:custGeom>
              <a:avLst/>
              <a:gdLst/>
              <a:ahLst/>
              <a:cxnLst/>
              <a:rect l="l" t="t" r="r" b="b"/>
              <a:pathLst>
                <a:path w="2741929">
                  <a:moveTo>
                    <a:pt x="0" y="0"/>
                  </a:moveTo>
                  <a:lnTo>
                    <a:pt x="2741676" y="0"/>
                  </a:lnTo>
                </a:path>
              </a:pathLst>
            </a:custGeom>
            <a:ln w="1371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35183" y="3387851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8288" y="13716"/>
                  </a:moveTo>
                  <a:lnTo>
                    <a:pt x="0" y="13716"/>
                  </a:lnTo>
                  <a:lnTo>
                    <a:pt x="0" y="0"/>
                  </a:lnTo>
                  <a:lnTo>
                    <a:pt x="18288" y="0"/>
                  </a:lnTo>
                  <a:lnTo>
                    <a:pt x="18288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6348" y="1760219"/>
              <a:ext cx="2897505" cy="5062855"/>
            </a:xfrm>
            <a:custGeom>
              <a:avLst/>
              <a:gdLst/>
              <a:ahLst/>
              <a:cxnLst/>
              <a:rect l="l" t="t" r="r" b="b"/>
              <a:pathLst>
                <a:path w="2897504" h="5062855">
                  <a:moveTo>
                    <a:pt x="0" y="2467355"/>
                  </a:moveTo>
                  <a:lnTo>
                    <a:pt x="2897123" y="2467355"/>
                  </a:lnTo>
                </a:path>
                <a:path w="2897504" h="5062855">
                  <a:moveTo>
                    <a:pt x="0" y="2830068"/>
                  </a:moveTo>
                  <a:lnTo>
                    <a:pt x="2897123" y="2830068"/>
                  </a:lnTo>
                </a:path>
                <a:path w="2897504" h="5062855">
                  <a:moveTo>
                    <a:pt x="10667" y="170687"/>
                  </a:moveTo>
                  <a:lnTo>
                    <a:pt x="10667" y="2478023"/>
                  </a:lnTo>
                </a:path>
                <a:path w="2897504" h="5062855">
                  <a:moveTo>
                    <a:pt x="10667" y="2820923"/>
                  </a:moveTo>
                  <a:lnTo>
                    <a:pt x="10667" y="5062728"/>
                  </a:lnTo>
                </a:path>
                <a:path w="2897504" h="5062855">
                  <a:moveTo>
                    <a:pt x="2886455" y="170687"/>
                  </a:moveTo>
                  <a:lnTo>
                    <a:pt x="2886455" y="2478023"/>
                  </a:lnTo>
                </a:path>
                <a:path w="2897504" h="5062855">
                  <a:moveTo>
                    <a:pt x="2886455" y="2820923"/>
                  </a:moveTo>
                  <a:lnTo>
                    <a:pt x="2886455" y="5062728"/>
                  </a:lnTo>
                </a:path>
                <a:path w="2897504" h="5062855">
                  <a:moveTo>
                    <a:pt x="10667" y="0"/>
                  </a:moveTo>
                  <a:lnTo>
                    <a:pt x="2886455" y="0"/>
                  </a:lnTo>
                </a:path>
                <a:path w="2897504" h="5062855">
                  <a:moveTo>
                    <a:pt x="0" y="5052060"/>
                  </a:moveTo>
                  <a:lnTo>
                    <a:pt x="2897123" y="505206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24397" y="2021890"/>
            <a:ext cx="2759075" cy="4740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1699"/>
              </a:lnSpc>
              <a:spcBef>
                <a:spcPts val="9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Upstream</a:t>
            </a:r>
            <a:r>
              <a:rPr sz="17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technológia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170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70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optimalizálás</a:t>
            </a:r>
            <a:endParaRPr sz="1700">
              <a:latin typeface="Arial"/>
              <a:cs typeface="Arial"/>
            </a:endParaRPr>
          </a:p>
          <a:p>
            <a:pPr marL="43180" marR="33655" algn="ctr">
              <a:lnSpc>
                <a:spcPct val="101699"/>
              </a:lnSpc>
              <a:spcBef>
                <a:spcPts val="157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Downstream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1700" b="1" spc="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optimalizálás</a:t>
            </a:r>
            <a:endParaRPr sz="1700">
              <a:latin typeface="Arial"/>
              <a:cs typeface="Arial"/>
            </a:endParaRPr>
          </a:p>
          <a:p>
            <a:pPr marL="172720" marR="165100" algn="ctr">
              <a:lnSpc>
                <a:spcPct val="101800"/>
              </a:lnSpc>
              <a:spcBef>
                <a:spcPts val="95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Analitikai</a:t>
            </a:r>
            <a:r>
              <a:rPr sz="170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módszerek továbbfejlesztése,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MCB,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WCB</a:t>
            </a:r>
            <a:r>
              <a:rPr sz="170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létrehozása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1700">
              <a:latin typeface="Arial"/>
              <a:cs typeface="Arial"/>
            </a:endParaRPr>
          </a:p>
          <a:p>
            <a:pPr marL="464820" marR="456565" algn="ctr">
              <a:lnSpc>
                <a:spcPct val="101600"/>
              </a:lnSpc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Léptéknövelés</a:t>
            </a:r>
            <a:r>
              <a:rPr sz="1700" b="1" spc="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termelési</a:t>
            </a:r>
            <a:r>
              <a:rPr sz="170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próbák, dokumentációk elkészítése,</a:t>
            </a:r>
            <a:endParaRPr sz="1700">
              <a:latin typeface="Arial"/>
              <a:cs typeface="Arial"/>
            </a:endParaRPr>
          </a:p>
          <a:p>
            <a:pPr marL="43180" marR="33655" algn="ctr">
              <a:lnSpc>
                <a:spcPts val="2080"/>
              </a:lnSpc>
              <a:spcBef>
                <a:spcPts val="7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Preklinikai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70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F1</a:t>
            </a:r>
            <a:r>
              <a:rPr sz="170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anyagok elkészítése,</a:t>
            </a:r>
            <a:endParaRPr sz="1700">
              <a:latin typeface="Arial"/>
              <a:cs typeface="Arial"/>
            </a:endParaRPr>
          </a:p>
          <a:p>
            <a:pPr marL="1270" algn="ctr">
              <a:lnSpc>
                <a:spcPts val="1995"/>
              </a:lnSpc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Technológiai</a:t>
            </a:r>
            <a:r>
              <a:rPr sz="17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transzfer</a:t>
            </a:r>
            <a:r>
              <a:rPr sz="170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3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170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helyre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1950" y="1206246"/>
          <a:ext cx="3127375" cy="529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085">
                <a:tc gridSpan="2">
                  <a:txBody>
                    <a:bodyPr/>
                    <a:lstStyle/>
                    <a:p>
                      <a:pPr marL="382270" marR="376555" algn="ctr">
                        <a:lnSpc>
                          <a:spcPts val="2080"/>
                        </a:lnSpc>
                        <a:spcBef>
                          <a:spcPts val="1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Aminosav</a:t>
                      </a:r>
                      <a:r>
                        <a:rPr sz="17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szekvencia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(meghatározva,</a:t>
                      </a:r>
                      <a:r>
                        <a:rPr sz="1700" b="1" spc="1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vagy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irodalmi),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Analitikai</a:t>
                      </a:r>
                      <a:r>
                        <a:rPr sz="1700" b="1" spc="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arzenál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985"/>
                        </a:lnSpc>
                        <a:spcBef>
                          <a:spcPts val="3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kialakítása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05">
                <a:tc gridSpan="2">
                  <a:txBody>
                    <a:bodyPr/>
                    <a:lstStyle/>
                    <a:p>
                      <a:pPr marL="167640" marR="158750" indent="-1905" algn="ctr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könnyű</a:t>
                      </a:r>
                      <a:r>
                        <a:rPr sz="17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nehéz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lánc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optimálása</a:t>
                      </a:r>
                      <a:r>
                        <a:rPr sz="1700" b="1" spc="8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számításokkal (Genart)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05">
                <a:tc gridSpan="2">
                  <a:txBody>
                    <a:bodyPr/>
                    <a:lstStyle/>
                    <a:p>
                      <a:pPr marL="80645" marR="73025" indent="-635" algn="ctr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könnyű</a:t>
                      </a:r>
                      <a:r>
                        <a:rPr sz="17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nehéz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lánc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DNS-ének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szintézise</a:t>
                      </a:r>
                      <a:r>
                        <a:rPr sz="1700" b="1" spc="9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ideigl.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plazmidba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helyezése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2830">
                <a:tc gridSpan="2">
                  <a:txBody>
                    <a:bodyPr/>
                    <a:lstStyle/>
                    <a:p>
                      <a:pPr marL="508634" marR="500380" indent="-1905" algn="ctr">
                        <a:lnSpc>
                          <a:spcPts val="208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klónozó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plazmid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konstrukciója</a:t>
                      </a:r>
                      <a:r>
                        <a:rPr sz="1700" b="1" spc="8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8430" marR="130810" indent="635" algn="ctr">
                        <a:lnSpc>
                          <a:spcPts val="206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transzfekciója</a:t>
                      </a:r>
                      <a:r>
                        <a:rPr sz="1700" b="1" spc="9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CHO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sejtekbe</a:t>
                      </a:r>
                      <a:r>
                        <a:rPr sz="17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elektroporációval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839467" y="6571488"/>
            <a:ext cx="20320" cy="163195"/>
          </a:xfrm>
          <a:custGeom>
            <a:avLst/>
            <a:gdLst/>
            <a:ahLst/>
            <a:cxnLst/>
            <a:rect l="l" t="t" r="r" b="b"/>
            <a:pathLst>
              <a:path w="20319" h="163195">
                <a:moveTo>
                  <a:pt x="19812" y="163067"/>
                </a:moveTo>
                <a:lnTo>
                  <a:pt x="0" y="163067"/>
                </a:lnTo>
                <a:lnTo>
                  <a:pt x="0" y="0"/>
                </a:lnTo>
                <a:lnTo>
                  <a:pt x="19812" y="0"/>
                </a:lnTo>
                <a:lnTo>
                  <a:pt x="19812" y="163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6336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3411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8964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6040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1592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7144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4220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09772" y="6723888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6848" y="6569964"/>
            <a:ext cx="66040" cy="175260"/>
          </a:xfrm>
          <a:custGeom>
            <a:avLst/>
            <a:gdLst/>
            <a:ahLst/>
            <a:cxnLst/>
            <a:rect l="l" t="t" r="r" b="b"/>
            <a:pathLst>
              <a:path w="66039" h="175259">
                <a:moveTo>
                  <a:pt x="65532" y="0"/>
                </a:moveTo>
                <a:lnTo>
                  <a:pt x="45720" y="0"/>
                </a:lnTo>
                <a:lnTo>
                  <a:pt x="45720" y="153924"/>
                </a:lnTo>
                <a:lnTo>
                  <a:pt x="0" y="153924"/>
                </a:lnTo>
                <a:lnTo>
                  <a:pt x="0" y="175260"/>
                </a:lnTo>
                <a:lnTo>
                  <a:pt x="54864" y="175260"/>
                </a:lnTo>
                <a:lnTo>
                  <a:pt x="54864" y="164592"/>
                </a:lnTo>
                <a:lnTo>
                  <a:pt x="65532" y="164592"/>
                </a:lnTo>
                <a:lnTo>
                  <a:pt x="65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2567" y="6344411"/>
            <a:ext cx="20320" cy="163195"/>
          </a:xfrm>
          <a:custGeom>
            <a:avLst/>
            <a:gdLst/>
            <a:ahLst/>
            <a:cxnLst/>
            <a:rect l="l" t="t" r="r" b="b"/>
            <a:pathLst>
              <a:path w="20320" h="163195">
                <a:moveTo>
                  <a:pt x="19812" y="163067"/>
                </a:moveTo>
                <a:lnTo>
                  <a:pt x="0" y="163067"/>
                </a:lnTo>
                <a:lnTo>
                  <a:pt x="0" y="0"/>
                </a:lnTo>
                <a:lnTo>
                  <a:pt x="19812" y="0"/>
                </a:lnTo>
                <a:lnTo>
                  <a:pt x="19812" y="163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567" y="6117335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2"/>
                </a:moveTo>
                <a:lnTo>
                  <a:pt x="0" y="164592"/>
                </a:lnTo>
                <a:lnTo>
                  <a:pt x="0" y="0"/>
                </a:lnTo>
                <a:lnTo>
                  <a:pt x="19812" y="0"/>
                </a:lnTo>
                <a:lnTo>
                  <a:pt x="19812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82567" y="5891783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2"/>
                </a:moveTo>
                <a:lnTo>
                  <a:pt x="0" y="164592"/>
                </a:lnTo>
                <a:lnTo>
                  <a:pt x="0" y="0"/>
                </a:lnTo>
                <a:lnTo>
                  <a:pt x="19812" y="0"/>
                </a:lnTo>
                <a:lnTo>
                  <a:pt x="19812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2567" y="5664707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82567" y="5439155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2567" y="5212079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82567" y="4986527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2567" y="4760975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2567" y="4533899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2567" y="4308347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2567" y="4081271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2567" y="3855719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2567" y="3630167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82567" y="3403091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82567" y="3177539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82567" y="2950463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82567" y="2724911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2567" y="2499359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2"/>
                </a:moveTo>
                <a:lnTo>
                  <a:pt x="0" y="164592"/>
                </a:lnTo>
                <a:lnTo>
                  <a:pt x="0" y="0"/>
                </a:lnTo>
                <a:lnTo>
                  <a:pt x="19812" y="0"/>
                </a:lnTo>
                <a:lnTo>
                  <a:pt x="19812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82567" y="2272283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82567" y="2046731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2567" y="1819655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82567" y="1594103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82568" y="1516379"/>
            <a:ext cx="173990" cy="21590"/>
          </a:xfrm>
          <a:custGeom>
            <a:avLst/>
            <a:gdLst/>
            <a:ahLst/>
            <a:cxnLst/>
            <a:rect l="l" t="t" r="r" b="b"/>
            <a:pathLst>
              <a:path w="173989" h="21590">
                <a:moveTo>
                  <a:pt x="173723" y="0"/>
                </a:moveTo>
                <a:lnTo>
                  <a:pt x="9131" y="0"/>
                </a:lnTo>
                <a:lnTo>
                  <a:pt x="9131" y="10668"/>
                </a:lnTo>
                <a:lnTo>
                  <a:pt x="0" y="10668"/>
                </a:lnTo>
                <a:lnTo>
                  <a:pt x="0" y="15240"/>
                </a:lnTo>
                <a:lnTo>
                  <a:pt x="9131" y="15240"/>
                </a:lnTo>
                <a:lnTo>
                  <a:pt x="9131" y="21336"/>
                </a:lnTo>
                <a:lnTo>
                  <a:pt x="173723" y="21336"/>
                </a:lnTo>
                <a:lnTo>
                  <a:pt x="1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18788" y="151638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4339" y="151638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71415" y="1516380"/>
            <a:ext cx="163195" cy="21590"/>
          </a:xfrm>
          <a:custGeom>
            <a:avLst/>
            <a:gdLst/>
            <a:ahLst/>
            <a:cxnLst/>
            <a:rect l="l" t="t" r="r" b="b"/>
            <a:pathLst>
              <a:path w="163195" h="21590">
                <a:moveTo>
                  <a:pt x="163068" y="21336"/>
                </a:moveTo>
                <a:lnTo>
                  <a:pt x="0" y="21336"/>
                </a:lnTo>
                <a:lnTo>
                  <a:pt x="0" y="0"/>
                </a:lnTo>
                <a:lnTo>
                  <a:pt x="163068" y="0"/>
                </a:lnTo>
                <a:lnTo>
                  <a:pt x="163068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96967" y="151638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2520" y="151638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49595" y="151638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75135" y="1516379"/>
            <a:ext cx="59690" cy="175260"/>
          </a:xfrm>
          <a:custGeom>
            <a:avLst/>
            <a:gdLst/>
            <a:ahLst/>
            <a:cxnLst/>
            <a:rect l="l" t="t" r="r" b="b"/>
            <a:pathLst>
              <a:path w="59689" h="175260">
                <a:moveTo>
                  <a:pt x="59436" y="10668"/>
                </a:moveTo>
                <a:lnTo>
                  <a:pt x="48768" y="10668"/>
                </a:lnTo>
                <a:lnTo>
                  <a:pt x="48768" y="0"/>
                </a:lnTo>
                <a:lnTo>
                  <a:pt x="0" y="0"/>
                </a:lnTo>
                <a:lnTo>
                  <a:pt x="0" y="21336"/>
                </a:lnTo>
                <a:lnTo>
                  <a:pt x="39624" y="21336"/>
                </a:lnTo>
                <a:lnTo>
                  <a:pt x="39624" y="175260"/>
                </a:lnTo>
                <a:lnTo>
                  <a:pt x="59436" y="175260"/>
                </a:lnTo>
                <a:lnTo>
                  <a:pt x="59436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14771" y="1752600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812" y="0"/>
                </a:lnTo>
                <a:lnTo>
                  <a:pt x="19812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14771" y="1979676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2"/>
                </a:moveTo>
                <a:lnTo>
                  <a:pt x="0" y="164592"/>
                </a:lnTo>
                <a:lnTo>
                  <a:pt x="0" y="0"/>
                </a:lnTo>
                <a:lnTo>
                  <a:pt x="19812" y="0"/>
                </a:lnTo>
                <a:lnTo>
                  <a:pt x="19812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92495" y="5102352"/>
            <a:ext cx="20320" cy="165100"/>
          </a:xfrm>
          <a:custGeom>
            <a:avLst/>
            <a:gdLst/>
            <a:ahLst/>
            <a:cxnLst/>
            <a:rect l="l" t="t" r="r" b="b"/>
            <a:pathLst>
              <a:path w="20320" h="165100">
                <a:moveTo>
                  <a:pt x="19812" y="164592"/>
                </a:moveTo>
                <a:lnTo>
                  <a:pt x="0" y="164592"/>
                </a:lnTo>
                <a:lnTo>
                  <a:pt x="0" y="0"/>
                </a:lnTo>
                <a:lnTo>
                  <a:pt x="19812" y="0"/>
                </a:lnTo>
                <a:lnTo>
                  <a:pt x="19812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28715" y="617982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89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54267" y="617982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89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79819" y="617982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89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06895" y="617982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89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32447" y="617982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89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9523" y="6179820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89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85063" y="6025896"/>
            <a:ext cx="59690" cy="175260"/>
          </a:xfrm>
          <a:custGeom>
            <a:avLst/>
            <a:gdLst/>
            <a:ahLst/>
            <a:cxnLst/>
            <a:rect l="l" t="t" r="r" b="b"/>
            <a:pathLst>
              <a:path w="59690" h="175260">
                <a:moveTo>
                  <a:pt x="59448" y="0"/>
                </a:moveTo>
                <a:lnTo>
                  <a:pt x="38112" y="0"/>
                </a:lnTo>
                <a:lnTo>
                  <a:pt x="38112" y="153924"/>
                </a:lnTo>
                <a:lnTo>
                  <a:pt x="0" y="153924"/>
                </a:lnTo>
                <a:lnTo>
                  <a:pt x="0" y="175260"/>
                </a:lnTo>
                <a:lnTo>
                  <a:pt x="48768" y="175260"/>
                </a:lnTo>
                <a:lnTo>
                  <a:pt x="48768" y="164592"/>
                </a:lnTo>
                <a:lnTo>
                  <a:pt x="59448" y="164592"/>
                </a:lnTo>
                <a:lnTo>
                  <a:pt x="59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23176" y="5800344"/>
            <a:ext cx="21590" cy="163195"/>
          </a:xfrm>
          <a:custGeom>
            <a:avLst/>
            <a:gdLst/>
            <a:ahLst/>
            <a:cxnLst/>
            <a:rect l="l" t="t" r="r" b="b"/>
            <a:pathLst>
              <a:path w="21590" h="163195">
                <a:moveTo>
                  <a:pt x="21336" y="163067"/>
                </a:moveTo>
                <a:lnTo>
                  <a:pt x="0" y="163067"/>
                </a:lnTo>
                <a:lnTo>
                  <a:pt x="0" y="0"/>
                </a:lnTo>
                <a:lnTo>
                  <a:pt x="21336" y="0"/>
                </a:lnTo>
                <a:lnTo>
                  <a:pt x="21336" y="163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3176" y="5573267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2"/>
                </a:moveTo>
                <a:lnTo>
                  <a:pt x="0" y="164592"/>
                </a:lnTo>
                <a:lnTo>
                  <a:pt x="0" y="0"/>
                </a:lnTo>
                <a:lnTo>
                  <a:pt x="21336" y="0"/>
                </a:lnTo>
                <a:lnTo>
                  <a:pt x="21336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23176" y="5347715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2"/>
                </a:moveTo>
                <a:lnTo>
                  <a:pt x="0" y="164592"/>
                </a:lnTo>
                <a:lnTo>
                  <a:pt x="0" y="0"/>
                </a:lnTo>
                <a:lnTo>
                  <a:pt x="21336" y="0"/>
                </a:lnTo>
                <a:lnTo>
                  <a:pt x="21336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23176" y="512063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23176" y="4895087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23176" y="4669535"/>
            <a:ext cx="21590" cy="163195"/>
          </a:xfrm>
          <a:custGeom>
            <a:avLst/>
            <a:gdLst/>
            <a:ahLst/>
            <a:cxnLst/>
            <a:rect l="l" t="t" r="r" b="b"/>
            <a:pathLst>
              <a:path w="21590" h="163195">
                <a:moveTo>
                  <a:pt x="21336" y="163067"/>
                </a:moveTo>
                <a:lnTo>
                  <a:pt x="0" y="163067"/>
                </a:lnTo>
                <a:lnTo>
                  <a:pt x="0" y="0"/>
                </a:lnTo>
                <a:lnTo>
                  <a:pt x="21336" y="0"/>
                </a:lnTo>
                <a:lnTo>
                  <a:pt x="21336" y="163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23176" y="44424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23176" y="4216907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23176" y="3989831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23176" y="376427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23176" y="3537203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23176" y="3311651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23176" y="308609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23176" y="2859023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23176" y="2633471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23176" y="2406395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23176" y="2180843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23176" y="1955291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2"/>
                </a:moveTo>
                <a:lnTo>
                  <a:pt x="0" y="164592"/>
                </a:lnTo>
                <a:lnTo>
                  <a:pt x="0" y="0"/>
                </a:lnTo>
                <a:lnTo>
                  <a:pt x="21336" y="0"/>
                </a:lnTo>
                <a:lnTo>
                  <a:pt x="21336" y="16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23176" y="1728215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164591"/>
                </a:moveTo>
                <a:lnTo>
                  <a:pt x="0" y="164591"/>
                </a:lnTo>
                <a:lnTo>
                  <a:pt x="0" y="0"/>
                </a:lnTo>
                <a:lnTo>
                  <a:pt x="21336" y="0"/>
                </a:lnTo>
                <a:lnTo>
                  <a:pt x="21336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23176" y="1527047"/>
            <a:ext cx="21590" cy="140335"/>
          </a:xfrm>
          <a:custGeom>
            <a:avLst/>
            <a:gdLst/>
            <a:ahLst/>
            <a:cxnLst/>
            <a:rect l="l" t="t" r="r" b="b"/>
            <a:pathLst>
              <a:path w="21590" h="140335">
                <a:moveTo>
                  <a:pt x="21336" y="140208"/>
                </a:moveTo>
                <a:lnTo>
                  <a:pt x="0" y="140208"/>
                </a:lnTo>
                <a:lnTo>
                  <a:pt x="0" y="0"/>
                </a:lnTo>
                <a:lnTo>
                  <a:pt x="21336" y="0"/>
                </a:lnTo>
                <a:lnTo>
                  <a:pt x="21336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33844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60920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6472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12023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2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2" y="0"/>
                </a:lnTo>
                <a:lnTo>
                  <a:pt x="16459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39100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64652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91728" y="1438655"/>
            <a:ext cx="165100" cy="21590"/>
          </a:xfrm>
          <a:custGeom>
            <a:avLst/>
            <a:gdLst/>
            <a:ahLst/>
            <a:cxnLst/>
            <a:rect l="l" t="t" r="r" b="b"/>
            <a:pathLst>
              <a:path w="165100" h="21590">
                <a:moveTo>
                  <a:pt x="164591" y="21336"/>
                </a:moveTo>
                <a:lnTo>
                  <a:pt x="0" y="21336"/>
                </a:lnTo>
                <a:lnTo>
                  <a:pt x="0" y="0"/>
                </a:lnTo>
                <a:lnTo>
                  <a:pt x="164591" y="0"/>
                </a:lnTo>
                <a:lnTo>
                  <a:pt x="164591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17280" y="1438655"/>
            <a:ext cx="137160" cy="175260"/>
          </a:xfrm>
          <a:custGeom>
            <a:avLst/>
            <a:gdLst/>
            <a:ahLst/>
            <a:cxnLst/>
            <a:rect l="l" t="t" r="r" b="b"/>
            <a:pathLst>
              <a:path w="137159" h="175259">
                <a:moveTo>
                  <a:pt x="137147" y="10668"/>
                </a:moveTo>
                <a:lnTo>
                  <a:pt x="126492" y="10668"/>
                </a:lnTo>
                <a:lnTo>
                  <a:pt x="126492" y="0"/>
                </a:lnTo>
                <a:lnTo>
                  <a:pt x="0" y="0"/>
                </a:lnTo>
                <a:lnTo>
                  <a:pt x="0" y="21336"/>
                </a:lnTo>
                <a:lnTo>
                  <a:pt x="115811" y="21336"/>
                </a:lnTo>
                <a:lnTo>
                  <a:pt x="115811" y="175260"/>
                </a:lnTo>
                <a:lnTo>
                  <a:pt x="137147" y="175260"/>
                </a:lnTo>
                <a:lnTo>
                  <a:pt x="137147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3103" y="1674876"/>
            <a:ext cx="21590" cy="85725"/>
          </a:xfrm>
          <a:custGeom>
            <a:avLst/>
            <a:gdLst/>
            <a:ahLst/>
            <a:cxnLst/>
            <a:rect l="l" t="t" r="r" b="b"/>
            <a:pathLst>
              <a:path w="21590" h="85725">
                <a:moveTo>
                  <a:pt x="21336" y="85343"/>
                </a:moveTo>
                <a:lnTo>
                  <a:pt x="0" y="85343"/>
                </a:lnTo>
                <a:lnTo>
                  <a:pt x="0" y="0"/>
                </a:lnTo>
                <a:lnTo>
                  <a:pt x="21336" y="0"/>
                </a:lnTo>
                <a:lnTo>
                  <a:pt x="21336" y="85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92483" y="6105156"/>
            <a:ext cx="173990" cy="96520"/>
          </a:xfrm>
          <a:custGeom>
            <a:avLst/>
            <a:gdLst/>
            <a:ahLst/>
            <a:cxnLst/>
            <a:rect l="l" t="t" r="r" b="b"/>
            <a:pathLst>
              <a:path w="173989" h="96520">
                <a:moveTo>
                  <a:pt x="173736" y="74663"/>
                </a:moveTo>
                <a:lnTo>
                  <a:pt x="19812" y="74663"/>
                </a:lnTo>
                <a:lnTo>
                  <a:pt x="19812" y="0"/>
                </a:lnTo>
                <a:lnTo>
                  <a:pt x="0" y="0"/>
                </a:lnTo>
                <a:lnTo>
                  <a:pt x="0" y="85344"/>
                </a:lnTo>
                <a:lnTo>
                  <a:pt x="9144" y="85344"/>
                </a:lnTo>
                <a:lnTo>
                  <a:pt x="9144" y="95999"/>
                </a:lnTo>
                <a:lnTo>
                  <a:pt x="173736" y="95999"/>
                </a:lnTo>
                <a:lnTo>
                  <a:pt x="173736" y="74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1138428"/>
            <a:ext cx="8279891" cy="5440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02915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45" dirty="0"/>
              <a:t> </a:t>
            </a:r>
            <a:r>
              <a:rPr dirty="0"/>
              <a:t>Mab</a:t>
            </a:r>
            <a:r>
              <a:rPr spc="-45" dirty="0"/>
              <a:t> </a:t>
            </a:r>
            <a:r>
              <a:rPr spc="-10" dirty="0"/>
              <a:t>glikozilációja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02915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45" dirty="0"/>
              <a:t> </a:t>
            </a:r>
            <a:r>
              <a:rPr dirty="0"/>
              <a:t>Mab</a:t>
            </a:r>
            <a:r>
              <a:rPr spc="-45" dirty="0"/>
              <a:t> </a:t>
            </a:r>
            <a:r>
              <a:rPr spc="-10" dirty="0"/>
              <a:t>glikozilációja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4131" y="1060704"/>
            <a:ext cx="10182225" cy="6282055"/>
            <a:chOff x="294131" y="1060704"/>
            <a:chExt cx="10182225" cy="6282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1060704"/>
              <a:ext cx="7072883" cy="5071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00672" y="2459735"/>
              <a:ext cx="3575685" cy="4883150"/>
            </a:xfrm>
            <a:custGeom>
              <a:avLst/>
              <a:gdLst/>
              <a:ahLst/>
              <a:cxnLst/>
              <a:rect l="l" t="t" r="r" b="b"/>
              <a:pathLst>
                <a:path w="3575684" h="4883150">
                  <a:moveTo>
                    <a:pt x="3575303" y="4882896"/>
                  </a:moveTo>
                  <a:lnTo>
                    <a:pt x="0" y="4882896"/>
                  </a:lnTo>
                  <a:lnTo>
                    <a:pt x="0" y="0"/>
                  </a:lnTo>
                  <a:lnTo>
                    <a:pt x="3575303" y="0"/>
                  </a:lnTo>
                  <a:lnTo>
                    <a:pt x="3575303" y="4882896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99820" y="2489706"/>
            <a:ext cx="3373754" cy="328485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19050">
              <a:lnSpc>
                <a:spcPts val="2330"/>
              </a:lnSpc>
              <a:spcBef>
                <a:spcPts val="18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N-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kapcsolt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oligoszacharidok osztályozása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R="5080">
              <a:lnSpc>
                <a:spcPct val="99700"/>
              </a:lnSpc>
              <a:spcBef>
                <a:spcPts val="5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A,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paneleken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„high-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mannose”,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hibrid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komplex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négyantennás oligoszacharid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látható.</a:t>
            </a:r>
            <a:r>
              <a:rPr sz="19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szaggatott</a:t>
            </a:r>
            <a:r>
              <a:rPr sz="195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doboz Man3GlcNAc2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alap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struktúra,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amely</a:t>
            </a:r>
            <a:r>
              <a:rPr sz="19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minden változatban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megtalálható.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9820" y="6043684"/>
            <a:ext cx="2838450" cy="1212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59055">
              <a:lnSpc>
                <a:spcPct val="99800"/>
              </a:lnSpc>
              <a:spcBef>
                <a:spcPts val="95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panel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Mab-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ok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Fc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régiójában</a:t>
            </a:r>
            <a:r>
              <a:rPr sz="195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található leggyakoribb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glikánokat mutatja.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93952" y="6894017"/>
            <a:ext cx="1968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46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95" y="905255"/>
            <a:ext cx="8246364" cy="5792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4" y="516636"/>
            <a:ext cx="9482455" cy="132143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/>
          </a:p>
          <a:p>
            <a:pPr marL="137160">
              <a:lnSpc>
                <a:spcPct val="100000"/>
              </a:lnSpc>
            </a:pPr>
            <a:r>
              <a:rPr spc="-10" dirty="0"/>
              <a:t>Glikozilációs</a:t>
            </a:r>
            <a:r>
              <a:rPr spc="-125" dirty="0"/>
              <a:t> </a:t>
            </a:r>
            <a:r>
              <a:rPr dirty="0"/>
              <a:t>mintázat</a:t>
            </a:r>
            <a:r>
              <a:rPr spc="-90" dirty="0"/>
              <a:t> </a:t>
            </a:r>
            <a:r>
              <a:rPr dirty="0"/>
              <a:t>optimálása</a:t>
            </a:r>
            <a:r>
              <a:rPr spc="-10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tápoldat</a:t>
            </a:r>
            <a:r>
              <a:rPr spc="-90" dirty="0"/>
              <a:t> </a:t>
            </a:r>
            <a:r>
              <a:rPr spc="-10" dirty="0"/>
              <a:t>összetételével</a:t>
            </a:r>
          </a:p>
        </p:txBody>
      </p:sp>
      <p:sp>
        <p:nvSpPr>
          <p:cNvPr id="4" name="object 4"/>
          <p:cNvSpPr/>
          <p:nvPr/>
        </p:nvSpPr>
        <p:spPr>
          <a:xfrm>
            <a:off x="8532876" y="6190488"/>
            <a:ext cx="699770" cy="544195"/>
          </a:xfrm>
          <a:custGeom>
            <a:avLst/>
            <a:gdLst/>
            <a:ahLst/>
            <a:cxnLst/>
            <a:rect l="l" t="t" r="r" b="b"/>
            <a:pathLst>
              <a:path w="699770" h="544195">
                <a:moveTo>
                  <a:pt x="699516" y="544067"/>
                </a:moveTo>
                <a:lnTo>
                  <a:pt x="0" y="544067"/>
                </a:lnTo>
                <a:lnTo>
                  <a:pt x="0" y="0"/>
                </a:lnTo>
                <a:lnTo>
                  <a:pt x="699516" y="0"/>
                </a:lnTo>
                <a:lnTo>
                  <a:pt x="699516" y="544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4691" y="5834975"/>
            <a:ext cx="558101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2065">
              <a:lnSpc>
                <a:spcPct val="100400"/>
              </a:lnSpc>
              <a:spcBef>
                <a:spcPts val="10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ProteomeLab</a:t>
            </a:r>
            <a:r>
              <a:rPr sz="2175" b="1" baseline="24904" dirty="0">
                <a:solidFill>
                  <a:srgbClr val="BF0000"/>
                </a:solidFill>
                <a:latin typeface="Arial"/>
                <a:cs typeface="Arial"/>
              </a:rPr>
              <a:t>TM</a:t>
            </a:r>
            <a:r>
              <a:rPr sz="2175" b="1" spc="277" baseline="2490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SDS-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Gel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Resolving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Power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IgG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Purity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and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Heterogeneity</a:t>
            </a:r>
            <a:r>
              <a:rPr sz="21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Assay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by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CE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1293876"/>
            <a:ext cx="8519160" cy="4352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853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90"/>
              </a:spcBef>
            </a:pPr>
            <a:r>
              <a:rPr dirty="0"/>
              <a:t>Milyen</a:t>
            </a:r>
            <a:r>
              <a:rPr spc="-100" dirty="0"/>
              <a:t> </a:t>
            </a:r>
            <a:r>
              <a:rPr dirty="0"/>
              <a:t>hibás</a:t>
            </a:r>
            <a:r>
              <a:rPr spc="-110" dirty="0"/>
              <a:t> </a:t>
            </a:r>
            <a:r>
              <a:rPr dirty="0"/>
              <a:t>termékek</a:t>
            </a:r>
            <a:r>
              <a:rPr spc="-90" dirty="0"/>
              <a:t> </a:t>
            </a:r>
            <a:r>
              <a:rPr spc="-10" dirty="0"/>
              <a:t>keletkezhetnek?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210" y="1771586"/>
            <a:ext cx="1390015" cy="3439795"/>
            <a:chOff x="668210" y="1771586"/>
            <a:chExt cx="1390015" cy="3439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79" y="1816607"/>
              <a:ext cx="574548" cy="8092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279" y="1776983"/>
              <a:ext cx="574548" cy="807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8280" y="1776983"/>
              <a:ext cx="574675" cy="848994"/>
            </a:xfrm>
            <a:custGeom>
              <a:avLst/>
              <a:gdLst/>
              <a:ahLst/>
              <a:cxnLst/>
              <a:rect l="l" t="t" r="r" b="b"/>
              <a:pathLst>
                <a:path w="574675" h="848994">
                  <a:moveTo>
                    <a:pt x="574548" y="39624"/>
                  </a:moveTo>
                  <a:lnTo>
                    <a:pt x="535093" y="60452"/>
                  </a:lnTo>
                  <a:lnTo>
                    <a:pt x="489966" y="68770"/>
                  </a:lnTo>
                  <a:lnTo>
                    <a:pt x="431630" y="75184"/>
                  </a:lnTo>
                  <a:lnTo>
                    <a:pt x="362881" y="79311"/>
                  </a:lnTo>
                  <a:lnTo>
                    <a:pt x="286512" y="80772"/>
                  </a:lnTo>
                  <a:lnTo>
                    <a:pt x="210255" y="79311"/>
                  </a:lnTo>
                  <a:lnTo>
                    <a:pt x="141788" y="75184"/>
                  </a:lnTo>
                  <a:lnTo>
                    <a:pt x="83819" y="68770"/>
                  </a:lnTo>
                  <a:lnTo>
                    <a:pt x="39059" y="60452"/>
                  </a:lnTo>
                  <a:lnTo>
                    <a:pt x="0" y="39624"/>
                  </a:lnTo>
                  <a:lnTo>
                    <a:pt x="10216" y="28751"/>
                  </a:lnTo>
                  <a:lnTo>
                    <a:pt x="83819" y="11239"/>
                  </a:lnTo>
                  <a:lnTo>
                    <a:pt x="141788" y="5192"/>
                  </a:lnTo>
                  <a:lnTo>
                    <a:pt x="210255" y="1347"/>
                  </a:lnTo>
                  <a:lnTo>
                    <a:pt x="286512" y="0"/>
                  </a:lnTo>
                  <a:lnTo>
                    <a:pt x="362881" y="1347"/>
                  </a:lnTo>
                  <a:lnTo>
                    <a:pt x="431630" y="5192"/>
                  </a:lnTo>
                  <a:lnTo>
                    <a:pt x="489966" y="11239"/>
                  </a:lnTo>
                  <a:lnTo>
                    <a:pt x="535093" y="19191"/>
                  </a:lnTo>
                  <a:lnTo>
                    <a:pt x="574548" y="39624"/>
                  </a:lnTo>
                  <a:lnTo>
                    <a:pt x="574548" y="809244"/>
                  </a:lnTo>
                  <a:lnTo>
                    <a:pt x="535093" y="828999"/>
                  </a:lnTo>
                  <a:lnTo>
                    <a:pt x="489966" y="837057"/>
                  </a:lnTo>
                  <a:lnTo>
                    <a:pt x="431630" y="843336"/>
                  </a:lnTo>
                  <a:lnTo>
                    <a:pt x="362881" y="847414"/>
                  </a:lnTo>
                  <a:lnTo>
                    <a:pt x="286512" y="848867"/>
                  </a:lnTo>
                  <a:lnTo>
                    <a:pt x="210255" y="847414"/>
                  </a:lnTo>
                  <a:lnTo>
                    <a:pt x="141788" y="843336"/>
                  </a:lnTo>
                  <a:lnTo>
                    <a:pt x="83819" y="837057"/>
                  </a:lnTo>
                  <a:lnTo>
                    <a:pt x="39059" y="828999"/>
                  </a:lnTo>
                  <a:lnTo>
                    <a:pt x="0" y="809244"/>
                  </a:lnTo>
                  <a:lnTo>
                    <a:pt x="0" y="39624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608" y="4533900"/>
              <a:ext cx="621791" cy="672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4326635"/>
              <a:ext cx="208787" cy="8793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608" y="4326635"/>
              <a:ext cx="830579" cy="2072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3608" y="4326635"/>
              <a:ext cx="830580" cy="879475"/>
            </a:xfrm>
            <a:custGeom>
              <a:avLst/>
              <a:gdLst/>
              <a:ahLst/>
              <a:cxnLst/>
              <a:rect l="l" t="t" r="r" b="b"/>
              <a:pathLst>
                <a:path w="830580" h="879475">
                  <a:moveTo>
                    <a:pt x="0" y="207264"/>
                  </a:moveTo>
                  <a:lnTo>
                    <a:pt x="207264" y="0"/>
                  </a:lnTo>
                  <a:lnTo>
                    <a:pt x="830579" y="0"/>
                  </a:lnTo>
                  <a:lnTo>
                    <a:pt x="830579" y="672083"/>
                  </a:lnTo>
                  <a:lnTo>
                    <a:pt x="621791" y="879348"/>
                  </a:lnTo>
                  <a:lnTo>
                    <a:pt x="0" y="879348"/>
                  </a:lnTo>
                  <a:lnTo>
                    <a:pt x="0" y="207264"/>
                  </a:lnTo>
                  <a:close/>
                </a:path>
                <a:path w="830580" h="879475">
                  <a:moveTo>
                    <a:pt x="0" y="207264"/>
                  </a:moveTo>
                  <a:lnTo>
                    <a:pt x="621791" y="207264"/>
                  </a:lnTo>
                  <a:lnTo>
                    <a:pt x="830579" y="0"/>
                  </a:lnTo>
                </a:path>
                <a:path w="830580" h="879475">
                  <a:moveTo>
                    <a:pt x="621791" y="207264"/>
                  </a:moveTo>
                  <a:lnTo>
                    <a:pt x="621791" y="879348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67769" y="4655314"/>
            <a:ext cx="87630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00"/>
              </a:spcBef>
            </a:pPr>
            <a:r>
              <a:rPr sz="1300" b="1" dirty="0">
                <a:solidFill>
                  <a:srgbClr val="000066"/>
                </a:solidFill>
                <a:latin typeface="Arial"/>
                <a:cs typeface="Arial"/>
              </a:rPr>
              <a:t>Vial</a:t>
            </a:r>
            <a:r>
              <a:rPr sz="13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66"/>
                </a:solidFill>
                <a:latin typeface="Arial"/>
                <a:cs typeface="Arial"/>
              </a:rPr>
              <a:t>Thaw</a:t>
            </a:r>
            <a:r>
              <a:rPr sz="13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00066"/>
                </a:solidFill>
                <a:latin typeface="Arial"/>
                <a:cs typeface="Arial"/>
              </a:rPr>
              <a:t>/ </a:t>
            </a: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Inoculum Expansion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79278" y="3860990"/>
            <a:ext cx="615950" cy="730250"/>
            <a:chOff x="3879278" y="3860990"/>
            <a:chExt cx="615950" cy="730250"/>
          </a:xfrm>
        </p:grpSpPr>
        <p:sp>
          <p:nvSpPr>
            <p:cNvPr id="12" name="object 12"/>
            <p:cNvSpPr/>
            <p:nvPr/>
          </p:nvSpPr>
          <p:spPr>
            <a:xfrm>
              <a:off x="3884675" y="3866388"/>
              <a:ext cx="306705" cy="576580"/>
            </a:xfrm>
            <a:custGeom>
              <a:avLst/>
              <a:gdLst/>
              <a:ahLst/>
              <a:cxnLst/>
              <a:rect l="l" t="t" r="r" b="b"/>
              <a:pathLst>
                <a:path w="306704" h="576579">
                  <a:moveTo>
                    <a:pt x="306324" y="576071"/>
                  </a:moveTo>
                  <a:lnTo>
                    <a:pt x="0" y="576071"/>
                  </a:lnTo>
                  <a:lnTo>
                    <a:pt x="105156" y="318515"/>
                  </a:lnTo>
                  <a:lnTo>
                    <a:pt x="105156" y="0"/>
                  </a:lnTo>
                  <a:lnTo>
                    <a:pt x="207264" y="0"/>
                  </a:lnTo>
                  <a:lnTo>
                    <a:pt x="207264" y="318515"/>
                  </a:lnTo>
                  <a:lnTo>
                    <a:pt x="306324" y="576071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4675" y="3866388"/>
              <a:ext cx="306705" cy="576580"/>
            </a:xfrm>
            <a:custGeom>
              <a:avLst/>
              <a:gdLst/>
              <a:ahLst/>
              <a:cxnLst/>
              <a:rect l="l" t="t" r="r" b="b"/>
              <a:pathLst>
                <a:path w="306704" h="576579">
                  <a:moveTo>
                    <a:pt x="0" y="576071"/>
                  </a:moveTo>
                  <a:lnTo>
                    <a:pt x="306324" y="576071"/>
                  </a:lnTo>
                  <a:lnTo>
                    <a:pt x="207264" y="318515"/>
                  </a:lnTo>
                  <a:lnTo>
                    <a:pt x="207264" y="0"/>
                  </a:lnTo>
                  <a:lnTo>
                    <a:pt x="105156" y="0"/>
                  </a:lnTo>
                  <a:lnTo>
                    <a:pt x="105156" y="318515"/>
                  </a:lnTo>
                  <a:lnTo>
                    <a:pt x="0" y="57607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3379" y="4009643"/>
              <a:ext cx="306705" cy="576580"/>
            </a:xfrm>
            <a:custGeom>
              <a:avLst/>
              <a:gdLst/>
              <a:ahLst/>
              <a:cxnLst/>
              <a:rect l="l" t="t" r="r" b="b"/>
              <a:pathLst>
                <a:path w="306704" h="576579">
                  <a:moveTo>
                    <a:pt x="306323" y="576072"/>
                  </a:moveTo>
                  <a:lnTo>
                    <a:pt x="0" y="576072"/>
                  </a:lnTo>
                  <a:lnTo>
                    <a:pt x="103631" y="318516"/>
                  </a:lnTo>
                  <a:lnTo>
                    <a:pt x="103631" y="0"/>
                  </a:lnTo>
                  <a:lnTo>
                    <a:pt x="205739" y="0"/>
                  </a:lnTo>
                  <a:lnTo>
                    <a:pt x="205739" y="318516"/>
                  </a:lnTo>
                  <a:lnTo>
                    <a:pt x="306323" y="576072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3379" y="4009643"/>
              <a:ext cx="306705" cy="576580"/>
            </a:xfrm>
            <a:custGeom>
              <a:avLst/>
              <a:gdLst/>
              <a:ahLst/>
              <a:cxnLst/>
              <a:rect l="l" t="t" r="r" b="b"/>
              <a:pathLst>
                <a:path w="306704" h="576579">
                  <a:moveTo>
                    <a:pt x="0" y="576072"/>
                  </a:moveTo>
                  <a:lnTo>
                    <a:pt x="306323" y="576072"/>
                  </a:lnTo>
                  <a:lnTo>
                    <a:pt x="205739" y="318516"/>
                  </a:lnTo>
                  <a:lnTo>
                    <a:pt x="205739" y="0"/>
                  </a:lnTo>
                  <a:lnTo>
                    <a:pt x="103631" y="0"/>
                  </a:lnTo>
                  <a:lnTo>
                    <a:pt x="103631" y="318516"/>
                  </a:lnTo>
                  <a:lnTo>
                    <a:pt x="0" y="576072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35633" y="6010135"/>
            <a:ext cx="25469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5000-Liter</a:t>
            </a:r>
            <a:endParaRPr sz="1300">
              <a:latin typeface="Arial"/>
              <a:cs typeface="Arial"/>
            </a:endParaRPr>
          </a:p>
          <a:p>
            <a:pPr marL="1618615">
              <a:lnSpc>
                <a:spcPct val="100000"/>
              </a:lnSpc>
              <a:spcBef>
                <a:spcPts val="1320"/>
              </a:spcBef>
            </a:pP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20,000-</a:t>
            </a:r>
            <a:r>
              <a:rPr sz="1300" b="1" spc="-20" dirty="0">
                <a:solidFill>
                  <a:srgbClr val="000066"/>
                </a:solidFill>
                <a:latin typeface="Arial"/>
                <a:cs typeface="Arial"/>
              </a:rPr>
              <a:t>Liter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2799" y="5513318"/>
            <a:ext cx="7118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500-Liter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77419" y="5181052"/>
            <a:ext cx="6197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00066"/>
                </a:solidFill>
                <a:latin typeface="Arial"/>
                <a:cs typeface="Arial"/>
              </a:rPr>
              <a:t>50-</a:t>
            </a: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Liter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83714" y="2657855"/>
            <a:ext cx="7980045" cy="3685540"/>
            <a:chOff x="2283714" y="2657855"/>
            <a:chExt cx="7980045" cy="3685540"/>
          </a:xfrm>
        </p:grpSpPr>
        <p:sp>
          <p:nvSpPr>
            <p:cNvPr id="20" name="object 20"/>
            <p:cNvSpPr/>
            <p:nvPr/>
          </p:nvSpPr>
          <p:spPr>
            <a:xfrm>
              <a:off x="4651248" y="4101083"/>
              <a:ext cx="356870" cy="416559"/>
            </a:xfrm>
            <a:custGeom>
              <a:avLst/>
              <a:gdLst/>
              <a:ahLst/>
              <a:cxnLst/>
              <a:rect l="l" t="t" r="r" b="b"/>
              <a:pathLst>
                <a:path w="356870" h="416560">
                  <a:moveTo>
                    <a:pt x="198119" y="416051"/>
                  </a:moveTo>
                  <a:lnTo>
                    <a:pt x="198119" y="289559"/>
                  </a:lnTo>
                  <a:lnTo>
                    <a:pt x="0" y="289559"/>
                  </a:lnTo>
                  <a:lnTo>
                    <a:pt x="0" y="124967"/>
                  </a:lnTo>
                  <a:lnTo>
                    <a:pt x="198119" y="124967"/>
                  </a:lnTo>
                  <a:lnTo>
                    <a:pt x="198119" y="0"/>
                  </a:lnTo>
                  <a:lnTo>
                    <a:pt x="356616" y="207264"/>
                  </a:lnTo>
                  <a:lnTo>
                    <a:pt x="198119" y="416051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51248" y="4101083"/>
              <a:ext cx="356870" cy="416559"/>
            </a:xfrm>
            <a:custGeom>
              <a:avLst/>
              <a:gdLst/>
              <a:ahLst/>
              <a:cxnLst/>
              <a:rect l="l" t="t" r="r" b="b"/>
              <a:pathLst>
                <a:path w="356870" h="416560">
                  <a:moveTo>
                    <a:pt x="0" y="124967"/>
                  </a:moveTo>
                  <a:lnTo>
                    <a:pt x="198119" y="124967"/>
                  </a:lnTo>
                  <a:lnTo>
                    <a:pt x="198119" y="0"/>
                  </a:lnTo>
                  <a:lnTo>
                    <a:pt x="356616" y="207264"/>
                  </a:lnTo>
                  <a:lnTo>
                    <a:pt x="198119" y="416051"/>
                  </a:lnTo>
                  <a:lnTo>
                    <a:pt x="198119" y="289559"/>
                  </a:lnTo>
                  <a:lnTo>
                    <a:pt x="0" y="289559"/>
                  </a:lnTo>
                  <a:lnTo>
                    <a:pt x="0" y="124967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6439" y="4098035"/>
              <a:ext cx="356870" cy="416559"/>
            </a:xfrm>
            <a:custGeom>
              <a:avLst/>
              <a:gdLst/>
              <a:ahLst/>
              <a:cxnLst/>
              <a:rect l="l" t="t" r="r" b="b"/>
              <a:pathLst>
                <a:path w="356870" h="416560">
                  <a:moveTo>
                    <a:pt x="198120" y="416052"/>
                  </a:moveTo>
                  <a:lnTo>
                    <a:pt x="198120" y="291083"/>
                  </a:lnTo>
                  <a:lnTo>
                    <a:pt x="0" y="291083"/>
                  </a:lnTo>
                  <a:lnTo>
                    <a:pt x="0" y="126491"/>
                  </a:lnTo>
                  <a:lnTo>
                    <a:pt x="198120" y="126491"/>
                  </a:lnTo>
                  <a:lnTo>
                    <a:pt x="198120" y="0"/>
                  </a:lnTo>
                  <a:lnTo>
                    <a:pt x="356616" y="208788"/>
                  </a:lnTo>
                  <a:lnTo>
                    <a:pt x="198120" y="416052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6439" y="4098035"/>
              <a:ext cx="356870" cy="416559"/>
            </a:xfrm>
            <a:custGeom>
              <a:avLst/>
              <a:gdLst/>
              <a:ahLst/>
              <a:cxnLst/>
              <a:rect l="l" t="t" r="r" b="b"/>
              <a:pathLst>
                <a:path w="356870" h="416560">
                  <a:moveTo>
                    <a:pt x="0" y="126491"/>
                  </a:moveTo>
                  <a:lnTo>
                    <a:pt x="198120" y="126491"/>
                  </a:lnTo>
                  <a:lnTo>
                    <a:pt x="198120" y="0"/>
                  </a:lnTo>
                  <a:lnTo>
                    <a:pt x="356616" y="208788"/>
                  </a:lnTo>
                  <a:lnTo>
                    <a:pt x="198120" y="416052"/>
                  </a:lnTo>
                  <a:lnTo>
                    <a:pt x="198120" y="291083"/>
                  </a:lnTo>
                  <a:lnTo>
                    <a:pt x="0" y="291083"/>
                  </a:lnTo>
                  <a:lnTo>
                    <a:pt x="0" y="12649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67928" y="4190999"/>
              <a:ext cx="358140" cy="416559"/>
            </a:xfrm>
            <a:custGeom>
              <a:avLst/>
              <a:gdLst/>
              <a:ahLst/>
              <a:cxnLst/>
              <a:rect l="l" t="t" r="r" b="b"/>
              <a:pathLst>
                <a:path w="358140" h="416560">
                  <a:moveTo>
                    <a:pt x="198119" y="416051"/>
                  </a:moveTo>
                  <a:lnTo>
                    <a:pt x="198119" y="291083"/>
                  </a:lnTo>
                  <a:lnTo>
                    <a:pt x="0" y="291083"/>
                  </a:lnTo>
                  <a:lnTo>
                    <a:pt x="0" y="126491"/>
                  </a:lnTo>
                  <a:lnTo>
                    <a:pt x="198119" y="126491"/>
                  </a:lnTo>
                  <a:lnTo>
                    <a:pt x="198119" y="0"/>
                  </a:lnTo>
                  <a:lnTo>
                    <a:pt x="358139" y="208788"/>
                  </a:lnTo>
                  <a:lnTo>
                    <a:pt x="198119" y="416051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67928" y="4190999"/>
              <a:ext cx="358140" cy="416559"/>
            </a:xfrm>
            <a:custGeom>
              <a:avLst/>
              <a:gdLst/>
              <a:ahLst/>
              <a:cxnLst/>
              <a:rect l="l" t="t" r="r" b="b"/>
              <a:pathLst>
                <a:path w="358140" h="416560">
                  <a:moveTo>
                    <a:pt x="0" y="126491"/>
                  </a:moveTo>
                  <a:lnTo>
                    <a:pt x="198119" y="126491"/>
                  </a:lnTo>
                  <a:lnTo>
                    <a:pt x="198119" y="0"/>
                  </a:lnTo>
                  <a:lnTo>
                    <a:pt x="358139" y="208788"/>
                  </a:lnTo>
                  <a:lnTo>
                    <a:pt x="198119" y="416051"/>
                  </a:lnTo>
                  <a:lnTo>
                    <a:pt x="198119" y="291083"/>
                  </a:lnTo>
                  <a:lnTo>
                    <a:pt x="0" y="291083"/>
                  </a:lnTo>
                  <a:lnTo>
                    <a:pt x="0" y="12649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02780" y="4158996"/>
              <a:ext cx="356870" cy="416559"/>
            </a:xfrm>
            <a:custGeom>
              <a:avLst/>
              <a:gdLst/>
              <a:ahLst/>
              <a:cxnLst/>
              <a:rect l="l" t="t" r="r" b="b"/>
              <a:pathLst>
                <a:path w="356870" h="416560">
                  <a:moveTo>
                    <a:pt x="196596" y="416051"/>
                  </a:moveTo>
                  <a:lnTo>
                    <a:pt x="196596" y="289559"/>
                  </a:lnTo>
                  <a:lnTo>
                    <a:pt x="0" y="289559"/>
                  </a:lnTo>
                  <a:lnTo>
                    <a:pt x="0" y="124967"/>
                  </a:lnTo>
                  <a:lnTo>
                    <a:pt x="196596" y="124967"/>
                  </a:lnTo>
                  <a:lnTo>
                    <a:pt x="196596" y="0"/>
                  </a:lnTo>
                  <a:lnTo>
                    <a:pt x="356616" y="207263"/>
                  </a:lnTo>
                  <a:lnTo>
                    <a:pt x="196596" y="416051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02780" y="4158996"/>
              <a:ext cx="356870" cy="416559"/>
            </a:xfrm>
            <a:custGeom>
              <a:avLst/>
              <a:gdLst/>
              <a:ahLst/>
              <a:cxnLst/>
              <a:rect l="l" t="t" r="r" b="b"/>
              <a:pathLst>
                <a:path w="356870" h="416560">
                  <a:moveTo>
                    <a:pt x="0" y="124967"/>
                  </a:moveTo>
                  <a:lnTo>
                    <a:pt x="196596" y="124967"/>
                  </a:lnTo>
                  <a:lnTo>
                    <a:pt x="196596" y="0"/>
                  </a:lnTo>
                  <a:lnTo>
                    <a:pt x="356616" y="207263"/>
                  </a:lnTo>
                  <a:lnTo>
                    <a:pt x="196596" y="416051"/>
                  </a:lnTo>
                  <a:lnTo>
                    <a:pt x="196596" y="289559"/>
                  </a:lnTo>
                  <a:lnTo>
                    <a:pt x="0" y="289559"/>
                  </a:lnTo>
                  <a:lnTo>
                    <a:pt x="0" y="124967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3405" y="3089909"/>
              <a:ext cx="1299972" cy="325297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8550" y="3440430"/>
              <a:ext cx="1051559" cy="25412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0205" y="3545585"/>
              <a:ext cx="684276" cy="18646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4073" y="3603497"/>
              <a:ext cx="481584" cy="14904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89048" y="3354323"/>
              <a:ext cx="1911350" cy="1510665"/>
            </a:xfrm>
            <a:custGeom>
              <a:avLst/>
              <a:gdLst/>
              <a:ahLst/>
              <a:cxnLst/>
              <a:rect l="l" t="t" r="r" b="b"/>
              <a:pathLst>
                <a:path w="1911350" h="1510664">
                  <a:moveTo>
                    <a:pt x="230124" y="1379220"/>
                  </a:moveTo>
                  <a:lnTo>
                    <a:pt x="126492" y="1248168"/>
                  </a:lnTo>
                  <a:lnTo>
                    <a:pt x="126492" y="1327404"/>
                  </a:lnTo>
                  <a:lnTo>
                    <a:pt x="0" y="1327404"/>
                  </a:lnTo>
                  <a:lnTo>
                    <a:pt x="0" y="1431036"/>
                  </a:lnTo>
                  <a:lnTo>
                    <a:pt x="126492" y="1431036"/>
                  </a:lnTo>
                  <a:lnTo>
                    <a:pt x="126492" y="1510284"/>
                  </a:lnTo>
                  <a:lnTo>
                    <a:pt x="230124" y="1379220"/>
                  </a:lnTo>
                  <a:close/>
                </a:path>
                <a:path w="1911350" h="1510664">
                  <a:moveTo>
                    <a:pt x="1911096" y="262128"/>
                  </a:moveTo>
                  <a:lnTo>
                    <a:pt x="1880616" y="262128"/>
                  </a:lnTo>
                  <a:lnTo>
                    <a:pt x="1880616" y="21336"/>
                  </a:lnTo>
                  <a:lnTo>
                    <a:pt x="1880616" y="10668"/>
                  </a:lnTo>
                  <a:lnTo>
                    <a:pt x="1880616" y="0"/>
                  </a:lnTo>
                  <a:lnTo>
                    <a:pt x="1080516" y="0"/>
                  </a:lnTo>
                  <a:lnTo>
                    <a:pt x="1080516" y="1370076"/>
                  </a:lnTo>
                  <a:lnTo>
                    <a:pt x="230124" y="1370076"/>
                  </a:lnTo>
                  <a:lnTo>
                    <a:pt x="230124" y="1379220"/>
                  </a:lnTo>
                  <a:lnTo>
                    <a:pt x="230124" y="1391412"/>
                  </a:lnTo>
                  <a:lnTo>
                    <a:pt x="1101852" y="1391412"/>
                  </a:lnTo>
                  <a:lnTo>
                    <a:pt x="1101852" y="1380744"/>
                  </a:lnTo>
                  <a:lnTo>
                    <a:pt x="1101852" y="1370076"/>
                  </a:lnTo>
                  <a:lnTo>
                    <a:pt x="1101852" y="21336"/>
                  </a:lnTo>
                  <a:lnTo>
                    <a:pt x="1859280" y="21336"/>
                  </a:lnTo>
                  <a:lnTo>
                    <a:pt x="1859280" y="262128"/>
                  </a:lnTo>
                  <a:lnTo>
                    <a:pt x="1828800" y="262128"/>
                  </a:lnTo>
                  <a:lnTo>
                    <a:pt x="1869948" y="344424"/>
                  </a:lnTo>
                  <a:lnTo>
                    <a:pt x="1904238" y="275844"/>
                  </a:lnTo>
                  <a:lnTo>
                    <a:pt x="1911096" y="262128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89048" y="4602480"/>
              <a:ext cx="230504" cy="262255"/>
            </a:xfrm>
            <a:custGeom>
              <a:avLst/>
              <a:gdLst/>
              <a:ahLst/>
              <a:cxnLst/>
              <a:rect l="l" t="t" r="r" b="b"/>
              <a:pathLst>
                <a:path w="230505" h="262254">
                  <a:moveTo>
                    <a:pt x="0" y="79247"/>
                  </a:moveTo>
                  <a:lnTo>
                    <a:pt x="126491" y="79247"/>
                  </a:lnTo>
                  <a:lnTo>
                    <a:pt x="126491" y="0"/>
                  </a:lnTo>
                  <a:lnTo>
                    <a:pt x="230124" y="131063"/>
                  </a:lnTo>
                  <a:lnTo>
                    <a:pt x="126491" y="262127"/>
                  </a:lnTo>
                  <a:lnTo>
                    <a:pt x="126491" y="182879"/>
                  </a:lnTo>
                  <a:lnTo>
                    <a:pt x="0" y="182879"/>
                  </a:lnTo>
                  <a:lnTo>
                    <a:pt x="0" y="7924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19172" y="2657855"/>
              <a:ext cx="7082155" cy="2087880"/>
            </a:xfrm>
            <a:custGeom>
              <a:avLst/>
              <a:gdLst/>
              <a:ahLst/>
              <a:cxnLst/>
              <a:rect l="l" t="t" r="r" b="b"/>
              <a:pathLst>
                <a:path w="7082155" h="2087879">
                  <a:moveTo>
                    <a:pt x="7082028" y="207264"/>
                  </a:moveTo>
                  <a:lnTo>
                    <a:pt x="7051548" y="207264"/>
                  </a:lnTo>
                  <a:lnTo>
                    <a:pt x="7051548" y="19812"/>
                  </a:lnTo>
                  <a:lnTo>
                    <a:pt x="7051548" y="10668"/>
                  </a:lnTo>
                  <a:lnTo>
                    <a:pt x="7051548" y="0"/>
                  </a:lnTo>
                  <a:lnTo>
                    <a:pt x="269748" y="0"/>
                  </a:lnTo>
                  <a:lnTo>
                    <a:pt x="269748" y="2066544"/>
                  </a:lnTo>
                  <a:lnTo>
                    <a:pt x="0" y="2066544"/>
                  </a:lnTo>
                  <a:lnTo>
                    <a:pt x="0" y="2087880"/>
                  </a:lnTo>
                  <a:lnTo>
                    <a:pt x="291084" y="2087880"/>
                  </a:lnTo>
                  <a:lnTo>
                    <a:pt x="422148" y="2087880"/>
                  </a:lnTo>
                  <a:lnTo>
                    <a:pt x="594360" y="2087880"/>
                  </a:lnTo>
                  <a:lnTo>
                    <a:pt x="742188" y="2087880"/>
                  </a:lnTo>
                  <a:lnTo>
                    <a:pt x="742188" y="2077212"/>
                  </a:lnTo>
                  <a:lnTo>
                    <a:pt x="742188" y="2066544"/>
                  </a:lnTo>
                  <a:lnTo>
                    <a:pt x="742188" y="452628"/>
                  </a:lnTo>
                  <a:lnTo>
                    <a:pt x="2855976" y="452628"/>
                  </a:lnTo>
                  <a:lnTo>
                    <a:pt x="2855976" y="694944"/>
                  </a:lnTo>
                  <a:lnTo>
                    <a:pt x="2823972" y="694944"/>
                  </a:lnTo>
                  <a:lnTo>
                    <a:pt x="2865120" y="775716"/>
                  </a:lnTo>
                  <a:lnTo>
                    <a:pt x="2899270" y="708660"/>
                  </a:lnTo>
                  <a:lnTo>
                    <a:pt x="2906268" y="694944"/>
                  </a:lnTo>
                  <a:lnTo>
                    <a:pt x="2875788" y="694944"/>
                  </a:lnTo>
                  <a:lnTo>
                    <a:pt x="2875788" y="452628"/>
                  </a:lnTo>
                  <a:lnTo>
                    <a:pt x="2875788" y="441960"/>
                  </a:lnTo>
                  <a:lnTo>
                    <a:pt x="2875788" y="431292"/>
                  </a:lnTo>
                  <a:lnTo>
                    <a:pt x="720852" y="431292"/>
                  </a:lnTo>
                  <a:lnTo>
                    <a:pt x="720852" y="2066544"/>
                  </a:lnTo>
                  <a:lnTo>
                    <a:pt x="594360" y="2066544"/>
                  </a:lnTo>
                  <a:lnTo>
                    <a:pt x="594360" y="312420"/>
                  </a:lnTo>
                  <a:lnTo>
                    <a:pt x="4017264" y="312420"/>
                  </a:lnTo>
                  <a:lnTo>
                    <a:pt x="4017264" y="638556"/>
                  </a:lnTo>
                  <a:lnTo>
                    <a:pt x="3986784" y="638556"/>
                  </a:lnTo>
                  <a:lnTo>
                    <a:pt x="4027932" y="720852"/>
                  </a:lnTo>
                  <a:lnTo>
                    <a:pt x="4062222" y="652272"/>
                  </a:lnTo>
                  <a:lnTo>
                    <a:pt x="4069080" y="638556"/>
                  </a:lnTo>
                  <a:lnTo>
                    <a:pt x="4038600" y="638556"/>
                  </a:lnTo>
                  <a:lnTo>
                    <a:pt x="4038600" y="312420"/>
                  </a:lnTo>
                  <a:lnTo>
                    <a:pt x="4038600" y="303276"/>
                  </a:lnTo>
                  <a:lnTo>
                    <a:pt x="4038600" y="292608"/>
                  </a:lnTo>
                  <a:lnTo>
                    <a:pt x="574548" y="292608"/>
                  </a:lnTo>
                  <a:lnTo>
                    <a:pt x="574548" y="2066544"/>
                  </a:lnTo>
                  <a:lnTo>
                    <a:pt x="422148" y="2066544"/>
                  </a:lnTo>
                  <a:lnTo>
                    <a:pt x="422148" y="173736"/>
                  </a:lnTo>
                  <a:lnTo>
                    <a:pt x="5382768" y="173736"/>
                  </a:lnTo>
                  <a:lnTo>
                    <a:pt x="5382768" y="513588"/>
                  </a:lnTo>
                  <a:lnTo>
                    <a:pt x="5352288" y="513588"/>
                  </a:lnTo>
                  <a:lnTo>
                    <a:pt x="5393436" y="595884"/>
                  </a:lnTo>
                  <a:lnTo>
                    <a:pt x="5427726" y="527304"/>
                  </a:lnTo>
                  <a:lnTo>
                    <a:pt x="5434584" y="513588"/>
                  </a:lnTo>
                  <a:lnTo>
                    <a:pt x="5404104" y="513588"/>
                  </a:lnTo>
                  <a:lnTo>
                    <a:pt x="5404104" y="173736"/>
                  </a:lnTo>
                  <a:lnTo>
                    <a:pt x="5404104" y="163068"/>
                  </a:lnTo>
                  <a:lnTo>
                    <a:pt x="5404104" y="152400"/>
                  </a:lnTo>
                  <a:lnTo>
                    <a:pt x="402336" y="152400"/>
                  </a:lnTo>
                  <a:lnTo>
                    <a:pt x="402336" y="2066544"/>
                  </a:lnTo>
                  <a:lnTo>
                    <a:pt x="291084" y="2066544"/>
                  </a:lnTo>
                  <a:lnTo>
                    <a:pt x="291084" y="19812"/>
                  </a:lnTo>
                  <a:lnTo>
                    <a:pt x="7030212" y="19812"/>
                  </a:lnTo>
                  <a:lnTo>
                    <a:pt x="7030212" y="207264"/>
                  </a:lnTo>
                  <a:lnTo>
                    <a:pt x="6999732" y="207264"/>
                  </a:lnTo>
                  <a:lnTo>
                    <a:pt x="7040880" y="288036"/>
                  </a:lnTo>
                  <a:lnTo>
                    <a:pt x="7075030" y="220980"/>
                  </a:lnTo>
                  <a:lnTo>
                    <a:pt x="7082028" y="207264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87416" y="4771131"/>
            <a:ext cx="3917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20" dirty="0">
                <a:solidFill>
                  <a:srgbClr val="000066"/>
                </a:solidFill>
                <a:latin typeface="Arial"/>
                <a:cs typeface="Arial"/>
              </a:rPr>
              <a:t>HEAT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57058" y="4334954"/>
            <a:ext cx="841375" cy="889000"/>
            <a:chOff x="1357058" y="4334954"/>
            <a:chExt cx="841375" cy="88900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2455" y="4547615"/>
              <a:ext cx="623316" cy="6705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85771" y="4340351"/>
              <a:ext cx="207264" cy="8778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2455" y="4340351"/>
              <a:ext cx="830580" cy="2072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362455" y="4340351"/>
              <a:ext cx="830580" cy="878205"/>
            </a:xfrm>
            <a:custGeom>
              <a:avLst/>
              <a:gdLst/>
              <a:ahLst/>
              <a:cxnLst/>
              <a:rect l="l" t="t" r="r" b="b"/>
              <a:pathLst>
                <a:path w="830580" h="878204">
                  <a:moveTo>
                    <a:pt x="0" y="207264"/>
                  </a:moveTo>
                  <a:lnTo>
                    <a:pt x="208788" y="0"/>
                  </a:lnTo>
                  <a:lnTo>
                    <a:pt x="830580" y="0"/>
                  </a:lnTo>
                  <a:lnTo>
                    <a:pt x="830580" y="670560"/>
                  </a:lnTo>
                  <a:lnTo>
                    <a:pt x="623316" y="877824"/>
                  </a:lnTo>
                  <a:lnTo>
                    <a:pt x="0" y="877824"/>
                  </a:lnTo>
                  <a:lnTo>
                    <a:pt x="0" y="207264"/>
                  </a:lnTo>
                  <a:close/>
                </a:path>
                <a:path w="830580" h="878204">
                  <a:moveTo>
                    <a:pt x="0" y="207264"/>
                  </a:moveTo>
                  <a:lnTo>
                    <a:pt x="623316" y="207264"/>
                  </a:lnTo>
                  <a:lnTo>
                    <a:pt x="830580" y="0"/>
                  </a:lnTo>
                </a:path>
                <a:path w="830580" h="878204">
                  <a:moveTo>
                    <a:pt x="623316" y="207264"/>
                  </a:moveTo>
                  <a:lnTo>
                    <a:pt x="623316" y="877824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428996" y="4766541"/>
            <a:ext cx="49275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solidFill>
                  <a:srgbClr val="000066"/>
                </a:solidFill>
                <a:latin typeface="Arial"/>
                <a:cs typeface="Arial"/>
              </a:rPr>
              <a:t>COOL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13765" y="1994154"/>
            <a:ext cx="1312545" cy="2306320"/>
            <a:chOff x="413765" y="1994154"/>
            <a:chExt cx="1312545" cy="2306320"/>
          </a:xfrm>
        </p:grpSpPr>
        <p:sp>
          <p:nvSpPr>
            <p:cNvPr id="43" name="object 43"/>
            <p:cNvSpPr/>
            <p:nvPr/>
          </p:nvSpPr>
          <p:spPr>
            <a:xfrm>
              <a:off x="949451" y="3974592"/>
              <a:ext cx="241300" cy="320040"/>
            </a:xfrm>
            <a:custGeom>
              <a:avLst/>
              <a:gdLst/>
              <a:ahLst/>
              <a:cxnLst/>
              <a:rect l="l" t="t" r="r" b="b"/>
              <a:pathLst>
                <a:path w="241300" h="320039">
                  <a:moveTo>
                    <a:pt x="120395" y="320040"/>
                  </a:moveTo>
                  <a:lnTo>
                    <a:pt x="0" y="188975"/>
                  </a:lnTo>
                  <a:lnTo>
                    <a:pt x="71627" y="188975"/>
                  </a:lnTo>
                  <a:lnTo>
                    <a:pt x="71627" y="0"/>
                  </a:lnTo>
                  <a:lnTo>
                    <a:pt x="167639" y="0"/>
                  </a:lnTo>
                  <a:lnTo>
                    <a:pt x="167639" y="188975"/>
                  </a:lnTo>
                  <a:lnTo>
                    <a:pt x="240791" y="188975"/>
                  </a:lnTo>
                  <a:lnTo>
                    <a:pt x="120395" y="32004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9451" y="3974592"/>
              <a:ext cx="241300" cy="320040"/>
            </a:xfrm>
            <a:custGeom>
              <a:avLst/>
              <a:gdLst/>
              <a:ahLst/>
              <a:cxnLst/>
              <a:rect l="l" t="t" r="r" b="b"/>
              <a:pathLst>
                <a:path w="241300" h="320039">
                  <a:moveTo>
                    <a:pt x="167639" y="0"/>
                  </a:moveTo>
                  <a:lnTo>
                    <a:pt x="167639" y="188975"/>
                  </a:lnTo>
                  <a:lnTo>
                    <a:pt x="240791" y="188975"/>
                  </a:lnTo>
                  <a:lnTo>
                    <a:pt x="120395" y="320040"/>
                  </a:lnTo>
                  <a:lnTo>
                    <a:pt x="0" y="188975"/>
                  </a:lnTo>
                  <a:lnTo>
                    <a:pt x="71627" y="188975"/>
                  </a:lnTo>
                  <a:lnTo>
                    <a:pt x="71627" y="0"/>
                  </a:lnTo>
                  <a:lnTo>
                    <a:pt x="167639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8031" y="2071116"/>
              <a:ext cx="702564" cy="11125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031" y="1999488"/>
              <a:ext cx="702564" cy="1447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18031" y="1999488"/>
              <a:ext cx="702945" cy="1184275"/>
            </a:xfrm>
            <a:custGeom>
              <a:avLst/>
              <a:gdLst/>
              <a:ahLst/>
              <a:cxnLst/>
              <a:rect l="l" t="t" r="r" b="b"/>
              <a:pathLst>
                <a:path w="702944" h="1184275">
                  <a:moveTo>
                    <a:pt x="702564" y="71627"/>
                  </a:moveTo>
                  <a:lnTo>
                    <a:pt x="675012" y="99774"/>
                  </a:lnTo>
                  <a:lnTo>
                    <a:pt x="599884" y="123062"/>
                  </a:lnTo>
                  <a:lnTo>
                    <a:pt x="548006" y="132081"/>
                  </a:lnTo>
                  <a:lnTo>
                    <a:pt x="488465" y="138922"/>
                  </a:lnTo>
                  <a:lnTo>
                    <a:pt x="422674" y="143261"/>
                  </a:lnTo>
                  <a:lnTo>
                    <a:pt x="352044" y="144779"/>
                  </a:lnTo>
                  <a:lnTo>
                    <a:pt x="280910" y="143261"/>
                  </a:lnTo>
                  <a:lnTo>
                    <a:pt x="214741" y="138922"/>
                  </a:lnTo>
                  <a:lnTo>
                    <a:pt x="154930" y="132081"/>
                  </a:lnTo>
                  <a:lnTo>
                    <a:pt x="102870" y="123062"/>
                  </a:lnTo>
                  <a:lnTo>
                    <a:pt x="59953" y="112186"/>
                  </a:lnTo>
                  <a:lnTo>
                    <a:pt x="7125" y="86147"/>
                  </a:lnTo>
                  <a:lnTo>
                    <a:pt x="0" y="71627"/>
                  </a:lnTo>
                  <a:lnTo>
                    <a:pt x="7125" y="57173"/>
                  </a:lnTo>
                  <a:lnTo>
                    <a:pt x="59953" y="31551"/>
                  </a:lnTo>
                  <a:lnTo>
                    <a:pt x="102870" y="20954"/>
                  </a:lnTo>
                  <a:lnTo>
                    <a:pt x="154930" y="12215"/>
                  </a:lnTo>
                  <a:lnTo>
                    <a:pt x="214741" y="5619"/>
                  </a:lnTo>
                  <a:lnTo>
                    <a:pt x="280910" y="1452"/>
                  </a:lnTo>
                  <a:lnTo>
                    <a:pt x="352044" y="0"/>
                  </a:lnTo>
                  <a:lnTo>
                    <a:pt x="422674" y="1452"/>
                  </a:lnTo>
                  <a:lnTo>
                    <a:pt x="488465" y="5619"/>
                  </a:lnTo>
                  <a:lnTo>
                    <a:pt x="548006" y="12215"/>
                  </a:lnTo>
                  <a:lnTo>
                    <a:pt x="599884" y="20954"/>
                  </a:lnTo>
                  <a:lnTo>
                    <a:pt x="642690" y="31551"/>
                  </a:lnTo>
                  <a:lnTo>
                    <a:pt x="695441" y="57173"/>
                  </a:lnTo>
                  <a:lnTo>
                    <a:pt x="702564" y="71627"/>
                  </a:lnTo>
                  <a:lnTo>
                    <a:pt x="702564" y="1110996"/>
                  </a:lnTo>
                  <a:lnTo>
                    <a:pt x="675012" y="1139785"/>
                  </a:lnTo>
                  <a:lnTo>
                    <a:pt x="599884" y="1163002"/>
                  </a:lnTo>
                  <a:lnTo>
                    <a:pt x="548006" y="1171851"/>
                  </a:lnTo>
                  <a:lnTo>
                    <a:pt x="488465" y="1178504"/>
                  </a:lnTo>
                  <a:lnTo>
                    <a:pt x="422674" y="1182692"/>
                  </a:lnTo>
                  <a:lnTo>
                    <a:pt x="352044" y="1184148"/>
                  </a:lnTo>
                  <a:lnTo>
                    <a:pt x="280910" y="1182692"/>
                  </a:lnTo>
                  <a:lnTo>
                    <a:pt x="214741" y="1178504"/>
                  </a:lnTo>
                  <a:lnTo>
                    <a:pt x="154930" y="1171851"/>
                  </a:lnTo>
                  <a:lnTo>
                    <a:pt x="102870" y="1163002"/>
                  </a:lnTo>
                  <a:lnTo>
                    <a:pt x="59953" y="1152224"/>
                  </a:lnTo>
                  <a:lnTo>
                    <a:pt x="7125" y="1125953"/>
                  </a:lnTo>
                  <a:lnTo>
                    <a:pt x="0" y="1110996"/>
                  </a:lnTo>
                  <a:lnTo>
                    <a:pt x="0" y="71627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9099" y="2420112"/>
              <a:ext cx="1109471" cy="15011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99" y="2305812"/>
              <a:ext cx="1109471" cy="23012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9099" y="2305812"/>
              <a:ext cx="1109980" cy="1615440"/>
            </a:xfrm>
            <a:custGeom>
              <a:avLst/>
              <a:gdLst/>
              <a:ahLst/>
              <a:cxnLst/>
              <a:rect l="l" t="t" r="r" b="b"/>
              <a:pathLst>
                <a:path w="1109980" h="1615439">
                  <a:moveTo>
                    <a:pt x="1109472" y="114300"/>
                  </a:moveTo>
                  <a:lnTo>
                    <a:pt x="1065871" y="159400"/>
                  </a:lnTo>
                  <a:lnTo>
                    <a:pt x="993871" y="185093"/>
                  </a:lnTo>
                  <a:lnTo>
                    <a:pt x="946975" y="196215"/>
                  </a:lnTo>
                  <a:lnTo>
                    <a:pt x="893698" y="206002"/>
                  </a:lnTo>
                  <a:lnTo>
                    <a:pt x="834700" y="214319"/>
                  </a:lnTo>
                  <a:lnTo>
                    <a:pt x="770643" y="221027"/>
                  </a:lnTo>
                  <a:lnTo>
                    <a:pt x="702190" y="225989"/>
                  </a:lnTo>
                  <a:lnTo>
                    <a:pt x="630000" y="229067"/>
                  </a:lnTo>
                  <a:lnTo>
                    <a:pt x="554736" y="230124"/>
                  </a:lnTo>
                  <a:lnTo>
                    <a:pt x="479471" y="229067"/>
                  </a:lnTo>
                  <a:lnTo>
                    <a:pt x="407281" y="225989"/>
                  </a:lnTo>
                  <a:lnTo>
                    <a:pt x="338828" y="221027"/>
                  </a:lnTo>
                  <a:lnTo>
                    <a:pt x="274771" y="214319"/>
                  </a:lnTo>
                  <a:lnTo>
                    <a:pt x="215773" y="206002"/>
                  </a:lnTo>
                  <a:lnTo>
                    <a:pt x="162496" y="196215"/>
                  </a:lnTo>
                  <a:lnTo>
                    <a:pt x="115600" y="185093"/>
                  </a:lnTo>
                  <a:lnTo>
                    <a:pt x="75748" y="172776"/>
                  </a:lnTo>
                  <a:lnTo>
                    <a:pt x="19819" y="145104"/>
                  </a:lnTo>
                  <a:lnTo>
                    <a:pt x="0" y="114300"/>
                  </a:lnTo>
                  <a:lnTo>
                    <a:pt x="5065" y="98925"/>
                  </a:lnTo>
                  <a:lnTo>
                    <a:pt x="43600" y="70080"/>
                  </a:lnTo>
                  <a:lnTo>
                    <a:pt x="115600" y="44727"/>
                  </a:lnTo>
                  <a:lnTo>
                    <a:pt x="162496" y="33718"/>
                  </a:lnTo>
                  <a:lnTo>
                    <a:pt x="215773" y="24010"/>
                  </a:lnTo>
                  <a:lnTo>
                    <a:pt x="274771" y="15748"/>
                  </a:lnTo>
                  <a:lnTo>
                    <a:pt x="338828" y="9072"/>
                  </a:lnTo>
                  <a:lnTo>
                    <a:pt x="407281" y="4127"/>
                  </a:lnTo>
                  <a:lnTo>
                    <a:pt x="479471" y="1055"/>
                  </a:lnTo>
                  <a:lnTo>
                    <a:pt x="554736" y="0"/>
                  </a:lnTo>
                  <a:lnTo>
                    <a:pt x="630000" y="1055"/>
                  </a:lnTo>
                  <a:lnTo>
                    <a:pt x="702190" y="4127"/>
                  </a:lnTo>
                  <a:lnTo>
                    <a:pt x="770643" y="9072"/>
                  </a:lnTo>
                  <a:lnTo>
                    <a:pt x="834700" y="15748"/>
                  </a:lnTo>
                  <a:lnTo>
                    <a:pt x="893698" y="24010"/>
                  </a:lnTo>
                  <a:lnTo>
                    <a:pt x="946975" y="33718"/>
                  </a:lnTo>
                  <a:lnTo>
                    <a:pt x="993871" y="44727"/>
                  </a:lnTo>
                  <a:lnTo>
                    <a:pt x="1033723" y="56895"/>
                  </a:lnTo>
                  <a:lnTo>
                    <a:pt x="1089652" y="84137"/>
                  </a:lnTo>
                  <a:lnTo>
                    <a:pt x="1109472" y="114300"/>
                  </a:lnTo>
                  <a:lnTo>
                    <a:pt x="1109472" y="1501140"/>
                  </a:lnTo>
                  <a:lnTo>
                    <a:pt x="1065871" y="1546002"/>
                  </a:lnTo>
                  <a:lnTo>
                    <a:pt x="993871" y="1571360"/>
                  </a:lnTo>
                  <a:lnTo>
                    <a:pt x="946975" y="1582293"/>
                  </a:lnTo>
                  <a:lnTo>
                    <a:pt x="893698" y="1591892"/>
                  </a:lnTo>
                  <a:lnTo>
                    <a:pt x="834700" y="1600030"/>
                  </a:lnTo>
                  <a:lnTo>
                    <a:pt x="770643" y="1606581"/>
                  </a:lnTo>
                  <a:lnTo>
                    <a:pt x="702190" y="1611418"/>
                  </a:lnTo>
                  <a:lnTo>
                    <a:pt x="630000" y="1614413"/>
                  </a:lnTo>
                  <a:lnTo>
                    <a:pt x="554736" y="1615440"/>
                  </a:lnTo>
                  <a:lnTo>
                    <a:pt x="479471" y="1614413"/>
                  </a:lnTo>
                  <a:lnTo>
                    <a:pt x="407281" y="1611418"/>
                  </a:lnTo>
                  <a:lnTo>
                    <a:pt x="338828" y="1606581"/>
                  </a:lnTo>
                  <a:lnTo>
                    <a:pt x="274771" y="1600030"/>
                  </a:lnTo>
                  <a:lnTo>
                    <a:pt x="215773" y="1591892"/>
                  </a:lnTo>
                  <a:lnTo>
                    <a:pt x="162496" y="1582293"/>
                  </a:lnTo>
                  <a:lnTo>
                    <a:pt x="115600" y="1571360"/>
                  </a:lnTo>
                  <a:lnTo>
                    <a:pt x="75748" y="1559221"/>
                  </a:lnTo>
                  <a:lnTo>
                    <a:pt x="19819" y="1531831"/>
                  </a:lnTo>
                  <a:lnTo>
                    <a:pt x="0" y="1501140"/>
                  </a:lnTo>
                  <a:lnTo>
                    <a:pt x="0" y="11430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87060" y="5418787"/>
            <a:ext cx="91249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Media Pasteurizer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49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65513" y="2966731"/>
            <a:ext cx="4940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0066"/>
                </a:solidFill>
                <a:latin typeface="Arial"/>
                <a:cs typeface="Arial"/>
              </a:rPr>
              <a:t>Media </a:t>
            </a:r>
            <a:r>
              <a:rPr sz="1300" b="1" spc="-20" dirty="0">
                <a:solidFill>
                  <a:srgbClr val="000066"/>
                </a:solidFill>
                <a:latin typeface="Arial"/>
                <a:cs typeface="Arial"/>
              </a:rPr>
              <a:t>Prep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62355">
              <a:lnSpc>
                <a:spcPct val="100000"/>
              </a:lnSpc>
              <a:spcBef>
                <a:spcPts val="90"/>
              </a:spcBef>
            </a:pPr>
            <a:r>
              <a:rPr dirty="0"/>
              <a:t>Mab</a:t>
            </a:r>
            <a:r>
              <a:rPr spc="-90" dirty="0"/>
              <a:t> </a:t>
            </a:r>
            <a:r>
              <a:rPr dirty="0"/>
              <a:t>termelő</a:t>
            </a:r>
            <a:r>
              <a:rPr spc="-90" dirty="0"/>
              <a:t> </a:t>
            </a:r>
            <a:r>
              <a:rPr dirty="0"/>
              <a:t>eljárás</a:t>
            </a:r>
            <a:r>
              <a:rPr spc="-75" dirty="0"/>
              <a:t> </a:t>
            </a:r>
            <a:r>
              <a:rPr dirty="0"/>
              <a:t>emlős</a:t>
            </a:r>
            <a:r>
              <a:rPr spc="-105" dirty="0"/>
              <a:t> </a:t>
            </a:r>
            <a:r>
              <a:rPr dirty="0"/>
              <a:t>sejttel</a:t>
            </a:r>
            <a:r>
              <a:rPr spc="-80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dirty="0"/>
              <a:t>tenyésztési</a:t>
            </a:r>
            <a:r>
              <a:rPr spc="-65" dirty="0"/>
              <a:t> </a:t>
            </a:r>
            <a:r>
              <a:rPr spc="-25" dirty="0"/>
              <a:t>sor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1216152"/>
            <a:ext cx="3575303" cy="34472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7091" y="2117843"/>
            <a:ext cx="4774565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1454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nagyon</a:t>
            </a:r>
            <a:r>
              <a:rPr sz="215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specifikusak,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minden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specifikus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antigént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ismer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fel.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limfociták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felületén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keletkeznek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így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kerülnek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vérbe.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1084584" y="4742245"/>
            <a:ext cx="8531225" cy="2000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Amikor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pl.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 baktérium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bekerül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sebbe,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9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limfociták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kieresztik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antitesteket,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amelyek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hatástalanítják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baktériumokat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bejuttatják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őket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faló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sejtekbe.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 marR="13335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természetes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poliklonálisak,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mert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több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fajta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sejtből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származnak,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több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epitóp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ellen.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99" rIns="0" bIns="0" rtlCol="0">
            <a:spAutoFit/>
          </a:bodyPr>
          <a:lstStyle/>
          <a:p>
            <a:pPr marL="2374900">
              <a:lnSpc>
                <a:spcPct val="100000"/>
              </a:lnSpc>
              <a:spcBef>
                <a:spcPts val="90"/>
              </a:spcBef>
            </a:pPr>
            <a:r>
              <a:rPr dirty="0"/>
              <a:t>Az</a:t>
            </a:r>
            <a:r>
              <a:rPr spc="-105" dirty="0"/>
              <a:t> </a:t>
            </a:r>
            <a:r>
              <a:rPr dirty="0"/>
              <a:t>antitestek</a:t>
            </a:r>
            <a:r>
              <a:rPr spc="-95" dirty="0"/>
              <a:t> </a:t>
            </a:r>
            <a:r>
              <a:rPr dirty="0"/>
              <a:t>fiziológiás</a:t>
            </a:r>
            <a:r>
              <a:rPr spc="-114" dirty="0"/>
              <a:t> </a:t>
            </a:r>
            <a:r>
              <a:rPr spc="-10" dirty="0"/>
              <a:t>szerepe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8194" y="2061210"/>
            <a:ext cx="1422400" cy="779145"/>
            <a:chOff x="3838194" y="2061210"/>
            <a:chExt cx="1422400" cy="779145"/>
          </a:xfrm>
        </p:grpSpPr>
        <p:sp>
          <p:nvSpPr>
            <p:cNvPr id="3" name="object 3"/>
            <p:cNvSpPr/>
            <p:nvPr/>
          </p:nvSpPr>
          <p:spPr>
            <a:xfrm>
              <a:off x="3947160" y="2132076"/>
              <a:ext cx="1216660" cy="429895"/>
            </a:xfrm>
            <a:custGeom>
              <a:avLst/>
              <a:gdLst/>
              <a:ahLst/>
              <a:cxnLst/>
              <a:rect l="l" t="t" r="r" b="b"/>
              <a:pathLst>
                <a:path w="1216660" h="429894">
                  <a:moveTo>
                    <a:pt x="608076" y="429767"/>
                  </a:moveTo>
                  <a:lnTo>
                    <a:pt x="531908" y="429290"/>
                  </a:lnTo>
                  <a:lnTo>
                    <a:pt x="458533" y="427892"/>
                  </a:lnTo>
                  <a:lnTo>
                    <a:pt x="388526" y="425628"/>
                  </a:lnTo>
                  <a:lnTo>
                    <a:pt x="322460" y="422553"/>
                  </a:lnTo>
                  <a:lnTo>
                    <a:pt x="260909" y="418721"/>
                  </a:lnTo>
                  <a:lnTo>
                    <a:pt x="204449" y="414185"/>
                  </a:lnTo>
                  <a:lnTo>
                    <a:pt x="153654" y="409000"/>
                  </a:lnTo>
                  <a:lnTo>
                    <a:pt x="109097" y="403219"/>
                  </a:lnTo>
                  <a:lnTo>
                    <a:pt x="71353" y="396898"/>
                  </a:lnTo>
                  <a:lnTo>
                    <a:pt x="18604" y="382848"/>
                  </a:lnTo>
                  <a:lnTo>
                    <a:pt x="0" y="367284"/>
                  </a:lnTo>
                  <a:lnTo>
                    <a:pt x="0" y="0"/>
                  </a:lnTo>
                  <a:lnTo>
                    <a:pt x="4746" y="7619"/>
                  </a:lnTo>
                  <a:lnTo>
                    <a:pt x="18604" y="14963"/>
                  </a:lnTo>
                  <a:lnTo>
                    <a:pt x="71353" y="28595"/>
                  </a:lnTo>
                  <a:lnTo>
                    <a:pt x="109097" y="34766"/>
                  </a:lnTo>
                  <a:lnTo>
                    <a:pt x="153654" y="40430"/>
                  </a:lnTo>
                  <a:lnTo>
                    <a:pt x="204449" y="45527"/>
                  </a:lnTo>
                  <a:lnTo>
                    <a:pt x="260909" y="49999"/>
                  </a:lnTo>
                  <a:lnTo>
                    <a:pt x="322460" y="53790"/>
                  </a:lnTo>
                  <a:lnTo>
                    <a:pt x="388526" y="56839"/>
                  </a:lnTo>
                  <a:lnTo>
                    <a:pt x="458533" y="59089"/>
                  </a:lnTo>
                  <a:lnTo>
                    <a:pt x="531908" y="60482"/>
                  </a:lnTo>
                  <a:lnTo>
                    <a:pt x="608076" y="60960"/>
                  </a:lnTo>
                  <a:lnTo>
                    <a:pt x="684543" y="60482"/>
                  </a:lnTo>
                  <a:lnTo>
                    <a:pt x="758121" y="59089"/>
                  </a:lnTo>
                  <a:lnTo>
                    <a:pt x="828249" y="56839"/>
                  </a:lnTo>
                  <a:lnTo>
                    <a:pt x="894366" y="53790"/>
                  </a:lnTo>
                  <a:lnTo>
                    <a:pt x="955908" y="49999"/>
                  </a:lnTo>
                  <a:lnTo>
                    <a:pt x="1012314" y="45527"/>
                  </a:lnTo>
                  <a:lnTo>
                    <a:pt x="1063022" y="40430"/>
                  </a:lnTo>
                  <a:lnTo>
                    <a:pt x="1107470" y="34766"/>
                  </a:lnTo>
                  <a:lnTo>
                    <a:pt x="1145097" y="28595"/>
                  </a:lnTo>
                  <a:lnTo>
                    <a:pt x="1197639" y="14963"/>
                  </a:lnTo>
                  <a:lnTo>
                    <a:pt x="1216152" y="0"/>
                  </a:lnTo>
                  <a:lnTo>
                    <a:pt x="1216152" y="367284"/>
                  </a:lnTo>
                  <a:lnTo>
                    <a:pt x="1175341" y="390089"/>
                  </a:lnTo>
                  <a:lnTo>
                    <a:pt x="1107470" y="403219"/>
                  </a:lnTo>
                  <a:lnTo>
                    <a:pt x="1063022" y="409000"/>
                  </a:lnTo>
                  <a:lnTo>
                    <a:pt x="1012314" y="414185"/>
                  </a:lnTo>
                  <a:lnTo>
                    <a:pt x="955908" y="418721"/>
                  </a:lnTo>
                  <a:lnTo>
                    <a:pt x="894366" y="422553"/>
                  </a:lnTo>
                  <a:lnTo>
                    <a:pt x="828249" y="425628"/>
                  </a:lnTo>
                  <a:lnTo>
                    <a:pt x="758121" y="427892"/>
                  </a:lnTo>
                  <a:lnTo>
                    <a:pt x="684543" y="429290"/>
                  </a:lnTo>
                  <a:lnTo>
                    <a:pt x="608076" y="42976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7160" y="2071116"/>
              <a:ext cx="1216660" cy="121920"/>
            </a:xfrm>
            <a:custGeom>
              <a:avLst/>
              <a:gdLst/>
              <a:ahLst/>
              <a:cxnLst/>
              <a:rect l="l" t="t" r="r" b="b"/>
              <a:pathLst>
                <a:path w="1216660" h="121919">
                  <a:moveTo>
                    <a:pt x="608076" y="121920"/>
                  </a:moveTo>
                  <a:lnTo>
                    <a:pt x="531908" y="121442"/>
                  </a:lnTo>
                  <a:lnTo>
                    <a:pt x="458533" y="120049"/>
                  </a:lnTo>
                  <a:lnTo>
                    <a:pt x="388526" y="117799"/>
                  </a:lnTo>
                  <a:lnTo>
                    <a:pt x="322460" y="114750"/>
                  </a:lnTo>
                  <a:lnTo>
                    <a:pt x="260909" y="110959"/>
                  </a:lnTo>
                  <a:lnTo>
                    <a:pt x="204449" y="106487"/>
                  </a:lnTo>
                  <a:lnTo>
                    <a:pt x="153654" y="101390"/>
                  </a:lnTo>
                  <a:lnTo>
                    <a:pt x="109097" y="95726"/>
                  </a:lnTo>
                  <a:lnTo>
                    <a:pt x="71353" y="89555"/>
                  </a:lnTo>
                  <a:lnTo>
                    <a:pt x="18604" y="75923"/>
                  </a:lnTo>
                  <a:lnTo>
                    <a:pt x="0" y="60960"/>
                  </a:lnTo>
                  <a:lnTo>
                    <a:pt x="4746" y="53340"/>
                  </a:lnTo>
                  <a:lnTo>
                    <a:pt x="40998" y="38984"/>
                  </a:lnTo>
                  <a:lnTo>
                    <a:pt x="109097" y="26193"/>
                  </a:lnTo>
                  <a:lnTo>
                    <a:pt x="153654" y="20529"/>
                  </a:lnTo>
                  <a:lnTo>
                    <a:pt x="204449" y="15432"/>
                  </a:lnTo>
                  <a:lnTo>
                    <a:pt x="260909" y="10960"/>
                  </a:lnTo>
                  <a:lnTo>
                    <a:pt x="322460" y="7169"/>
                  </a:lnTo>
                  <a:lnTo>
                    <a:pt x="388526" y="4120"/>
                  </a:lnTo>
                  <a:lnTo>
                    <a:pt x="458533" y="1870"/>
                  </a:lnTo>
                  <a:lnTo>
                    <a:pt x="531908" y="477"/>
                  </a:lnTo>
                  <a:lnTo>
                    <a:pt x="608076" y="0"/>
                  </a:lnTo>
                  <a:lnTo>
                    <a:pt x="684543" y="477"/>
                  </a:lnTo>
                  <a:lnTo>
                    <a:pt x="758121" y="1870"/>
                  </a:lnTo>
                  <a:lnTo>
                    <a:pt x="828249" y="4120"/>
                  </a:lnTo>
                  <a:lnTo>
                    <a:pt x="894366" y="7169"/>
                  </a:lnTo>
                  <a:lnTo>
                    <a:pt x="955908" y="10960"/>
                  </a:lnTo>
                  <a:lnTo>
                    <a:pt x="1012314" y="15432"/>
                  </a:lnTo>
                  <a:lnTo>
                    <a:pt x="1063022" y="20529"/>
                  </a:lnTo>
                  <a:lnTo>
                    <a:pt x="1107470" y="26193"/>
                  </a:lnTo>
                  <a:lnTo>
                    <a:pt x="1145097" y="32364"/>
                  </a:lnTo>
                  <a:lnTo>
                    <a:pt x="1197639" y="45996"/>
                  </a:lnTo>
                  <a:lnTo>
                    <a:pt x="1216152" y="60960"/>
                  </a:lnTo>
                  <a:lnTo>
                    <a:pt x="1211430" y="68579"/>
                  </a:lnTo>
                  <a:lnTo>
                    <a:pt x="1175341" y="82935"/>
                  </a:lnTo>
                  <a:lnTo>
                    <a:pt x="1107470" y="95726"/>
                  </a:lnTo>
                  <a:lnTo>
                    <a:pt x="1063022" y="101390"/>
                  </a:lnTo>
                  <a:lnTo>
                    <a:pt x="1012314" y="106487"/>
                  </a:lnTo>
                  <a:lnTo>
                    <a:pt x="955908" y="110959"/>
                  </a:lnTo>
                  <a:lnTo>
                    <a:pt x="894366" y="114750"/>
                  </a:lnTo>
                  <a:lnTo>
                    <a:pt x="828249" y="117799"/>
                  </a:lnTo>
                  <a:lnTo>
                    <a:pt x="758121" y="120049"/>
                  </a:lnTo>
                  <a:lnTo>
                    <a:pt x="684543" y="121442"/>
                  </a:lnTo>
                  <a:lnTo>
                    <a:pt x="608076" y="12192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7160" y="2071116"/>
              <a:ext cx="1216660" cy="490855"/>
            </a:xfrm>
            <a:custGeom>
              <a:avLst/>
              <a:gdLst/>
              <a:ahLst/>
              <a:cxnLst/>
              <a:rect l="l" t="t" r="r" b="b"/>
              <a:pathLst>
                <a:path w="1216660" h="490855">
                  <a:moveTo>
                    <a:pt x="1216152" y="60960"/>
                  </a:moveTo>
                  <a:lnTo>
                    <a:pt x="1175341" y="82935"/>
                  </a:lnTo>
                  <a:lnTo>
                    <a:pt x="1107470" y="95726"/>
                  </a:lnTo>
                  <a:lnTo>
                    <a:pt x="1063022" y="101390"/>
                  </a:lnTo>
                  <a:lnTo>
                    <a:pt x="1012314" y="106487"/>
                  </a:lnTo>
                  <a:lnTo>
                    <a:pt x="955908" y="110959"/>
                  </a:lnTo>
                  <a:lnTo>
                    <a:pt x="894366" y="114750"/>
                  </a:lnTo>
                  <a:lnTo>
                    <a:pt x="828249" y="117799"/>
                  </a:lnTo>
                  <a:lnTo>
                    <a:pt x="758121" y="120049"/>
                  </a:lnTo>
                  <a:lnTo>
                    <a:pt x="684543" y="121442"/>
                  </a:lnTo>
                  <a:lnTo>
                    <a:pt x="608075" y="121920"/>
                  </a:lnTo>
                  <a:lnTo>
                    <a:pt x="531908" y="121442"/>
                  </a:lnTo>
                  <a:lnTo>
                    <a:pt x="458533" y="120049"/>
                  </a:lnTo>
                  <a:lnTo>
                    <a:pt x="388526" y="117799"/>
                  </a:lnTo>
                  <a:lnTo>
                    <a:pt x="322460" y="114750"/>
                  </a:lnTo>
                  <a:lnTo>
                    <a:pt x="260909" y="110959"/>
                  </a:lnTo>
                  <a:lnTo>
                    <a:pt x="204449" y="106487"/>
                  </a:lnTo>
                  <a:lnTo>
                    <a:pt x="153654" y="101390"/>
                  </a:lnTo>
                  <a:lnTo>
                    <a:pt x="109097" y="95726"/>
                  </a:lnTo>
                  <a:lnTo>
                    <a:pt x="71353" y="89555"/>
                  </a:lnTo>
                  <a:lnTo>
                    <a:pt x="18604" y="75923"/>
                  </a:lnTo>
                  <a:lnTo>
                    <a:pt x="0" y="60960"/>
                  </a:lnTo>
                  <a:lnTo>
                    <a:pt x="4746" y="53340"/>
                  </a:lnTo>
                  <a:lnTo>
                    <a:pt x="40998" y="38984"/>
                  </a:lnTo>
                  <a:lnTo>
                    <a:pt x="109097" y="26193"/>
                  </a:lnTo>
                  <a:lnTo>
                    <a:pt x="153654" y="20529"/>
                  </a:lnTo>
                  <a:lnTo>
                    <a:pt x="204449" y="15432"/>
                  </a:lnTo>
                  <a:lnTo>
                    <a:pt x="260909" y="10960"/>
                  </a:lnTo>
                  <a:lnTo>
                    <a:pt x="322460" y="7169"/>
                  </a:lnTo>
                  <a:lnTo>
                    <a:pt x="388526" y="4120"/>
                  </a:lnTo>
                  <a:lnTo>
                    <a:pt x="458533" y="1870"/>
                  </a:lnTo>
                  <a:lnTo>
                    <a:pt x="531908" y="477"/>
                  </a:lnTo>
                  <a:lnTo>
                    <a:pt x="608075" y="0"/>
                  </a:lnTo>
                  <a:lnTo>
                    <a:pt x="684543" y="477"/>
                  </a:lnTo>
                  <a:lnTo>
                    <a:pt x="758121" y="1870"/>
                  </a:lnTo>
                  <a:lnTo>
                    <a:pt x="828249" y="4120"/>
                  </a:lnTo>
                  <a:lnTo>
                    <a:pt x="894366" y="7169"/>
                  </a:lnTo>
                  <a:lnTo>
                    <a:pt x="955908" y="10960"/>
                  </a:lnTo>
                  <a:lnTo>
                    <a:pt x="1012314" y="15432"/>
                  </a:lnTo>
                  <a:lnTo>
                    <a:pt x="1063022" y="20529"/>
                  </a:lnTo>
                  <a:lnTo>
                    <a:pt x="1107470" y="26193"/>
                  </a:lnTo>
                  <a:lnTo>
                    <a:pt x="1145097" y="32364"/>
                  </a:lnTo>
                  <a:lnTo>
                    <a:pt x="1197639" y="45996"/>
                  </a:lnTo>
                  <a:lnTo>
                    <a:pt x="1216152" y="60960"/>
                  </a:lnTo>
                  <a:lnTo>
                    <a:pt x="1216152" y="428244"/>
                  </a:lnTo>
                  <a:lnTo>
                    <a:pt x="1175341" y="451049"/>
                  </a:lnTo>
                  <a:lnTo>
                    <a:pt x="1107470" y="464179"/>
                  </a:lnTo>
                  <a:lnTo>
                    <a:pt x="1063022" y="469960"/>
                  </a:lnTo>
                  <a:lnTo>
                    <a:pt x="1012314" y="475145"/>
                  </a:lnTo>
                  <a:lnTo>
                    <a:pt x="955908" y="479681"/>
                  </a:lnTo>
                  <a:lnTo>
                    <a:pt x="894366" y="483513"/>
                  </a:lnTo>
                  <a:lnTo>
                    <a:pt x="828249" y="486588"/>
                  </a:lnTo>
                  <a:lnTo>
                    <a:pt x="758121" y="488852"/>
                  </a:lnTo>
                  <a:lnTo>
                    <a:pt x="684543" y="490250"/>
                  </a:lnTo>
                  <a:lnTo>
                    <a:pt x="608075" y="490727"/>
                  </a:lnTo>
                  <a:lnTo>
                    <a:pt x="531908" y="490250"/>
                  </a:lnTo>
                  <a:lnTo>
                    <a:pt x="458533" y="488852"/>
                  </a:lnTo>
                  <a:lnTo>
                    <a:pt x="388526" y="486588"/>
                  </a:lnTo>
                  <a:lnTo>
                    <a:pt x="322460" y="483513"/>
                  </a:lnTo>
                  <a:lnTo>
                    <a:pt x="260909" y="479681"/>
                  </a:lnTo>
                  <a:lnTo>
                    <a:pt x="204449" y="475145"/>
                  </a:lnTo>
                  <a:lnTo>
                    <a:pt x="153654" y="469960"/>
                  </a:lnTo>
                  <a:lnTo>
                    <a:pt x="109097" y="464179"/>
                  </a:lnTo>
                  <a:lnTo>
                    <a:pt x="71353" y="457858"/>
                  </a:lnTo>
                  <a:lnTo>
                    <a:pt x="18604" y="443808"/>
                  </a:lnTo>
                  <a:lnTo>
                    <a:pt x="0" y="428244"/>
                  </a:lnTo>
                  <a:lnTo>
                    <a:pt x="0" y="6096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4340" y="2514600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6700" y="2776728"/>
              <a:ext cx="323215" cy="58419"/>
            </a:xfrm>
            <a:custGeom>
              <a:avLst/>
              <a:gdLst/>
              <a:ahLst/>
              <a:cxnLst/>
              <a:rect l="l" t="t" r="r" b="b"/>
              <a:pathLst>
                <a:path w="323214" h="58419">
                  <a:moveTo>
                    <a:pt x="161543" y="57911"/>
                  </a:moveTo>
                  <a:lnTo>
                    <a:pt x="99012" y="55530"/>
                  </a:lnTo>
                  <a:lnTo>
                    <a:pt x="47624" y="49148"/>
                  </a:lnTo>
                  <a:lnTo>
                    <a:pt x="12811" y="39909"/>
                  </a:lnTo>
                  <a:lnTo>
                    <a:pt x="0" y="28955"/>
                  </a:lnTo>
                  <a:lnTo>
                    <a:pt x="12811" y="17359"/>
                  </a:lnTo>
                  <a:lnTo>
                    <a:pt x="47624" y="8191"/>
                  </a:lnTo>
                  <a:lnTo>
                    <a:pt x="99012" y="2166"/>
                  </a:lnTo>
                  <a:lnTo>
                    <a:pt x="161543" y="0"/>
                  </a:lnTo>
                  <a:lnTo>
                    <a:pt x="224718" y="2166"/>
                  </a:lnTo>
                  <a:lnTo>
                    <a:pt x="276034" y="8191"/>
                  </a:lnTo>
                  <a:lnTo>
                    <a:pt x="310491" y="17359"/>
                  </a:lnTo>
                  <a:lnTo>
                    <a:pt x="323087" y="28955"/>
                  </a:lnTo>
                  <a:lnTo>
                    <a:pt x="310491" y="39909"/>
                  </a:lnTo>
                  <a:lnTo>
                    <a:pt x="276034" y="49148"/>
                  </a:lnTo>
                  <a:lnTo>
                    <a:pt x="224718" y="55530"/>
                  </a:lnTo>
                  <a:lnTo>
                    <a:pt x="161543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6700" y="2776728"/>
              <a:ext cx="323215" cy="58419"/>
            </a:xfrm>
            <a:custGeom>
              <a:avLst/>
              <a:gdLst/>
              <a:ahLst/>
              <a:cxnLst/>
              <a:rect l="l" t="t" r="r" b="b"/>
              <a:pathLst>
                <a:path w="323214" h="58419">
                  <a:moveTo>
                    <a:pt x="0" y="28955"/>
                  </a:moveTo>
                  <a:lnTo>
                    <a:pt x="12811" y="17359"/>
                  </a:lnTo>
                  <a:lnTo>
                    <a:pt x="47624" y="8191"/>
                  </a:lnTo>
                  <a:lnTo>
                    <a:pt x="99012" y="2166"/>
                  </a:lnTo>
                  <a:lnTo>
                    <a:pt x="161543" y="0"/>
                  </a:lnTo>
                  <a:lnTo>
                    <a:pt x="224718" y="2166"/>
                  </a:lnTo>
                  <a:lnTo>
                    <a:pt x="276034" y="8191"/>
                  </a:lnTo>
                  <a:lnTo>
                    <a:pt x="310491" y="17359"/>
                  </a:lnTo>
                  <a:lnTo>
                    <a:pt x="323087" y="28955"/>
                  </a:lnTo>
                  <a:lnTo>
                    <a:pt x="310491" y="39909"/>
                  </a:lnTo>
                  <a:lnTo>
                    <a:pt x="276034" y="49148"/>
                  </a:lnTo>
                  <a:lnTo>
                    <a:pt x="224718" y="55530"/>
                  </a:lnTo>
                  <a:lnTo>
                    <a:pt x="161543" y="57911"/>
                  </a:lnTo>
                  <a:lnTo>
                    <a:pt x="99012" y="55530"/>
                  </a:lnTo>
                  <a:lnTo>
                    <a:pt x="47624" y="49148"/>
                  </a:lnTo>
                  <a:lnTo>
                    <a:pt x="12811" y="39909"/>
                  </a:lnTo>
                  <a:lnTo>
                    <a:pt x="0" y="28955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0684" y="2514600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43044" y="2776728"/>
              <a:ext cx="323215" cy="58419"/>
            </a:xfrm>
            <a:custGeom>
              <a:avLst/>
              <a:gdLst/>
              <a:ahLst/>
              <a:cxnLst/>
              <a:rect l="l" t="t" r="r" b="b"/>
              <a:pathLst>
                <a:path w="323214" h="58419">
                  <a:moveTo>
                    <a:pt x="161543" y="57911"/>
                  </a:moveTo>
                  <a:lnTo>
                    <a:pt x="99012" y="55530"/>
                  </a:lnTo>
                  <a:lnTo>
                    <a:pt x="47624" y="49148"/>
                  </a:lnTo>
                  <a:lnTo>
                    <a:pt x="12811" y="39909"/>
                  </a:lnTo>
                  <a:lnTo>
                    <a:pt x="0" y="28955"/>
                  </a:lnTo>
                  <a:lnTo>
                    <a:pt x="12811" y="17359"/>
                  </a:lnTo>
                  <a:lnTo>
                    <a:pt x="47624" y="8191"/>
                  </a:lnTo>
                  <a:lnTo>
                    <a:pt x="99012" y="2166"/>
                  </a:lnTo>
                  <a:lnTo>
                    <a:pt x="161543" y="0"/>
                  </a:lnTo>
                  <a:lnTo>
                    <a:pt x="224718" y="2166"/>
                  </a:lnTo>
                  <a:lnTo>
                    <a:pt x="276034" y="8191"/>
                  </a:lnTo>
                  <a:lnTo>
                    <a:pt x="310491" y="17359"/>
                  </a:lnTo>
                  <a:lnTo>
                    <a:pt x="323087" y="28955"/>
                  </a:lnTo>
                  <a:lnTo>
                    <a:pt x="310491" y="39909"/>
                  </a:lnTo>
                  <a:lnTo>
                    <a:pt x="276034" y="49148"/>
                  </a:lnTo>
                  <a:lnTo>
                    <a:pt x="224718" y="55530"/>
                  </a:lnTo>
                  <a:lnTo>
                    <a:pt x="161543" y="5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3044" y="2776728"/>
              <a:ext cx="323215" cy="58419"/>
            </a:xfrm>
            <a:custGeom>
              <a:avLst/>
              <a:gdLst/>
              <a:ahLst/>
              <a:cxnLst/>
              <a:rect l="l" t="t" r="r" b="b"/>
              <a:pathLst>
                <a:path w="323214" h="58419">
                  <a:moveTo>
                    <a:pt x="0" y="28955"/>
                  </a:moveTo>
                  <a:lnTo>
                    <a:pt x="12811" y="17359"/>
                  </a:lnTo>
                  <a:lnTo>
                    <a:pt x="47624" y="8191"/>
                  </a:lnTo>
                  <a:lnTo>
                    <a:pt x="99012" y="2166"/>
                  </a:lnTo>
                  <a:lnTo>
                    <a:pt x="161543" y="0"/>
                  </a:lnTo>
                  <a:lnTo>
                    <a:pt x="224718" y="2166"/>
                  </a:lnTo>
                  <a:lnTo>
                    <a:pt x="276034" y="8191"/>
                  </a:lnTo>
                  <a:lnTo>
                    <a:pt x="310491" y="17359"/>
                  </a:lnTo>
                  <a:lnTo>
                    <a:pt x="323087" y="28955"/>
                  </a:lnTo>
                  <a:lnTo>
                    <a:pt x="310491" y="39909"/>
                  </a:lnTo>
                  <a:lnTo>
                    <a:pt x="276034" y="49148"/>
                  </a:lnTo>
                  <a:lnTo>
                    <a:pt x="224718" y="55530"/>
                  </a:lnTo>
                  <a:lnTo>
                    <a:pt x="161543" y="57911"/>
                  </a:lnTo>
                  <a:lnTo>
                    <a:pt x="99012" y="55530"/>
                  </a:lnTo>
                  <a:lnTo>
                    <a:pt x="47624" y="49148"/>
                  </a:lnTo>
                  <a:lnTo>
                    <a:pt x="12811" y="39909"/>
                  </a:lnTo>
                  <a:lnTo>
                    <a:pt x="0" y="28955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1168" y="2514600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5">
                  <a:moveTo>
                    <a:pt x="0" y="0"/>
                  </a:moveTo>
                  <a:lnTo>
                    <a:pt x="0" y="153924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3528" y="2662428"/>
              <a:ext cx="323215" cy="33655"/>
            </a:xfrm>
            <a:custGeom>
              <a:avLst/>
              <a:gdLst/>
              <a:ahLst/>
              <a:cxnLst/>
              <a:rect l="l" t="t" r="r" b="b"/>
              <a:pathLst>
                <a:path w="323214" h="33655">
                  <a:moveTo>
                    <a:pt x="161543" y="33527"/>
                  </a:moveTo>
                  <a:lnTo>
                    <a:pt x="99012" y="32194"/>
                  </a:lnTo>
                  <a:lnTo>
                    <a:pt x="47624" y="28574"/>
                  </a:lnTo>
                  <a:lnTo>
                    <a:pt x="12811" y="23240"/>
                  </a:lnTo>
                  <a:lnTo>
                    <a:pt x="0" y="16763"/>
                  </a:lnTo>
                  <a:lnTo>
                    <a:pt x="12811" y="10286"/>
                  </a:lnTo>
                  <a:lnTo>
                    <a:pt x="47624" y="4952"/>
                  </a:lnTo>
                  <a:lnTo>
                    <a:pt x="99012" y="1333"/>
                  </a:lnTo>
                  <a:lnTo>
                    <a:pt x="161543" y="0"/>
                  </a:lnTo>
                  <a:lnTo>
                    <a:pt x="224718" y="1333"/>
                  </a:lnTo>
                  <a:lnTo>
                    <a:pt x="276034" y="4952"/>
                  </a:lnTo>
                  <a:lnTo>
                    <a:pt x="310491" y="10286"/>
                  </a:lnTo>
                  <a:lnTo>
                    <a:pt x="323087" y="16763"/>
                  </a:lnTo>
                  <a:lnTo>
                    <a:pt x="310491" y="23240"/>
                  </a:lnTo>
                  <a:lnTo>
                    <a:pt x="276034" y="28574"/>
                  </a:lnTo>
                  <a:lnTo>
                    <a:pt x="224718" y="32194"/>
                  </a:lnTo>
                  <a:lnTo>
                    <a:pt x="161543" y="33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3528" y="2662428"/>
              <a:ext cx="323215" cy="33655"/>
            </a:xfrm>
            <a:custGeom>
              <a:avLst/>
              <a:gdLst/>
              <a:ahLst/>
              <a:cxnLst/>
              <a:rect l="l" t="t" r="r" b="b"/>
              <a:pathLst>
                <a:path w="323214" h="33655">
                  <a:moveTo>
                    <a:pt x="0" y="16763"/>
                  </a:moveTo>
                  <a:lnTo>
                    <a:pt x="12811" y="10286"/>
                  </a:lnTo>
                  <a:lnTo>
                    <a:pt x="47624" y="4952"/>
                  </a:lnTo>
                  <a:lnTo>
                    <a:pt x="99012" y="1333"/>
                  </a:lnTo>
                  <a:lnTo>
                    <a:pt x="161543" y="0"/>
                  </a:lnTo>
                  <a:lnTo>
                    <a:pt x="224718" y="1333"/>
                  </a:lnTo>
                  <a:lnTo>
                    <a:pt x="276034" y="4952"/>
                  </a:lnTo>
                  <a:lnTo>
                    <a:pt x="310491" y="10286"/>
                  </a:lnTo>
                  <a:lnTo>
                    <a:pt x="323087" y="16763"/>
                  </a:lnTo>
                  <a:lnTo>
                    <a:pt x="310491" y="23240"/>
                  </a:lnTo>
                  <a:lnTo>
                    <a:pt x="276034" y="28574"/>
                  </a:lnTo>
                  <a:lnTo>
                    <a:pt x="224718" y="32194"/>
                  </a:lnTo>
                  <a:lnTo>
                    <a:pt x="161543" y="33527"/>
                  </a:lnTo>
                  <a:lnTo>
                    <a:pt x="99012" y="32194"/>
                  </a:lnTo>
                  <a:lnTo>
                    <a:pt x="47624" y="28574"/>
                  </a:lnTo>
                  <a:lnTo>
                    <a:pt x="12811" y="23240"/>
                  </a:lnTo>
                  <a:lnTo>
                    <a:pt x="0" y="16763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9303" y="2514600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5">
                  <a:moveTo>
                    <a:pt x="0" y="0"/>
                  </a:moveTo>
                  <a:lnTo>
                    <a:pt x="0" y="153924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31664" y="2662428"/>
              <a:ext cx="323215" cy="33655"/>
            </a:xfrm>
            <a:custGeom>
              <a:avLst/>
              <a:gdLst/>
              <a:ahLst/>
              <a:cxnLst/>
              <a:rect l="l" t="t" r="r" b="b"/>
              <a:pathLst>
                <a:path w="323214" h="33655">
                  <a:moveTo>
                    <a:pt x="161543" y="33527"/>
                  </a:moveTo>
                  <a:lnTo>
                    <a:pt x="99012" y="32194"/>
                  </a:lnTo>
                  <a:lnTo>
                    <a:pt x="47624" y="28574"/>
                  </a:lnTo>
                  <a:lnTo>
                    <a:pt x="12811" y="23240"/>
                  </a:lnTo>
                  <a:lnTo>
                    <a:pt x="0" y="16763"/>
                  </a:lnTo>
                  <a:lnTo>
                    <a:pt x="12811" y="10286"/>
                  </a:lnTo>
                  <a:lnTo>
                    <a:pt x="47624" y="4952"/>
                  </a:lnTo>
                  <a:lnTo>
                    <a:pt x="99012" y="1333"/>
                  </a:lnTo>
                  <a:lnTo>
                    <a:pt x="161543" y="0"/>
                  </a:lnTo>
                  <a:lnTo>
                    <a:pt x="224718" y="1333"/>
                  </a:lnTo>
                  <a:lnTo>
                    <a:pt x="276034" y="4952"/>
                  </a:lnTo>
                  <a:lnTo>
                    <a:pt x="310491" y="10286"/>
                  </a:lnTo>
                  <a:lnTo>
                    <a:pt x="323087" y="16763"/>
                  </a:lnTo>
                  <a:lnTo>
                    <a:pt x="310491" y="23240"/>
                  </a:lnTo>
                  <a:lnTo>
                    <a:pt x="276034" y="28574"/>
                  </a:lnTo>
                  <a:lnTo>
                    <a:pt x="224718" y="32194"/>
                  </a:lnTo>
                  <a:lnTo>
                    <a:pt x="161543" y="33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31664" y="2662428"/>
              <a:ext cx="323215" cy="33655"/>
            </a:xfrm>
            <a:custGeom>
              <a:avLst/>
              <a:gdLst/>
              <a:ahLst/>
              <a:cxnLst/>
              <a:rect l="l" t="t" r="r" b="b"/>
              <a:pathLst>
                <a:path w="323214" h="33655">
                  <a:moveTo>
                    <a:pt x="0" y="16763"/>
                  </a:moveTo>
                  <a:lnTo>
                    <a:pt x="12811" y="10286"/>
                  </a:lnTo>
                  <a:lnTo>
                    <a:pt x="47624" y="4952"/>
                  </a:lnTo>
                  <a:lnTo>
                    <a:pt x="99012" y="1333"/>
                  </a:lnTo>
                  <a:lnTo>
                    <a:pt x="161543" y="0"/>
                  </a:lnTo>
                  <a:lnTo>
                    <a:pt x="224718" y="1333"/>
                  </a:lnTo>
                  <a:lnTo>
                    <a:pt x="276034" y="4952"/>
                  </a:lnTo>
                  <a:lnTo>
                    <a:pt x="310491" y="10286"/>
                  </a:lnTo>
                  <a:lnTo>
                    <a:pt x="323087" y="16763"/>
                  </a:lnTo>
                  <a:lnTo>
                    <a:pt x="310491" y="23240"/>
                  </a:lnTo>
                  <a:lnTo>
                    <a:pt x="276034" y="28574"/>
                  </a:lnTo>
                  <a:lnTo>
                    <a:pt x="224718" y="32194"/>
                  </a:lnTo>
                  <a:lnTo>
                    <a:pt x="161543" y="33527"/>
                  </a:lnTo>
                  <a:lnTo>
                    <a:pt x="99012" y="32194"/>
                  </a:lnTo>
                  <a:lnTo>
                    <a:pt x="47624" y="28574"/>
                  </a:lnTo>
                  <a:lnTo>
                    <a:pt x="12811" y="23240"/>
                  </a:lnTo>
                  <a:lnTo>
                    <a:pt x="0" y="16763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7076" y="2167128"/>
              <a:ext cx="1022985" cy="394970"/>
            </a:xfrm>
            <a:custGeom>
              <a:avLst/>
              <a:gdLst/>
              <a:ahLst/>
              <a:cxnLst/>
              <a:rect l="l" t="t" r="r" b="b"/>
              <a:pathLst>
                <a:path w="1022985" h="394969">
                  <a:moveTo>
                    <a:pt x="384048" y="24383"/>
                  </a:moveTo>
                  <a:lnTo>
                    <a:pt x="384048" y="394715"/>
                  </a:lnTo>
                </a:path>
                <a:path w="1022985" h="394969">
                  <a:moveTo>
                    <a:pt x="649224" y="24383"/>
                  </a:moveTo>
                  <a:lnTo>
                    <a:pt x="649224" y="394715"/>
                  </a:lnTo>
                </a:path>
                <a:path w="1022985" h="394969">
                  <a:moveTo>
                    <a:pt x="859536" y="16763"/>
                  </a:moveTo>
                  <a:lnTo>
                    <a:pt x="859536" y="380999"/>
                  </a:lnTo>
                </a:path>
                <a:path w="1022985" h="394969">
                  <a:moveTo>
                    <a:pt x="173735" y="16763"/>
                  </a:moveTo>
                  <a:lnTo>
                    <a:pt x="173735" y="380999"/>
                  </a:lnTo>
                </a:path>
                <a:path w="1022985" h="394969">
                  <a:moveTo>
                    <a:pt x="0" y="0"/>
                  </a:moveTo>
                  <a:lnTo>
                    <a:pt x="0" y="362712"/>
                  </a:lnTo>
                </a:path>
                <a:path w="1022985" h="394969">
                  <a:moveTo>
                    <a:pt x="1022604" y="3047"/>
                  </a:moveTo>
                  <a:lnTo>
                    <a:pt x="1022604" y="36728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0208" y="2289048"/>
              <a:ext cx="1213485" cy="56515"/>
            </a:xfrm>
            <a:custGeom>
              <a:avLst/>
              <a:gdLst/>
              <a:ahLst/>
              <a:cxnLst/>
              <a:rect l="l" t="t" r="r" b="b"/>
              <a:pathLst>
                <a:path w="1213485" h="56514">
                  <a:moveTo>
                    <a:pt x="0" y="0"/>
                  </a:moveTo>
                  <a:lnTo>
                    <a:pt x="41964" y="14679"/>
                  </a:lnTo>
                  <a:lnTo>
                    <a:pt x="89196" y="25993"/>
                  </a:lnTo>
                  <a:lnTo>
                    <a:pt x="138915" y="34235"/>
                  </a:lnTo>
                  <a:lnTo>
                    <a:pt x="188342" y="39697"/>
                  </a:lnTo>
                  <a:lnTo>
                    <a:pt x="234695" y="42672"/>
                  </a:lnTo>
                  <a:lnTo>
                    <a:pt x="287132" y="46651"/>
                  </a:lnTo>
                  <a:lnTo>
                    <a:pt x="338215" y="49614"/>
                  </a:lnTo>
                  <a:lnTo>
                    <a:pt x="388619" y="51815"/>
                  </a:lnTo>
                  <a:lnTo>
                    <a:pt x="439024" y="53509"/>
                  </a:lnTo>
                  <a:lnTo>
                    <a:pt x="490107" y="54948"/>
                  </a:lnTo>
                  <a:lnTo>
                    <a:pt x="542543" y="56387"/>
                  </a:lnTo>
                  <a:lnTo>
                    <a:pt x="593204" y="55962"/>
                  </a:lnTo>
                  <a:lnTo>
                    <a:pt x="643701" y="55546"/>
                  </a:lnTo>
                  <a:lnTo>
                    <a:pt x="694050" y="55057"/>
                  </a:lnTo>
                  <a:lnTo>
                    <a:pt x="744272" y="54412"/>
                  </a:lnTo>
                  <a:lnTo>
                    <a:pt x="794385" y="53530"/>
                  </a:lnTo>
                  <a:lnTo>
                    <a:pt x="844405" y="52328"/>
                  </a:lnTo>
                  <a:lnTo>
                    <a:pt x="894353" y="50723"/>
                  </a:lnTo>
                  <a:lnTo>
                    <a:pt x="944246" y="48633"/>
                  </a:lnTo>
                  <a:lnTo>
                    <a:pt x="994102" y="45977"/>
                  </a:lnTo>
                  <a:lnTo>
                    <a:pt x="1043939" y="42672"/>
                  </a:lnTo>
                  <a:lnTo>
                    <a:pt x="1083444" y="38076"/>
                  </a:lnTo>
                  <a:lnTo>
                    <a:pt x="1134808" y="33337"/>
                  </a:lnTo>
                  <a:lnTo>
                    <a:pt x="1183028" y="24884"/>
                  </a:lnTo>
                  <a:lnTo>
                    <a:pt x="1213104" y="914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47160" y="2260092"/>
              <a:ext cx="1213485" cy="58419"/>
            </a:xfrm>
            <a:custGeom>
              <a:avLst/>
              <a:gdLst/>
              <a:ahLst/>
              <a:cxnLst/>
              <a:rect l="l" t="t" r="r" b="b"/>
              <a:pathLst>
                <a:path w="1213485" h="58419">
                  <a:moveTo>
                    <a:pt x="0" y="0"/>
                  </a:moveTo>
                  <a:lnTo>
                    <a:pt x="41977" y="14837"/>
                  </a:lnTo>
                  <a:lnTo>
                    <a:pt x="89294" y="26529"/>
                  </a:lnTo>
                  <a:lnTo>
                    <a:pt x="139244" y="35222"/>
                  </a:lnTo>
                  <a:lnTo>
                    <a:pt x="189122" y="41062"/>
                  </a:lnTo>
                  <a:lnTo>
                    <a:pt x="236219" y="44195"/>
                  </a:lnTo>
                  <a:lnTo>
                    <a:pt x="288021" y="48175"/>
                  </a:lnTo>
                  <a:lnTo>
                    <a:pt x="338723" y="51138"/>
                  </a:lnTo>
                  <a:lnTo>
                    <a:pt x="389000" y="53340"/>
                  </a:lnTo>
                  <a:lnTo>
                    <a:pt x="439532" y="55033"/>
                  </a:lnTo>
                  <a:lnTo>
                    <a:pt x="490996" y="56472"/>
                  </a:lnTo>
                  <a:lnTo>
                    <a:pt x="544067" y="57912"/>
                  </a:lnTo>
                  <a:lnTo>
                    <a:pt x="594315" y="57486"/>
                  </a:lnTo>
                  <a:lnTo>
                    <a:pt x="644481" y="57070"/>
                  </a:lnTo>
                  <a:lnTo>
                    <a:pt x="694573" y="56581"/>
                  </a:lnTo>
                  <a:lnTo>
                    <a:pt x="744602" y="55936"/>
                  </a:lnTo>
                  <a:lnTo>
                    <a:pt x="794575" y="55054"/>
                  </a:lnTo>
                  <a:lnTo>
                    <a:pt x="844503" y="53852"/>
                  </a:lnTo>
                  <a:lnTo>
                    <a:pt x="894394" y="52247"/>
                  </a:lnTo>
                  <a:lnTo>
                    <a:pt x="944258" y="50157"/>
                  </a:lnTo>
                  <a:lnTo>
                    <a:pt x="994103" y="47501"/>
                  </a:lnTo>
                  <a:lnTo>
                    <a:pt x="1043939" y="44195"/>
                  </a:lnTo>
                  <a:lnTo>
                    <a:pt x="1082587" y="39576"/>
                  </a:lnTo>
                  <a:lnTo>
                    <a:pt x="1133665" y="34671"/>
                  </a:lnTo>
                  <a:lnTo>
                    <a:pt x="1182171" y="25765"/>
                  </a:lnTo>
                  <a:lnTo>
                    <a:pt x="1213104" y="914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28358" y="3090134"/>
            <a:ext cx="1068705" cy="946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000066"/>
                </a:solidFill>
                <a:latin typeface="Arial"/>
                <a:cs typeface="Arial"/>
              </a:rPr>
              <a:t>rProtein</a:t>
            </a:r>
            <a:r>
              <a:rPr sz="15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solidFill>
                  <a:srgbClr val="000066"/>
                </a:solidFill>
                <a:latin typeface="Arial"/>
                <a:cs typeface="Arial"/>
              </a:rPr>
              <a:t>Dia: 1</a:t>
            </a:r>
            <a:r>
              <a:rPr sz="1500" spc="-20" dirty="0">
                <a:solidFill>
                  <a:srgbClr val="000066"/>
                </a:solidFill>
                <a:latin typeface="Arial"/>
                <a:cs typeface="Arial"/>
              </a:rPr>
              <a:t> meter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00" dirty="0">
                <a:solidFill>
                  <a:srgbClr val="000066"/>
                </a:solidFill>
                <a:latin typeface="Arial"/>
                <a:cs typeface="Arial"/>
              </a:rPr>
              <a:t>CV:</a:t>
            </a:r>
            <a:r>
              <a:rPr sz="15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66"/>
                </a:solidFill>
                <a:latin typeface="Arial"/>
                <a:cs typeface="Arial"/>
              </a:rPr>
              <a:t>236</a:t>
            </a:r>
            <a:r>
              <a:rPr sz="15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solidFill>
                  <a:srgbClr val="000066"/>
                </a:solidFill>
                <a:latin typeface="Arial"/>
                <a:cs typeface="Arial"/>
              </a:rPr>
              <a:t>Bed:</a:t>
            </a:r>
            <a:r>
              <a:rPr sz="15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0066"/>
                </a:solidFill>
                <a:latin typeface="Arial"/>
                <a:cs typeface="Arial"/>
              </a:rPr>
              <a:t>30cm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49095" y="1988057"/>
            <a:ext cx="718185" cy="784860"/>
            <a:chOff x="1149095" y="1988057"/>
            <a:chExt cx="718185" cy="784860"/>
          </a:xfrm>
        </p:grpSpPr>
        <p:sp>
          <p:nvSpPr>
            <p:cNvPr id="23" name="object 23"/>
            <p:cNvSpPr/>
            <p:nvPr/>
          </p:nvSpPr>
          <p:spPr>
            <a:xfrm>
              <a:off x="1208531" y="1993391"/>
              <a:ext cx="596265" cy="774700"/>
            </a:xfrm>
            <a:custGeom>
              <a:avLst/>
              <a:gdLst/>
              <a:ahLst/>
              <a:cxnLst/>
              <a:rect l="l" t="t" r="r" b="b"/>
              <a:pathLst>
                <a:path w="596264" h="774700">
                  <a:moveTo>
                    <a:pt x="0" y="99060"/>
                  </a:moveTo>
                  <a:lnTo>
                    <a:pt x="7762" y="60436"/>
                  </a:lnTo>
                  <a:lnTo>
                    <a:pt x="28955" y="28956"/>
                  </a:lnTo>
                  <a:lnTo>
                    <a:pt x="60436" y="7762"/>
                  </a:lnTo>
                  <a:lnTo>
                    <a:pt x="99060" y="0"/>
                  </a:lnTo>
                  <a:lnTo>
                    <a:pt x="496823" y="0"/>
                  </a:lnTo>
                  <a:lnTo>
                    <a:pt x="535447" y="7762"/>
                  </a:lnTo>
                  <a:lnTo>
                    <a:pt x="566927" y="28956"/>
                  </a:lnTo>
                  <a:lnTo>
                    <a:pt x="588121" y="60436"/>
                  </a:lnTo>
                  <a:lnTo>
                    <a:pt x="595884" y="99060"/>
                  </a:lnTo>
                  <a:lnTo>
                    <a:pt x="595884" y="675132"/>
                  </a:lnTo>
                  <a:lnTo>
                    <a:pt x="588121" y="713755"/>
                  </a:lnTo>
                  <a:lnTo>
                    <a:pt x="566927" y="745235"/>
                  </a:lnTo>
                  <a:lnTo>
                    <a:pt x="535447" y="766429"/>
                  </a:lnTo>
                  <a:lnTo>
                    <a:pt x="496823" y="774191"/>
                  </a:lnTo>
                  <a:lnTo>
                    <a:pt x="99060" y="774191"/>
                  </a:lnTo>
                  <a:lnTo>
                    <a:pt x="60436" y="766429"/>
                  </a:lnTo>
                  <a:lnTo>
                    <a:pt x="28955" y="745235"/>
                  </a:lnTo>
                  <a:lnTo>
                    <a:pt x="7762" y="713755"/>
                  </a:lnTo>
                  <a:lnTo>
                    <a:pt x="0" y="675132"/>
                  </a:lnTo>
                  <a:lnTo>
                    <a:pt x="0" y="990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8531" y="2151887"/>
              <a:ext cx="596265" cy="615950"/>
            </a:xfrm>
            <a:custGeom>
              <a:avLst/>
              <a:gdLst/>
              <a:ahLst/>
              <a:cxnLst/>
              <a:rect l="l" t="t" r="r" b="b"/>
              <a:pathLst>
                <a:path w="596264" h="615950">
                  <a:moveTo>
                    <a:pt x="496823" y="615696"/>
                  </a:moveTo>
                  <a:lnTo>
                    <a:pt x="99060" y="615696"/>
                  </a:lnTo>
                  <a:lnTo>
                    <a:pt x="60436" y="607933"/>
                  </a:lnTo>
                  <a:lnTo>
                    <a:pt x="28955" y="586740"/>
                  </a:lnTo>
                  <a:lnTo>
                    <a:pt x="7762" y="555259"/>
                  </a:lnTo>
                  <a:lnTo>
                    <a:pt x="0" y="516636"/>
                  </a:lnTo>
                  <a:lnTo>
                    <a:pt x="0" y="100584"/>
                  </a:lnTo>
                  <a:lnTo>
                    <a:pt x="7762" y="61722"/>
                  </a:lnTo>
                  <a:lnTo>
                    <a:pt x="28955" y="29718"/>
                  </a:lnTo>
                  <a:lnTo>
                    <a:pt x="60436" y="8001"/>
                  </a:lnTo>
                  <a:lnTo>
                    <a:pt x="99060" y="0"/>
                  </a:lnTo>
                  <a:lnTo>
                    <a:pt x="496823" y="0"/>
                  </a:lnTo>
                  <a:lnTo>
                    <a:pt x="535447" y="8001"/>
                  </a:lnTo>
                  <a:lnTo>
                    <a:pt x="566927" y="29718"/>
                  </a:lnTo>
                  <a:lnTo>
                    <a:pt x="588121" y="61722"/>
                  </a:lnTo>
                  <a:lnTo>
                    <a:pt x="595884" y="100584"/>
                  </a:lnTo>
                  <a:lnTo>
                    <a:pt x="595884" y="516636"/>
                  </a:lnTo>
                  <a:lnTo>
                    <a:pt x="588121" y="555259"/>
                  </a:lnTo>
                  <a:lnTo>
                    <a:pt x="566927" y="586740"/>
                  </a:lnTo>
                  <a:lnTo>
                    <a:pt x="535447" y="607933"/>
                  </a:lnTo>
                  <a:lnTo>
                    <a:pt x="496823" y="615696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08531" y="2151887"/>
              <a:ext cx="596265" cy="615950"/>
            </a:xfrm>
            <a:custGeom>
              <a:avLst/>
              <a:gdLst/>
              <a:ahLst/>
              <a:cxnLst/>
              <a:rect l="l" t="t" r="r" b="b"/>
              <a:pathLst>
                <a:path w="596264" h="615950">
                  <a:moveTo>
                    <a:pt x="0" y="100584"/>
                  </a:moveTo>
                  <a:lnTo>
                    <a:pt x="7762" y="61722"/>
                  </a:lnTo>
                  <a:lnTo>
                    <a:pt x="28955" y="29718"/>
                  </a:lnTo>
                  <a:lnTo>
                    <a:pt x="60436" y="8001"/>
                  </a:lnTo>
                  <a:lnTo>
                    <a:pt x="99060" y="0"/>
                  </a:lnTo>
                  <a:lnTo>
                    <a:pt x="496823" y="0"/>
                  </a:lnTo>
                  <a:lnTo>
                    <a:pt x="535447" y="8001"/>
                  </a:lnTo>
                  <a:lnTo>
                    <a:pt x="566927" y="29718"/>
                  </a:lnTo>
                  <a:lnTo>
                    <a:pt x="588121" y="61722"/>
                  </a:lnTo>
                  <a:lnTo>
                    <a:pt x="595884" y="100584"/>
                  </a:lnTo>
                  <a:lnTo>
                    <a:pt x="595884" y="516636"/>
                  </a:lnTo>
                  <a:lnTo>
                    <a:pt x="588121" y="555259"/>
                  </a:lnTo>
                  <a:lnTo>
                    <a:pt x="566927" y="586740"/>
                  </a:lnTo>
                  <a:lnTo>
                    <a:pt x="535447" y="607933"/>
                  </a:lnTo>
                  <a:lnTo>
                    <a:pt x="496823" y="615696"/>
                  </a:lnTo>
                  <a:lnTo>
                    <a:pt x="99060" y="615696"/>
                  </a:lnTo>
                  <a:lnTo>
                    <a:pt x="60436" y="607933"/>
                  </a:lnTo>
                  <a:lnTo>
                    <a:pt x="28955" y="586740"/>
                  </a:lnTo>
                  <a:lnTo>
                    <a:pt x="7762" y="555259"/>
                  </a:lnTo>
                  <a:lnTo>
                    <a:pt x="0" y="516636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9095" y="2061971"/>
              <a:ext cx="718185" cy="74930"/>
            </a:xfrm>
            <a:custGeom>
              <a:avLst/>
              <a:gdLst/>
              <a:ahLst/>
              <a:cxnLst/>
              <a:rect l="l" t="t" r="r" b="b"/>
              <a:pathLst>
                <a:path w="718185" h="74930">
                  <a:moveTo>
                    <a:pt x="717804" y="74676"/>
                  </a:moveTo>
                  <a:lnTo>
                    <a:pt x="0" y="74676"/>
                  </a:lnTo>
                </a:path>
                <a:path w="718185" h="74930">
                  <a:moveTo>
                    <a:pt x="56387" y="0"/>
                  </a:moveTo>
                  <a:lnTo>
                    <a:pt x="652271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85703" y="3113012"/>
            <a:ext cx="166941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000066"/>
                </a:solidFill>
                <a:latin typeface="Arial"/>
                <a:cs typeface="Arial"/>
              </a:rPr>
              <a:t>Virus</a:t>
            </a:r>
            <a:r>
              <a:rPr sz="1500" b="1" spc="3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0066"/>
                </a:solidFill>
                <a:latin typeface="Arial"/>
                <a:cs typeface="Arial"/>
              </a:rPr>
              <a:t>Inactivation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838438" y="1599437"/>
            <a:ext cx="342900" cy="299085"/>
            <a:chOff x="8838438" y="1599437"/>
            <a:chExt cx="342900" cy="299085"/>
          </a:xfrm>
        </p:grpSpPr>
        <p:sp>
          <p:nvSpPr>
            <p:cNvPr id="29" name="object 29"/>
            <p:cNvSpPr/>
            <p:nvPr/>
          </p:nvSpPr>
          <p:spPr>
            <a:xfrm>
              <a:off x="8843772" y="1604771"/>
              <a:ext cx="332740" cy="288290"/>
            </a:xfrm>
            <a:custGeom>
              <a:avLst/>
              <a:gdLst/>
              <a:ahLst/>
              <a:cxnLst/>
              <a:rect l="l" t="t" r="r" b="b"/>
              <a:pathLst>
                <a:path w="332740" h="288289">
                  <a:moveTo>
                    <a:pt x="166116" y="288036"/>
                  </a:moveTo>
                  <a:lnTo>
                    <a:pt x="0" y="160020"/>
                  </a:lnTo>
                  <a:lnTo>
                    <a:pt x="100583" y="160020"/>
                  </a:lnTo>
                  <a:lnTo>
                    <a:pt x="100583" y="0"/>
                  </a:lnTo>
                  <a:lnTo>
                    <a:pt x="231648" y="0"/>
                  </a:lnTo>
                  <a:lnTo>
                    <a:pt x="231648" y="160020"/>
                  </a:lnTo>
                  <a:lnTo>
                    <a:pt x="332232" y="160020"/>
                  </a:lnTo>
                  <a:lnTo>
                    <a:pt x="166116" y="28803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43772" y="1604771"/>
              <a:ext cx="332740" cy="288290"/>
            </a:xfrm>
            <a:custGeom>
              <a:avLst/>
              <a:gdLst/>
              <a:ahLst/>
              <a:cxnLst/>
              <a:rect l="l" t="t" r="r" b="b"/>
              <a:pathLst>
                <a:path w="332740" h="288289">
                  <a:moveTo>
                    <a:pt x="231648" y="0"/>
                  </a:moveTo>
                  <a:lnTo>
                    <a:pt x="231648" y="160020"/>
                  </a:lnTo>
                  <a:lnTo>
                    <a:pt x="332232" y="160020"/>
                  </a:lnTo>
                  <a:lnTo>
                    <a:pt x="166116" y="288036"/>
                  </a:lnTo>
                  <a:lnTo>
                    <a:pt x="0" y="160020"/>
                  </a:lnTo>
                  <a:lnTo>
                    <a:pt x="100583" y="160020"/>
                  </a:lnTo>
                  <a:lnTo>
                    <a:pt x="100583" y="0"/>
                  </a:lnTo>
                  <a:lnTo>
                    <a:pt x="231648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828026" y="2221229"/>
            <a:ext cx="323215" cy="317500"/>
            <a:chOff x="7828026" y="2221229"/>
            <a:chExt cx="323215" cy="317500"/>
          </a:xfrm>
        </p:grpSpPr>
        <p:sp>
          <p:nvSpPr>
            <p:cNvPr id="32" name="object 32"/>
            <p:cNvSpPr/>
            <p:nvPr/>
          </p:nvSpPr>
          <p:spPr>
            <a:xfrm>
              <a:off x="7833360" y="2226563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5">
                  <a:moveTo>
                    <a:pt x="137159" y="306324"/>
                  </a:moveTo>
                  <a:lnTo>
                    <a:pt x="0" y="153924"/>
                  </a:lnTo>
                  <a:lnTo>
                    <a:pt x="137159" y="0"/>
                  </a:lnTo>
                  <a:lnTo>
                    <a:pt x="137159" y="92964"/>
                  </a:lnTo>
                  <a:lnTo>
                    <a:pt x="312419" y="92964"/>
                  </a:lnTo>
                  <a:lnTo>
                    <a:pt x="312419" y="214884"/>
                  </a:lnTo>
                  <a:lnTo>
                    <a:pt x="137159" y="214884"/>
                  </a:lnTo>
                  <a:lnTo>
                    <a:pt x="137159" y="306324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33360" y="2226563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5">
                  <a:moveTo>
                    <a:pt x="312419" y="92964"/>
                  </a:moveTo>
                  <a:lnTo>
                    <a:pt x="137159" y="92964"/>
                  </a:lnTo>
                  <a:lnTo>
                    <a:pt x="137159" y="0"/>
                  </a:lnTo>
                  <a:lnTo>
                    <a:pt x="0" y="153924"/>
                  </a:lnTo>
                  <a:lnTo>
                    <a:pt x="137159" y="306324"/>
                  </a:lnTo>
                  <a:lnTo>
                    <a:pt x="137159" y="214884"/>
                  </a:lnTo>
                  <a:lnTo>
                    <a:pt x="312419" y="214884"/>
                  </a:lnTo>
                  <a:lnTo>
                    <a:pt x="312419" y="92964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674607" y="1958340"/>
            <a:ext cx="840105" cy="1003300"/>
            <a:chOff x="8674607" y="1958340"/>
            <a:chExt cx="840105" cy="1003300"/>
          </a:xfrm>
        </p:grpSpPr>
        <p:sp>
          <p:nvSpPr>
            <p:cNvPr id="35" name="object 35"/>
            <p:cNvSpPr/>
            <p:nvPr/>
          </p:nvSpPr>
          <p:spPr>
            <a:xfrm>
              <a:off x="8686799" y="2526792"/>
              <a:ext cx="768350" cy="433070"/>
            </a:xfrm>
            <a:custGeom>
              <a:avLst/>
              <a:gdLst/>
              <a:ahLst/>
              <a:cxnLst/>
              <a:rect l="l" t="t" r="r" b="b"/>
              <a:pathLst>
                <a:path w="768350" h="433069">
                  <a:moveTo>
                    <a:pt x="768096" y="432816"/>
                  </a:moveTo>
                  <a:lnTo>
                    <a:pt x="0" y="432816"/>
                  </a:lnTo>
                  <a:lnTo>
                    <a:pt x="0" y="0"/>
                  </a:lnTo>
                  <a:lnTo>
                    <a:pt x="768096" y="0"/>
                  </a:lnTo>
                  <a:lnTo>
                    <a:pt x="768096" y="432816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86799" y="2526792"/>
              <a:ext cx="768350" cy="433070"/>
            </a:xfrm>
            <a:custGeom>
              <a:avLst/>
              <a:gdLst/>
              <a:ahLst/>
              <a:cxnLst/>
              <a:rect l="l" t="t" r="r" b="b"/>
              <a:pathLst>
                <a:path w="768350" h="433069">
                  <a:moveTo>
                    <a:pt x="0" y="0"/>
                  </a:moveTo>
                  <a:lnTo>
                    <a:pt x="768096" y="0"/>
                  </a:lnTo>
                  <a:lnTo>
                    <a:pt x="768096" y="432816"/>
                  </a:lnTo>
                  <a:lnTo>
                    <a:pt x="0" y="43281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74607" y="1958340"/>
              <a:ext cx="840105" cy="745490"/>
            </a:xfrm>
            <a:custGeom>
              <a:avLst/>
              <a:gdLst/>
              <a:ahLst/>
              <a:cxnLst/>
              <a:rect l="l" t="t" r="r" b="b"/>
              <a:pathLst>
                <a:path w="840104" h="745489">
                  <a:moveTo>
                    <a:pt x="420624" y="745235"/>
                  </a:moveTo>
                  <a:lnTo>
                    <a:pt x="0" y="373379"/>
                  </a:lnTo>
                  <a:lnTo>
                    <a:pt x="420624" y="0"/>
                  </a:lnTo>
                  <a:lnTo>
                    <a:pt x="839724" y="373379"/>
                  </a:lnTo>
                  <a:lnTo>
                    <a:pt x="420624" y="745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573468" y="2923989"/>
            <a:ext cx="10083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000066"/>
                </a:solidFill>
                <a:latin typeface="Arial"/>
                <a:cs typeface="Arial"/>
              </a:rPr>
              <a:t>Disc-Stack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84133" y="3154173"/>
            <a:ext cx="98488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000066"/>
                </a:solidFill>
                <a:latin typeface="Arial"/>
                <a:cs typeface="Arial"/>
              </a:rPr>
              <a:t>Centrifuge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234171" y="1985772"/>
            <a:ext cx="1312545" cy="908685"/>
            <a:chOff x="8234171" y="1985772"/>
            <a:chExt cx="1312545" cy="908685"/>
          </a:xfrm>
        </p:grpSpPr>
        <p:sp>
          <p:nvSpPr>
            <p:cNvPr id="41" name="object 41"/>
            <p:cNvSpPr/>
            <p:nvPr/>
          </p:nvSpPr>
          <p:spPr>
            <a:xfrm>
              <a:off x="8525255" y="2305812"/>
              <a:ext cx="1019810" cy="104139"/>
            </a:xfrm>
            <a:custGeom>
              <a:avLst/>
              <a:gdLst/>
              <a:ahLst/>
              <a:cxnLst/>
              <a:rect l="l" t="t" r="r" b="b"/>
              <a:pathLst>
                <a:path w="1019809" h="104139">
                  <a:moveTo>
                    <a:pt x="0" y="0"/>
                  </a:moveTo>
                  <a:lnTo>
                    <a:pt x="1013460" y="0"/>
                  </a:lnTo>
                  <a:lnTo>
                    <a:pt x="1013460" y="47243"/>
                  </a:lnTo>
                  <a:lnTo>
                    <a:pt x="0" y="47243"/>
                  </a:lnTo>
                  <a:lnTo>
                    <a:pt x="0" y="0"/>
                  </a:lnTo>
                  <a:close/>
                </a:path>
                <a:path w="1019809" h="104139">
                  <a:moveTo>
                    <a:pt x="6096" y="56387"/>
                  </a:moveTo>
                  <a:lnTo>
                    <a:pt x="1019556" y="56387"/>
                  </a:lnTo>
                  <a:lnTo>
                    <a:pt x="1019556" y="103632"/>
                  </a:lnTo>
                  <a:lnTo>
                    <a:pt x="6096" y="103632"/>
                  </a:lnTo>
                  <a:lnTo>
                    <a:pt x="6096" y="56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19743" y="1987296"/>
              <a:ext cx="835660" cy="303530"/>
            </a:xfrm>
            <a:custGeom>
              <a:avLst/>
              <a:gdLst/>
              <a:ahLst/>
              <a:cxnLst/>
              <a:rect l="l" t="t" r="r" b="b"/>
              <a:pathLst>
                <a:path w="835659" h="303530">
                  <a:moveTo>
                    <a:pt x="835151" y="303275"/>
                  </a:moveTo>
                  <a:lnTo>
                    <a:pt x="0" y="303275"/>
                  </a:lnTo>
                  <a:lnTo>
                    <a:pt x="417575" y="0"/>
                  </a:lnTo>
                  <a:lnTo>
                    <a:pt x="835151" y="30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19743" y="1987296"/>
              <a:ext cx="835660" cy="303530"/>
            </a:xfrm>
            <a:custGeom>
              <a:avLst/>
              <a:gdLst/>
              <a:ahLst/>
              <a:cxnLst/>
              <a:rect l="l" t="t" r="r" b="b"/>
              <a:pathLst>
                <a:path w="835659" h="303530">
                  <a:moveTo>
                    <a:pt x="0" y="303275"/>
                  </a:moveTo>
                  <a:lnTo>
                    <a:pt x="417575" y="0"/>
                  </a:lnTo>
                  <a:lnTo>
                    <a:pt x="835151" y="303275"/>
                  </a:lnTo>
                  <a:lnTo>
                    <a:pt x="0" y="3032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36507" y="2424683"/>
              <a:ext cx="835660" cy="303530"/>
            </a:xfrm>
            <a:custGeom>
              <a:avLst/>
              <a:gdLst/>
              <a:ahLst/>
              <a:cxnLst/>
              <a:rect l="l" t="t" r="r" b="b"/>
              <a:pathLst>
                <a:path w="835659" h="303530">
                  <a:moveTo>
                    <a:pt x="417576" y="303275"/>
                  </a:moveTo>
                  <a:lnTo>
                    <a:pt x="0" y="0"/>
                  </a:lnTo>
                  <a:lnTo>
                    <a:pt x="835152" y="0"/>
                  </a:lnTo>
                  <a:lnTo>
                    <a:pt x="417576" y="30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36507" y="2424683"/>
              <a:ext cx="835660" cy="303530"/>
            </a:xfrm>
            <a:custGeom>
              <a:avLst/>
              <a:gdLst/>
              <a:ahLst/>
              <a:cxnLst/>
              <a:rect l="l" t="t" r="r" b="b"/>
              <a:pathLst>
                <a:path w="835659" h="303530">
                  <a:moveTo>
                    <a:pt x="0" y="0"/>
                  </a:moveTo>
                  <a:lnTo>
                    <a:pt x="417576" y="303275"/>
                  </a:lnTo>
                  <a:lnTo>
                    <a:pt x="83515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36507" y="2732532"/>
              <a:ext cx="167640" cy="55244"/>
            </a:xfrm>
            <a:custGeom>
              <a:avLst/>
              <a:gdLst/>
              <a:ahLst/>
              <a:cxnLst/>
              <a:rect l="l" t="t" r="r" b="b"/>
              <a:pathLst>
                <a:path w="167640" h="55244">
                  <a:moveTo>
                    <a:pt x="0" y="54864"/>
                  </a:moveTo>
                  <a:lnTo>
                    <a:pt x="167640" y="54864"/>
                  </a:lnTo>
                  <a:lnTo>
                    <a:pt x="167640" y="0"/>
                  </a:lnTo>
                  <a:lnTo>
                    <a:pt x="0" y="0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64879" y="2732532"/>
              <a:ext cx="239395" cy="55244"/>
            </a:xfrm>
            <a:custGeom>
              <a:avLst/>
              <a:gdLst/>
              <a:ahLst/>
              <a:cxnLst/>
              <a:rect l="l" t="t" r="r" b="b"/>
              <a:pathLst>
                <a:path w="239395" h="55244">
                  <a:moveTo>
                    <a:pt x="0" y="0"/>
                  </a:moveTo>
                  <a:lnTo>
                    <a:pt x="239267" y="0"/>
                  </a:lnTo>
                  <a:lnTo>
                    <a:pt x="239267" y="54864"/>
                  </a:lnTo>
                  <a:lnTo>
                    <a:pt x="0" y="548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35695" y="2589275"/>
              <a:ext cx="401320" cy="303530"/>
            </a:xfrm>
            <a:custGeom>
              <a:avLst/>
              <a:gdLst/>
              <a:ahLst/>
              <a:cxnLst/>
              <a:rect l="l" t="t" r="r" b="b"/>
              <a:pathLst>
                <a:path w="401320" h="303530">
                  <a:moveTo>
                    <a:pt x="400811" y="303275"/>
                  </a:moveTo>
                  <a:lnTo>
                    <a:pt x="0" y="303275"/>
                  </a:lnTo>
                  <a:lnTo>
                    <a:pt x="0" y="0"/>
                  </a:lnTo>
                  <a:lnTo>
                    <a:pt x="400811" y="0"/>
                  </a:lnTo>
                  <a:lnTo>
                    <a:pt x="400811" y="30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35695" y="2589275"/>
              <a:ext cx="401320" cy="303530"/>
            </a:xfrm>
            <a:custGeom>
              <a:avLst/>
              <a:gdLst/>
              <a:ahLst/>
              <a:cxnLst/>
              <a:rect l="l" t="t" r="r" b="b"/>
              <a:pathLst>
                <a:path w="401320" h="303530">
                  <a:moveTo>
                    <a:pt x="0" y="0"/>
                  </a:moveTo>
                  <a:lnTo>
                    <a:pt x="400811" y="0"/>
                  </a:lnTo>
                  <a:lnTo>
                    <a:pt x="400811" y="303275"/>
                  </a:lnTo>
                  <a:lnTo>
                    <a:pt x="0" y="3032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63127" y="2624327"/>
              <a:ext cx="340360" cy="47625"/>
            </a:xfrm>
            <a:custGeom>
              <a:avLst/>
              <a:gdLst/>
              <a:ahLst/>
              <a:cxnLst/>
              <a:rect l="l" t="t" r="r" b="b"/>
              <a:pathLst>
                <a:path w="340359" h="47625">
                  <a:moveTo>
                    <a:pt x="339851" y="47244"/>
                  </a:moveTo>
                  <a:lnTo>
                    <a:pt x="0" y="472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339851" y="47244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63127" y="2624327"/>
              <a:ext cx="340360" cy="47625"/>
            </a:xfrm>
            <a:custGeom>
              <a:avLst/>
              <a:gdLst/>
              <a:ahLst/>
              <a:cxnLst/>
              <a:rect l="l" t="t" r="r" b="b"/>
              <a:pathLst>
                <a:path w="340359" h="47625">
                  <a:moveTo>
                    <a:pt x="0" y="0"/>
                  </a:moveTo>
                  <a:lnTo>
                    <a:pt x="339851" y="0"/>
                  </a:lnTo>
                  <a:lnTo>
                    <a:pt x="339851" y="47244"/>
                  </a:lnTo>
                  <a:lnTo>
                    <a:pt x="0" y="472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63127" y="2697480"/>
              <a:ext cx="340360" cy="45720"/>
            </a:xfrm>
            <a:custGeom>
              <a:avLst/>
              <a:gdLst/>
              <a:ahLst/>
              <a:cxnLst/>
              <a:rect l="l" t="t" r="r" b="b"/>
              <a:pathLst>
                <a:path w="340359" h="45719">
                  <a:moveTo>
                    <a:pt x="339851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339851" y="45719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63127" y="2697480"/>
              <a:ext cx="340360" cy="45720"/>
            </a:xfrm>
            <a:custGeom>
              <a:avLst/>
              <a:gdLst/>
              <a:ahLst/>
              <a:cxnLst/>
              <a:rect l="l" t="t" r="r" b="b"/>
              <a:pathLst>
                <a:path w="340359" h="45719">
                  <a:moveTo>
                    <a:pt x="0" y="0"/>
                  </a:moveTo>
                  <a:lnTo>
                    <a:pt x="339851" y="0"/>
                  </a:lnTo>
                  <a:lnTo>
                    <a:pt x="339851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63127" y="2758440"/>
              <a:ext cx="340360" cy="45720"/>
            </a:xfrm>
            <a:custGeom>
              <a:avLst/>
              <a:gdLst/>
              <a:ahLst/>
              <a:cxnLst/>
              <a:rect l="l" t="t" r="r" b="b"/>
              <a:pathLst>
                <a:path w="340359" h="45719">
                  <a:moveTo>
                    <a:pt x="339851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339851" y="45719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63127" y="2758440"/>
              <a:ext cx="340360" cy="45720"/>
            </a:xfrm>
            <a:custGeom>
              <a:avLst/>
              <a:gdLst/>
              <a:ahLst/>
              <a:cxnLst/>
              <a:rect l="l" t="t" r="r" b="b"/>
              <a:pathLst>
                <a:path w="340359" h="45719">
                  <a:moveTo>
                    <a:pt x="0" y="0"/>
                  </a:moveTo>
                  <a:lnTo>
                    <a:pt x="339851" y="0"/>
                  </a:lnTo>
                  <a:lnTo>
                    <a:pt x="339851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63127" y="2820924"/>
              <a:ext cx="340360" cy="45720"/>
            </a:xfrm>
            <a:custGeom>
              <a:avLst/>
              <a:gdLst/>
              <a:ahLst/>
              <a:cxnLst/>
              <a:rect l="l" t="t" r="r" b="b"/>
              <a:pathLst>
                <a:path w="340359" h="45719">
                  <a:moveTo>
                    <a:pt x="339851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339851" y="45719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263127" y="2820924"/>
              <a:ext cx="340360" cy="45720"/>
            </a:xfrm>
            <a:custGeom>
              <a:avLst/>
              <a:gdLst/>
              <a:ahLst/>
              <a:cxnLst/>
              <a:rect l="l" t="t" r="r" b="b"/>
              <a:pathLst>
                <a:path w="340359" h="45719">
                  <a:moveTo>
                    <a:pt x="0" y="0"/>
                  </a:moveTo>
                  <a:lnTo>
                    <a:pt x="339851" y="0"/>
                  </a:lnTo>
                  <a:lnTo>
                    <a:pt x="339851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6484620" y="1915667"/>
            <a:ext cx="291465" cy="952500"/>
            <a:chOff x="6484620" y="1915667"/>
            <a:chExt cx="291465" cy="952500"/>
          </a:xfrm>
        </p:grpSpPr>
        <p:sp>
          <p:nvSpPr>
            <p:cNvPr id="59" name="object 59"/>
            <p:cNvSpPr/>
            <p:nvPr/>
          </p:nvSpPr>
          <p:spPr>
            <a:xfrm>
              <a:off x="6512051" y="1915667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263651" y="937259"/>
                  </a:moveTo>
                  <a:lnTo>
                    <a:pt x="0" y="937259"/>
                  </a:lnTo>
                  <a:lnTo>
                    <a:pt x="0" y="0"/>
                  </a:lnTo>
                  <a:lnTo>
                    <a:pt x="263651" y="0"/>
                  </a:lnTo>
                  <a:lnTo>
                    <a:pt x="263651" y="9372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86144" y="1929383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0" y="0"/>
                  </a:moveTo>
                  <a:lnTo>
                    <a:pt x="263652" y="94488"/>
                  </a:lnTo>
                  <a:lnTo>
                    <a:pt x="0" y="187452"/>
                  </a:lnTo>
                  <a:lnTo>
                    <a:pt x="263652" y="281940"/>
                  </a:lnTo>
                  <a:lnTo>
                    <a:pt x="0" y="374904"/>
                  </a:lnTo>
                  <a:lnTo>
                    <a:pt x="263652" y="469391"/>
                  </a:lnTo>
                  <a:lnTo>
                    <a:pt x="0" y="562356"/>
                  </a:lnTo>
                  <a:lnTo>
                    <a:pt x="263652" y="656843"/>
                  </a:lnTo>
                  <a:lnTo>
                    <a:pt x="0" y="749808"/>
                  </a:lnTo>
                  <a:lnTo>
                    <a:pt x="263652" y="844295"/>
                  </a:lnTo>
                  <a:lnTo>
                    <a:pt x="0" y="937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86144" y="1929383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0" y="0"/>
                  </a:moveTo>
                  <a:lnTo>
                    <a:pt x="263651" y="0"/>
                  </a:lnTo>
                  <a:lnTo>
                    <a:pt x="263651" y="937259"/>
                  </a:lnTo>
                  <a:lnTo>
                    <a:pt x="0" y="9372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508941" y="2977340"/>
            <a:ext cx="1140460" cy="486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000066"/>
                </a:solidFill>
                <a:latin typeface="Arial"/>
                <a:cs typeface="Arial"/>
              </a:rPr>
              <a:t>Depth</a:t>
            </a:r>
            <a:r>
              <a:rPr sz="15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0066"/>
                </a:solidFill>
                <a:latin typeface="Arial"/>
                <a:cs typeface="Arial"/>
              </a:rPr>
              <a:t>Filter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500" spc="-20" dirty="0">
                <a:solidFill>
                  <a:srgbClr val="000066"/>
                </a:solidFill>
                <a:latin typeface="Arial"/>
                <a:cs typeface="Arial"/>
              </a:rPr>
              <a:t>75m</a:t>
            </a:r>
            <a:r>
              <a:rPr sz="1500" b="1" spc="-30" baseline="2500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500" baseline="250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896100" y="1915667"/>
            <a:ext cx="268605" cy="952500"/>
            <a:chOff x="6896100" y="1915667"/>
            <a:chExt cx="268605" cy="952500"/>
          </a:xfrm>
        </p:grpSpPr>
        <p:sp>
          <p:nvSpPr>
            <p:cNvPr id="64" name="object 64"/>
            <p:cNvSpPr/>
            <p:nvPr/>
          </p:nvSpPr>
          <p:spPr>
            <a:xfrm>
              <a:off x="6900672" y="1915667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263651" y="937259"/>
                  </a:moveTo>
                  <a:lnTo>
                    <a:pt x="0" y="937259"/>
                  </a:lnTo>
                  <a:lnTo>
                    <a:pt x="0" y="0"/>
                  </a:lnTo>
                  <a:lnTo>
                    <a:pt x="263651" y="0"/>
                  </a:lnTo>
                  <a:lnTo>
                    <a:pt x="263651" y="9372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97623" y="1929383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0" y="0"/>
                  </a:moveTo>
                  <a:lnTo>
                    <a:pt x="263652" y="94488"/>
                  </a:lnTo>
                  <a:lnTo>
                    <a:pt x="0" y="187452"/>
                  </a:lnTo>
                  <a:lnTo>
                    <a:pt x="263652" y="281940"/>
                  </a:lnTo>
                  <a:lnTo>
                    <a:pt x="0" y="374904"/>
                  </a:lnTo>
                  <a:lnTo>
                    <a:pt x="263652" y="469391"/>
                  </a:lnTo>
                  <a:lnTo>
                    <a:pt x="0" y="562356"/>
                  </a:lnTo>
                  <a:lnTo>
                    <a:pt x="263652" y="656843"/>
                  </a:lnTo>
                  <a:lnTo>
                    <a:pt x="0" y="749808"/>
                  </a:lnTo>
                  <a:lnTo>
                    <a:pt x="263652" y="844295"/>
                  </a:lnTo>
                  <a:lnTo>
                    <a:pt x="0" y="937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97623" y="1929383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0" y="0"/>
                  </a:moveTo>
                  <a:lnTo>
                    <a:pt x="263652" y="0"/>
                  </a:lnTo>
                  <a:lnTo>
                    <a:pt x="263652" y="937259"/>
                  </a:lnTo>
                  <a:lnTo>
                    <a:pt x="0" y="9372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7331964" y="1949195"/>
            <a:ext cx="277495" cy="940435"/>
            <a:chOff x="7331964" y="1949195"/>
            <a:chExt cx="277495" cy="940435"/>
          </a:xfrm>
        </p:grpSpPr>
        <p:sp>
          <p:nvSpPr>
            <p:cNvPr id="68" name="object 68"/>
            <p:cNvSpPr/>
            <p:nvPr/>
          </p:nvSpPr>
          <p:spPr>
            <a:xfrm>
              <a:off x="7331964" y="1950719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263651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263651" y="0"/>
                  </a:lnTo>
                  <a:lnTo>
                    <a:pt x="263651" y="937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44155" y="1950719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0" y="0"/>
                  </a:moveTo>
                  <a:lnTo>
                    <a:pt x="263652" y="94488"/>
                  </a:lnTo>
                  <a:lnTo>
                    <a:pt x="0" y="187452"/>
                  </a:lnTo>
                  <a:lnTo>
                    <a:pt x="263652" y="281940"/>
                  </a:lnTo>
                  <a:lnTo>
                    <a:pt x="0" y="374904"/>
                  </a:lnTo>
                  <a:lnTo>
                    <a:pt x="263652" y="467867"/>
                  </a:lnTo>
                  <a:lnTo>
                    <a:pt x="0" y="562356"/>
                  </a:lnTo>
                  <a:lnTo>
                    <a:pt x="263652" y="655320"/>
                  </a:lnTo>
                  <a:lnTo>
                    <a:pt x="0" y="748283"/>
                  </a:lnTo>
                  <a:lnTo>
                    <a:pt x="263652" y="844295"/>
                  </a:lnTo>
                  <a:lnTo>
                    <a:pt x="0" y="937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4155" y="1950719"/>
              <a:ext cx="264160" cy="937260"/>
            </a:xfrm>
            <a:custGeom>
              <a:avLst/>
              <a:gdLst/>
              <a:ahLst/>
              <a:cxnLst/>
              <a:rect l="l" t="t" r="r" b="b"/>
              <a:pathLst>
                <a:path w="264159" h="937260">
                  <a:moveTo>
                    <a:pt x="0" y="0"/>
                  </a:moveTo>
                  <a:lnTo>
                    <a:pt x="263651" y="0"/>
                  </a:lnTo>
                  <a:lnTo>
                    <a:pt x="263651" y="937260"/>
                  </a:lnTo>
                  <a:lnTo>
                    <a:pt x="0" y="9372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651753" y="2298954"/>
            <a:ext cx="323215" cy="317500"/>
            <a:chOff x="5651753" y="2298954"/>
            <a:chExt cx="323215" cy="317500"/>
          </a:xfrm>
        </p:grpSpPr>
        <p:sp>
          <p:nvSpPr>
            <p:cNvPr id="72" name="object 72"/>
            <p:cNvSpPr/>
            <p:nvPr/>
          </p:nvSpPr>
          <p:spPr>
            <a:xfrm>
              <a:off x="5657087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5">
                  <a:moveTo>
                    <a:pt x="137160" y="306323"/>
                  </a:moveTo>
                  <a:lnTo>
                    <a:pt x="0" y="153923"/>
                  </a:lnTo>
                  <a:lnTo>
                    <a:pt x="137160" y="0"/>
                  </a:lnTo>
                  <a:lnTo>
                    <a:pt x="137160" y="92963"/>
                  </a:lnTo>
                  <a:lnTo>
                    <a:pt x="312419" y="92963"/>
                  </a:lnTo>
                  <a:lnTo>
                    <a:pt x="312419" y="214884"/>
                  </a:lnTo>
                  <a:lnTo>
                    <a:pt x="137160" y="214884"/>
                  </a:lnTo>
                  <a:lnTo>
                    <a:pt x="137160" y="30632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57087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5">
                  <a:moveTo>
                    <a:pt x="312419" y="92963"/>
                  </a:moveTo>
                  <a:lnTo>
                    <a:pt x="137160" y="92963"/>
                  </a:lnTo>
                  <a:lnTo>
                    <a:pt x="137160" y="0"/>
                  </a:lnTo>
                  <a:lnTo>
                    <a:pt x="0" y="153923"/>
                  </a:lnTo>
                  <a:lnTo>
                    <a:pt x="137160" y="306323"/>
                  </a:lnTo>
                  <a:lnTo>
                    <a:pt x="137160" y="214884"/>
                  </a:lnTo>
                  <a:lnTo>
                    <a:pt x="312419" y="214884"/>
                  </a:lnTo>
                  <a:lnTo>
                    <a:pt x="312419" y="92963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3320033" y="2298954"/>
            <a:ext cx="323215" cy="317500"/>
            <a:chOff x="3320033" y="2298954"/>
            <a:chExt cx="323215" cy="317500"/>
          </a:xfrm>
        </p:grpSpPr>
        <p:sp>
          <p:nvSpPr>
            <p:cNvPr id="75" name="object 75"/>
            <p:cNvSpPr/>
            <p:nvPr/>
          </p:nvSpPr>
          <p:spPr>
            <a:xfrm>
              <a:off x="3325367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5">
                  <a:moveTo>
                    <a:pt x="137159" y="306323"/>
                  </a:moveTo>
                  <a:lnTo>
                    <a:pt x="0" y="153923"/>
                  </a:lnTo>
                  <a:lnTo>
                    <a:pt x="137159" y="0"/>
                  </a:lnTo>
                  <a:lnTo>
                    <a:pt x="137159" y="92963"/>
                  </a:lnTo>
                  <a:lnTo>
                    <a:pt x="312420" y="92963"/>
                  </a:lnTo>
                  <a:lnTo>
                    <a:pt x="312420" y="214884"/>
                  </a:lnTo>
                  <a:lnTo>
                    <a:pt x="137159" y="214884"/>
                  </a:lnTo>
                  <a:lnTo>
                    <a:pt x="137159" y="30632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25367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5">
                  <a:moveTo>
                    <a:pt x="312420" y="92963"/>
                  </a:moveTo>
                  <a:lnTo>
                    <a:pt x="137159" y="92963"/>
                  </a:lnTo>
                  <a:lnTo>
                    <a:pt x="137159" y="0"/>
                  </a:lnTo>
                  <a:lnTo>
                    <a:pt x="0" y="153923"/>
                  </a:lnTo>
                  <a:lnTo>
                    <a:pt x="137159" y="306323"/>
                  </a:lnTo>
                  <a:lnTo>
                    <a:pt x="137159" y="214884"/>
                  </a:lnTo>
                  <a:lnTo>
                    <a:pt x="312420" y="214884"/>
                  </a:lnTo>
                  <a:lnTo>
                    <a:pt x="312420" y="92963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99694" y="2298954"/>
            <a:ext cx="323215" cy="317500"/>
            <a:chOff x="599694" y="2298954"/>
            <a:chExt cx="323215" cy="317500"/>
          </a:xfrm>
        </p:grpSpPr>
        <p:sp>
          <p:nvSpPr>
            <p:cNvPr id="78" name="object 78"/>
            <p:cNvSpPr/>
            <p:nvPr/>
          </p:nvSpPr>
          <p:spPr>
            <a:xfrm>
              <a:off x="605028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37159" y="306323"/>
                  </a:moveTo>
                  <a:lnTo>
                    <a:pt x="0" y="153923"/>
                  </a:lnTo>
                  <a:lnTo>
                    <a:pt x="137159" y="0"/>
                  </a:lnTo>
                  <a:lnTo>
                    <a:pt x="137159" y="92963"/>
                  </a:lnTo>
                  <a:lnTo>
                    <a:pt x="312419" y="92963"/>
                  </a:lnTo>
                  <a:lnTo>
                    <a:pt x="312419" y="214884"/>
                  </a:lnTo>
                  <a:lnTo>
                    <a:pt x="137159" y="214884"/>
                  </a:lnTo>
                  <a:lnTo>
                    <a:pt x="137159" y="30632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5028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312419" y="92963"/>
                  </a:moveTo>
                  <a:lnTo>
                    <a:pt x="137159" y="92963"/>
                  </a:lnTo>
                  <a:lnTo>
                    <a:pt x="137159" y="0"/>
                  </a:lnTo>
                  <a:lnTo>
                    <a:pt x="0" y="153923"/>
                  </a:lnTo>
                  <a:lnTo>
                    <a:pt x="137159" y="306323"/>
                  </a:lnTo>
                  <a:lnTo>
                    <a:pt x="137159" y="214884"/>
                  </a:lnTo>
                  <a:lnTo>
                    <a:pt x="312419" y="214884"/>
                  </a:lnTo>
                  <a:lnTo>
                    <a:pt x="312419" y="92963"/>
                  </a:lnTo>
                  <a:close/>
                </a:path>
              </a:pathLst>
            </a:custGeom>
            <a:ln w="10668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8541480" y="4277364"/>
            <a:ext cx="1362710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Sejtek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eltávolítása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42950" y="4277364"/>
            <a:ext cx="1506220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1280" marR="5080" indent="-69215">
              <a:lnSpc>
                <a:spcPts val="2330"/>
              </a:lnSpc>
              <a:spcBef>
                <a:spcPts val="18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Sejttörmelék eltávolítása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22586" y="4277364"/>
            <a:ext cx="2123440" cy="239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Mab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molekulák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befogása</a:t>
            </a:r>
            <a:r>
              <a:rPr sz="19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affinitás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elven,</a:t>
            </a:r>
            <a:r>
              <a:rPr sz="19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HCP,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HCDNA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endParaRPr sz="1950">
              <a:latin typeface="Arial"/>
              <a:cs typeface="Arial"/>
            </a:endParaRPr>
          </a:p>
          <a:p>
            <a:pPr marL="12700" marR="155575">
              <a:lnSpc>
                <a:spcPts val="2340"/>
              </a:lnSpc>
              <a:spcBef>
                <a:spcPts val="65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más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szennyezők eltávolítása,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Mab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bekoncentrálása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79978" y="4277364"/>
            <a:ext cx="1840864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potenciálisan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előforduló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burkos</a:t>
            </a:r>
            <a:r>
              <a:rPr sz="19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vírusok eltávolítása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2314955" y="1988057"/>
            <a:ext cx="718185" cy="784860"/>
            <a:chOff x="2314955" y="1988057"/>
            <a:chExt cx="718185" cy="784860"/>
          </a:xfrm>
        </p:grpSpPr>
        <p:sp>
          <p:nvSpPr>
            <p:cNvPr id="85" name="object 85"/>
            <p:cNvSpPr/>
            <p:nvPr/>
          </p:nvSpPr>
          <p:spPr>
            <a:xfrm>
              <a:off x="2374392" y="1993391"/>
              <a:ext cx="596265" cy="774700"/>
            </a:xfrm>
            <a:custGeom>
              <a:avLst/>
              <a:gdLst/>
              <a:ahLst/>
              <a:cxnLst/>
              <a:rect l="l" t="t" r="r" b="b"/>
              <a:pathLst>
                <a:path w="596264" h="774700">
                  <a:moveTo>
                    <a:pt x="0" y="99060"/>
                  </a:moveTo>
                  <a:lnTo>
                    <a:pt x="7762" y="60436"/>
                  </a:lnTo>
                  <a:lnTo>
                    <a:pt x="28955" y="28956"/>
                  </a:lnTo>
                  <a:lnTo>
                    <a:pt x="60436" y="7762"/>
                  </a:lnTo>
                  <a:lnTo>
                    <a:pt x="99060" y="0"/>
                  </a:lnTo>
                  <a:lnTo>
                    <a:pt x="496823" y="0"/>
                  </a:lnTo>
                  <a:lnTo>
                    <a:pt x="535447" y="7762"/>
                  </a:lnTo>
                  <a:lnTo>
                    <a:pt x="566927" y="28956"/>
                  </a:lnTo>
                  <a:lnTo>
                    <a:pt x="588121" y="60436"/>
                  </a:lnTo>
                  <a:lnTo>
                    <a:pt x="595884" y="99060"/>
                  </a:lnTo>
                  <a:lnTo>
                    <a:pt x="595884" y="675132"/>
                  </a:lnTo>
                  <a:lnTo>
                    <a:pt x="588121" y="713755"/>
                  </a:lnTo>
                  <a:lnTo>
                    <a:pt x="566927" y="745235"/>
                  </a:lnTo>
                  <a:lnTo>
                    <a:pt x="535447" y="766429"/>
                  </a:lnTo>
                  <a:lnTo>
                    <a:pt x="496823" y="774191"/>
                  </a:lnTo>
                  <a:lnTo>
                    <a:pt x="99060" y="774191"/>
                  </a:lnTo>
                  <a:lnTo>
                    <a:pt x="60436" y="766429"/>
                  </a:lnTo>
                  <a:lnTo>
                    <a:pt x="28955" y="745235"/>
                  </a:lnTo>
                  <a:lnTo>
                    <a:pt x="7762" y="713755"/>
                  </a:lnTo>
                  <a:lnTo>
                    <a:pt x="0" y="675132"/>
                  </a:lnTo>
                  <a:lnTo>
                    <a:pt x="0" y="990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74392" y="2151887"/>
              <a:ext cx="596265" cy="615950"/>
            </a:xfrm>
            <a:custGeom>
              <a:avLst/>
              <a:gdLst/>
              <a:ahLst/>
              <a:cxnLst/>
              <a:rect l="l" t="t" r="r" b="b"/>
              <a:pathLst>
                <a:path w="596264" h="615950">
                  <a:moveTo>
                    <a:pt x="496823" y="615696"/>
                  </a:moveTo>
                  <a:lnTo>
                    <a:pt x="99060" y="615696"/>
                  </a:lnTo>
                  <a:lnTo>
                    <a:pt x="60436" y="607933"/>
                  </a:lnTo>
                  <a:lnTo>
                    <a:pt x="28955" y="586740"/>
                  </a:lnTo>
                  <a:lnTo>
                    <a:pt x="7762" y="555259"/>
                  </a:lnTo>
                  <a:lnTo>
                    <a:pt x="0" y="516636"/>
                  </a:lnTo>
                  <a:lnTo>
                    <a:pt x="0" y="100584"/>
                  </a:lnTo>
                  <a:lnTo>
                    <a:pt x="7762" y="61722"/>
                  </a:lnTo>
                  <a:lnTo>
                    <a:pt x="28955" y="29718"/>
                  </a:lnTo>
                  <a:lnTo>
                    <a:pt x="60436" y="8001"/>
                  </a:lnTo>
                  <a:lnTo>
                    <a:pt x="99060" y="0"/>
                  </a:lnTo>
                  <a:lnTo>
                    <a:pt x="496823" y="0"/>
                  </a:lnTo>
                  <a:lnTo>
                    <a:pt x="535447" y="8001"/>
                  </a:lnTo>
                  <a:lnTo>
                    <a:pt x="566927" y="29718"/>
                  </a:lnTo>
                  <a:lnTo>
                    <a:pt x="588121" y="61722"/>
                  </a:lnTo>
                  <a:lnTo>
                    <a:pt x="595884" y="100584"/>
                  </a:lnTo>
                  <a:lnTo>
                    <a:pt x="595884" y="516636"/>
                  </a:lnTo>
                  <a:lnTo>
                    <a:pt x="588121" y="555259"/>
                  </a:lnTo>
                  <a:lnTo>
                    <a:pt x="566927" y="586740"/>
                  </a:lnTo>
                  <a:lnTo>
                    <a:pt x="535447" y="607933"/>
                  </a:lnTo>
                  <a:lnTo>
                    <a:pt x="496823" y="615696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74392" y="2151887"/>
              <a:ext cx="596265" cy="615950"/>
            </a:xfrm>
            <a:custGeom>
              <a:avLst/>
              <a:gdLst/>
              <a:ahLst/>
              <a:cxnLst/>
              <a:rect l="l" t="t" r="r" b="b"/>
              <a:pathLst>
                <a:path w="596264" h="615950">
                  <a:moveTo>
                    <a:pt x="0" y="100584"/>
                  </a:moveTo>
                  <a:lnTo>
                    <a:pt x="7762" y="61722"/>
                  </a:lnTo>
                  <a:lnTo>
                    <a:pt x="28955" y="29718"/>
                  </a:lnTo>
                  <a:lnTo>
                    <a:pt x="60436" y="8001"/>
                  </a:lnTo>
                  <a:lnTo>
                    <a:pt x="99060" y="0"/>
                  </a:lnTo>
                  <a:lnTo>
                    <a:pt x="496823" y="0"/>
                  </a:lnTo>
                  <a:lnTo>
                    <a:pt x="535447" y="8001"/>
                  </a:lnTo>
                  <a:lnTo>
                    <a:pt x="566927" y="29718"/>
                  </a:lnTo>
                  <a:lnTo>
                    <a:pt x="588121" y="61722"/>
                  </a:lnTo>
                  <a:lnTo>
                    <a:pt x="595884" y="100584"/>
                  </a:lnTo>
                  <a:lnTo>
                    <a:pt x="595884" y="516636"/>
                  </a:lnTo>
                  <a:lnTo>
                    <a:pt x="588121" y="555259"/>
                  </a:lnTo>
                  <a:lnTo>
                    <a:pt x="566927" y="586740"/>
                  </a:lnTo>
                  <a:lnTo>
                    <a:pt x="535447" y="607933"/>
                  </a:lnTo>
                  <a:lnTo>
                    <a:pt x="496823" y="615696"/>
                  </a:lnTo>
                  <a:lnTo>
                    <a:pt x="99060" y="615696"/>
                  </a:lnTo>
                  <a:lnTo>
                    <a:pt x="60436" y="607933"/>
                  </a:lnTo>
                  <a:lnTo>
                    <a:pt x="28955" y="586740"/>
                  </a:lnTo>
                  <a:lnTo>
                    <a:pt x="7762" y="555259"/>
                  </a:lnTo>
                  <a:lnTo>
                    <a:pt x="0" y="516636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314955" y="2061971"/>
              <a:ext cx="718185" cy="74930"/>
            </a:xfrm>
            <a:custGeom>
              <a:avLst/>
              <a:gdLst/>
              <a:ahLst/>
              <a:cxnLst/>
              <a:rect l="l" t="t" r="r" b="b"/>
              <a:pathLst>
                <a:path w="718185" h="74930">
                  <a:moveTo>
                    <a:pt x="717804" y="74676"/>
                  </a:moveTo>
                  <a:lnTo>
                    <a:pt x="0" y="74676"/>
                  </a:lnTo>
                </a:path>
                <a:path w="718185" h="74930">
                  <a:moveTo>
                    <a:pt x="56388" y="0"/>
                  </a:moveTo>
                  <a:lnTo>
                    <a:pt x="652271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1921002" y="2298954"/>
            <a:ext cx="323215" cy="317500"/>
            <a:chOff x="1921002" y="2298954"/>
            <a:chExt cx="323215" cy="317500"/>
          </a:xfrm>
        </p:grpSpPr>
        <p:sp>
          <p:nvSpPr>
            <p:cNvPr id="90" name="object 90"/>
            <p:cNvSpPr/>
            <p:nvPr/>
          </p:nvSpPr>
          <p:spPr>
            <a:xfrm>
              <a:off x="1926336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37159" y="306323"/>
                  </a:moveTo>
                  <a:lnTo>
                    <a:pt x="0" y="153923"/>
                  </a:lnTo>
                  <a:lnTo>
                    <a:pt x="137159" y="0"/>
                  </a:lnTo>
                  <a:lnTo>
                    <a:pt x="137159" y="92963"/>
                  </a:lnTo>
                  <a:lnTo>
                    <a:pt x="312419" y="92963"/>
                  </a:lnTo>
                  <a:lnTo>
                    <a:pt x="312419" y="214884"/>
                  </a:lnTo>
                  <a:lnTo>
                    <a:pt x="137159" y="214884"/>
                  </a:lnTo>
                  <a:lnTo>
                    <a:pt x="137159" y="30632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26336" y="2304288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312419" y="92963"/>
                  </a:moveTo>
                  <a:lnTo>
                    <a:pt x="137159" y="92963"/>
                  </a:lnTo>
                  <a:lnTo>
                    <a:pt x="137159" y="0"/>
                  </a:lnTo>
                  <a:lnTo>
                    <a:pt x="0" y="153923"/>
                  </a:lnTo>
                  <a:lnTo>
                    <a:pt x="137159" y="306323"/>
                  </a:lnTo>
                  <a:lnTo>
                    <a:pt x="137159" y="214884"/>
                  </a:lnTo>
                  <a:lnTo>
                    <a:pt x="312419" y="214884"/>
                  </a:lnTo>
                  <a:lnTo>
                    <a:pt x="312419" y="92963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274722" y="1169908"/>
            <a:ext cx="153987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000066"/>
                </a:solidFill>
                <a:latin typeface="Arial"/>
                <a:cs typeface="Arial"/>
              </a:rPr>
              <a:t>From</a:t>
            </a:r>
            <a:r>
              <a:rPr sz="15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1500" b="1" spc="-10" dirty="0">
                <a:solidFill>
                  <a:srgbClr val="000066"/>
                </a:solidFill>
                <a:latin typeface="Arial"/>
                <a:cs typeface="Arial"/>
              </a:rPr>
              <a:t>culture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129466" y="6911114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1226819" y="438912"/>
            <a:ext cx="8316595" cy="49847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300"/>
              </a:spcBef>
            </a:pPr>
            <a:r>
              <a:rPr dirty="0"/>
              <a:t>Mab</a:t>
            </a:r>
            <a:r>
              <a:rPr spc="-85" dirty="0"/>
              <a:t> </a:t>
            </a:r>
            <a:r>
              <a:rPr dirty="0"/>
              <a:t>termelő</a:t>
            </a:r>
            <a:r>
              <a:rPr spc="-85" dirty="0"/>
              <a:t> </a:t>
            </a:r>
            <a:r>
              <a:rPr dirty="0"/>
              <a:t>eljárás</a:t>
            </a:r>
            <a:r>
              <a:rPr spc="-75" dirty="0"/>
              <a:t> </a:t>
            </a:r>
            <a:r>
              <a:rPr dirty="0"/>
              <a:t>emlős</a:t>
            </a:r>
            <a:r>
              <a:rPr spc="-100" dirty="0"/>
              <a:t> </a:t>
            </a:r>
            <a:r>
              <a:rPr dirty="0"/>
              <a:t>sejttel</a:t>
            </a:r>
            <a:r>
              <a:rPr spc="-8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Downstream</a:t>
            </a:r>
            <a:r>
              <a:rPr spc="-110" dirty="0"/>
              <a:t> </a:t>
            </a:r>
            <a:r>
              <a:rPr spc="-25" dirty="0"/>
              <a:t>1.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2152" y="1818894"/>
            <a:ext cx="727075" cy="867410"/>
            <a:chOff x="7312152" y="1818894"/>
            <a:chExt cx="727075" cy="867410"/>
          </a:xfrm>
        </p:grpSpPr>
        <p:sp>
          <p:nvSpPr>
            <p:cNvPr id="3" name="object 3"/>
            <p:cNvSpPr/>
            <p:nvPr/>
          </p:nvSpPr>
          <p:spPr>
            <a:xfrm>
              <a:off x="7373112" y="1824228"/>
              <a:ext cx="603885" cy="856615"/>
            </a:xfrm>
            <a:custGeom>
              <a:avLst/>
              <a:gdLst/>
              <a:ahLst/>
              <a:cxnLst/>
              <a:rect l="l" t="t" r="r" b="b"/>
              <a:pathLst>
                <a:path w="603884" h="856614">
                  <a:moveTo>
                    <a:pt x="0" y="100584"/>
                  </a:moveTo>
                  <a:lnTo>
                    <a:pt x="7786" y="61079"/>
                  </a:lnTo>
                  <a:lnTo>
                    <a:pt x="29146" y="29146"/>
                  </a:lnTo>
                  <a:lnTo>
                    <a:pt x="61079" y="7786"/>
                  </a:lnTo>
                  <a:lnTo>
                    <a:pt x="100584" y="0"/>
                  </a:lnTo>
                  <a:lnTo>
                    <a:pt x="502919" y="0"/>
                  </a:lnTo>
                  <a:lnTo>
                    <a:pt x="542424" y="7786"/>
                  </a:lnTo>
                  <a:lnTo>
                    <a:pt x="574357" y="29146"/>
                  </a:lnTo>
                  <a:lnTo>
                    <a:pt x="595717" y="61079"/>
                  </a:lnTo>
                  <a:lnTo>
                    <a:pt x="603504" y="100584"/>
                  </a:lnTo>
                  <a:lnTo>
                    <a:pt x="603504" y="755904"/>
                  </a:lnTo>
                  <a:lnTo>
                    <a:pt x="595717" y="794766"/>
                  </a:lnTo>
                  <a:lnTo>
                    <a:pt x="574357" y="826770"/>
                  </a:lnTo>
                  <a:lnTo>
                    <a:pt x="542424" y="848487"/>
                  </a:lnTo>
                  <a:lnTo>
                    <a:pt x="502919" y="856488"/>
                  </a:lnTo>
                  <a:lnTo>
                    <a:pt x="100584" y="856488"/>
                  </a:lnTo>
                  <a:lnTo>
                    <a:pt x="61079" y="848487"/>
                  </a:lnTo>
                  <a:lnTo>
                    <a:pt x="29146" y="826770"/>
                  </a:lnTo>
                  <a:lnTo>
                    <a:pt x="7786" y="794766"/>
                  </a:lnTo>
                  <a:lnTo>
                    <a:pt x="0" y="755904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3112" y="1999487"/>
              <a:ext cx="603885" cy="681355"/>
            </a:xfrm>
            <a:custGeom>
              <a:avLst/>
              <a:gdLst/>
              <a:ahLst/>
              <a:cxnLst/>
              <a:rect l="l" t="t" r="r" b="b"/>
              <a:pathLst>
                <a:path w="603884" h="681355">
                  <a:moveTo>
                    <a:pt x="502919" y="681227"/>
                  </a:moveTo>
                  <a:lnTo>
                    <a:pt x="100584" y="681227"/>
                  </a:lnTo>
                  <a:lnTo>
                    <a:pt x="61079" y="673226"/>
                  </a:lnTo>
                  <a:lnTo>
                    <a:pt x="29146" y="651509"/>
                  </a:lnTo>
                  <a:lnTo>
                    <a:pt x="7786" y="619506"/>
                  </a:lnTo>
                  <a:lnTo>
                    <a:pt x="0" y="580644"/>
                  </a:lnTo>
                  <a:lnTo>
                    <a:pt x="0" y="100584"/>
                  </a:lnTo>
                  <a:lnTo>
                    <a:pt x="7786" y="61722"/>
                  </a:lnTo>
                  <a:lnTo>
                    <a:pt x="29146" y="29718"/>
                  </a:lnTo>
                  <a:lnTo>
                    <a:pt x="61079" y="8001"/>
                  </a:lnTo>
                  <a:lnTo>
                    <a:pt x="100584" y="0"/>
                  </a:lnTo>
                  <a:lnTo>
                    <a:pt x="502919" y="0"/>
                  </a:lnTo>
                  <a:lnTo>
                    <a:pt x="542424" y="8001"/>
                  </a:lnTo>
                  <a:lnTo>
                    <a:pt x="574357" y="29718"/>
                  </a:lnTo>
                  <a:lnTo>
                    <a:pt x="595717" y="61722"/>
                  </a:lnTo>
                  <a:lnTo>
                    <a:pt x="603504" y="100584"/>
                  </a:lnTo>
                  <a:lnTo>
                    <a:pt x="603504" y="580644"/>
                  </a:lnTo>
                  <a:lnTo>
                    <a:pt x="595717" y="619506"/>
                  </a:lnTo>
                  <a:lnTo>
                    <a:pt x="574357" y="651509"/>
                  </a:lnTo>
                  <a:lnTo>
                    <a:pt x="542424" y="673226"/>
                  </a:lnTo>
                  <a:lnTo>
                    <a:pt x="502919" y="681227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3112" y="1999487"/>
              <a:ext cx="603885" cy="681355"/>
            </a:xfrm>
            <a:custGeom>
              <a:avLst/>
              <a:gdLst/>
              <a:ahLst/>
              <a:cxnLst/>
              <a:rect l="l" t="t" r="r" b="b"/>
              <a:pathLst>
                <a:path w="603884" h="681355">
                  <a:moveTo>
                    <a:pt x="0" y="100584"/>
                  </a:moveTo>
                  <a:lnTo>
                    <a:pt x="7786" y="61722"/>
                  </a:lnTo>
                  <a:lnTo>
                    <a:pt x="29146" y="29718"/>
                  </a:lnTo>
                  <a:lnTo>
                    <a:pt x="61079" y="8001"/>
                  </a:lnTo>
                  <a:lnTo>
                    <a:pt x="100584" y="0"/>
                  </a:lnTo>
                  <a:lnTo>
                    <a:pt x="502919" y="0"/>
                  </a:lnTo>
                  <a:lnTo>
                    <a:pt x="542424" y="8001"/>
                  </a:lnTo>
                  <a:lnTo>
                    <a:pt x="574357" y="29718"/>
                  </a:lnTo>
                  <a:lnTo>
                    <a:pt x="595717" y="61722"/>
                  </a:lnTo>
                  <a:lnTo>
                    <a:pt x="603504" y="100584"/>
                  </a:lnTo>
                  <a:lnTo>
                    <a:pt x="603504" y="580644"/>
                  </a:lnTo>
                  <a:lnTo>
                    <a:pt x="595717" y="619506"/>
                  </a:lnTo>
                  <a:lnTo>
                    <a:pt x="574357" y="651509"/>
                  </a:lnTo>
                  <a:lnTo>
                    <a:pt x="542424" y="673226"/>
                  </a:lnTo>
                  <a:lnTo>
                    <a:pt x="502919" y="681227"/>
                  </a:lnTo>
                  <a:lnTo>
                    <a:pt x="100584" y="681227"/>
                  </a:lnTo>
                  <a:lnTo>
                    <a:pt x="61079" y="673226"/>
                  </a:lnTo>
                  <a:lnTo>
                    <a:pt x="29146" y="651509"/>
                  </a:lnTo>
                  <a:lnTo>
                    <a:pt x="7786" y="619506"/>
                  </a:lnTo>
                  <a:lnTo>
                    <a:pt x="0" y="580644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2152" y="1900428"/>
              <a:ext cx="727075" cy="81280"/>
            </a:xfrm>
            <a:custGeom>
              <a:avLst/>
              <a:gdLst/>
              <a:ahLst/>
              <a:cxnLst/>
              <a:rect l="l" t="t" r="r" b="b"/>
              <a:pathLst>
                <a:path w="727075" h="81280">
                  <a:moveTo>
                    <a:pt x="726948" y="80771"/>
                  </a:moveTo>
                  <a:lnTo>
                    <a:pt x="0" y="80771"/>
                  </a:lnTo>
                </a:path>
                <a:path w="727075" h="81280">
                  <a:moveTo>
                    <a:pt x="57912" y="0"/>
                  </a:moveTo>
                  <a:lnTo>
                    <a:pt x="662940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01302" y="2699994"/>
            <a:ext cx="1167765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699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Intermediate Storage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83279" y="1738122"/>
            <a:ext cx="727075" cy="868680"/>
            <a:chOff x="3383279" y="1738122"/>
            <a:chExt cx="727075" cy="868680"/>
          </a:xfrm>
        </p:grpSpPr>
        <p:sp>
          <p:nvSpPr>
            <p:cNvPr id="9" name="object 9"/>
            <p:cNvSpPr/>
            <p:nvPr/>
          </p:nvSpPr>
          <p:spPr>
            <a:xfrm>
              <a:off x="3442715" y="1743456"/>
              <a:ext cx="605155" cy="858519"/>
            </a:xfrm>
            <a:custGeom>
              <a:avLst/>
              <a:gdLst/>
              <a:ahLst/>
              <a:cxnLst/>
              <a:rect l="l" t="t" r="r" b="b"/>
              <a:pathLst>
                <a:path w="605154" h="858519">
                  <a:moveTo>
                    <a:pt x="0" y="102108"/>
                  </a:moveTo>
                  <a:lnTo>
                    <a:pt x="8000" y="62364"/>
                  </a:lnTo>
                  <a:lnTo>
                    <a:pt x="29718" y="29908"/>
                  </a:lnTo>
                  <a:lnTo>
                    <a:pt x="61721" y="8024"/>
                  </a:lnTo>
                  <a:lnTo>
                    <a:pt x="100584" y="0"/>
                  </a:lnTo>
                  <a:lnTo>
                    <a:pt x="504443" y="0"/>
                  </a:lnTo>
                  <a:lnTo>
                    <a:pt x="543306" y="8024"/>
                  </a:lnTo>
                  <a:lnTo>
                    <a:pt x="575310" y="29908"/>
                  </a:lnTo>
                  <a:lnTo>
                    <a:pt x="597027" y="62364"/>
                  </a:lnTo>
                  <a:lnTo>
                    <a:pt x="605028" y="102108"/>
                  </a:lnTo>
                  <a:lnTo>
                    <a:pt x="605028" y="757428"/>
                  </a:lnTo>
                  <a:lnTo>
                    <a:pt x="597027" y="796932"/>
                  </a:lnTo>
                  <a:lnTo>
                    <a:pt x="575310" y="828865"/>
                  </a:lnTo>
                  <a:lnTo>
                    <a:pt x="543306" y="850225"/>
                  </a:lnTo>
                  <a:lnTo>
                    <a:pt x="504443" y="858012"/>
                  </a:lnTo>
                  <a:lnTo>
                    <a:pt x="100584" y="858012"/>
                  </a:lnTo>
                  <a:lnTo>
                    <a:pt x="61721" y="850225"/>
                  </a:lnTo>
                  <a:lnTo>
                    <a:pt x="29717" y="828865"/>
                  </a:lnTo>
                  <a:lnTo>
                    <a:pt x="8000" y="796932"/>
                  </a:lnTo>
                  <a:lnTo>
                    <a:pt x="0" y="757428"/>
                  </a:lnTo>
                  <a:lnTo>
                    <a:pt x="0" y="102108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42715" y="1920240"/>
              <a:ext cx="605155" cy="681355"/>
            </a:xfrm>
            <a:custGeom>
              <a:avLst/>
              <a:gdLst/>
              <a:ahLst/>
              <a:cxnLst/>
              <a:rect l="l" t="t" r="r" b="b"/>
              <a:pathLst>
                <a:path w="605154" h="681355">
                  <a:moveTo>
                    <a:pt x="504443" y="681227"/>
                  </a:moveTo>
                  <a:lnTo>
                    <a:pt x="100584" y="681227"/>
                  </a:lnTo>
                  <a:lnTo>
                    <a:pt x="61721" y="673441"/>
                  </a:lnTo>
                  <a:lnTo>
                    <a:pt x="29717" y="652081"/>
                  </a:lnTo>
                  <a:lnTo>
                    <a:pt x="8000" y="620148"/>
                  </a:lnTo>
                  <a:lnTo>
                    <a:pt x="0" y="580644"/>
                  </a:lnTo>
                  <a:lnTo>
                    <a:pt x="0" y="100584"/>
                  </a:lnTo>
                  <a:lnTo>
                    <a:pt x="8000" y="61722"/>
                  </a:lnTo>
                  <a:lnTo>
                    <a:pt x="29718" y="29718"/>
                  </a:lnTo>
                  <a:lnTo>
                    <a:pt x="61721" y="8001"/>
                  </a:lnTo>
                  <a:lnTo>
                    <a:pt x="100584" y="0"/>
                  </a:lnTo>
                  <a:lnTo>
                    <a:pt x="504443" y="0"/>
                  </a:lnTo>
                  <a:lnTo>
                    <a:pt x="543306" y="8001"/>
                  </a:lnTo>
                  <a:lnTo>
                    <a:pt x="575310" y="29718"/>
                  </a:lnTo>
                  <a:lnTo>
                    <a:pt x="597027" y="61722"/>
                  </a:lnTo>
                  <a:lnTo>
                    <a:pt x="605028" y="100584"/>
                  </a:lnTo>
                  <a:lnTo>
                    <a:pt x="605028" y="580644"/>
                  </a:lnTo>
                  <a:lnTo>
                    <a:pt x="597027" y="620148"/>
                  </a:lnTo>
                  <a:lnTo>
                    <a:pt x="575310" y="652081"/>
                  </a:lnTo>
                  <a:lnTo>
                    <a:pt x="543306" y="673441"/>
                  </a:lnTo>
                  <a:lnTo>
                    <a:pt x="504443" y="681227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2715" y="1920240"/>
              <a:ext cx="605155" cy="681355"/>
            </a:xfrm>
            <a:custGeom>
              <a:avLst/>
              <a:gdLst/>
              <a:ahLst/>
              <a:cxnLst/>
              <a:rect l="l" t="t" r="r" b="b"/>
              <a:pathLst>
                <a:path w="605154" h="681355">
                  <a:moveTo>
                    <a:pt x="0" y="100584"/>
                  </a:moveTo>
                  <a:lnTo>
                    <a:pt x="8000" y="61722"/>
                  </a:lnTo>
                  <a:lnTo>
                    <a:pt x="29718" y="29718"/>
                  </a:lnTo>
                  <a:lnTo>
                    <a:pt x="61721" y="8001"/>
                  </a:lnTo>
                  <a:lnTo>
                    <a:pt x="100584" y="0"/>
                  </a:lnTo>
                  <a:lnTo>
                    <a:pt x="504443" y="0"/>
                  </a:lnTo>
                  <a:lnTo>
                    <a:pt x="543306" y="8001"/>
                  </a:lnTo>
                  <a:lnTo>
                    <a:pt x="575310" y="29718"/>
                  </a:lnTo>
                  <a:lnTo>
                    <a:pt x="597027" y="61722"/>
                  </a:lnTo>
                  <a:lnTo>
                    <a:pt x="605028" y="100584"/>
                  </a:lnTo>
                  <a:lnTo>
                    <a:pt x="605028" y="580644"/>
                  </a:lnTo>
                  <a:lnTo>
                    <a:pt x="597027" y="620148"/>
                  </a:lnTo>
                  <a:lnTo>
                    <a:pt x="575310" y="652081"/>
                  </a:lnTo>
                  <a:lnTo>
                    <a:pt x="543306" y="673441"/>
                  </a:lnTo>
                  <a:lnTo>
                    <a:pt x="504443" y="681227"/>
                  </a:lnTo>
                  <a:lnTo>
                    <a:pt x="100584" y="681227"/>
                  </a:lnTo>
                  <a:lnTo>
                    <a:pt x="61721" y="673441"/>
                  </a:lnTo>
                  <a:lnTo>
                    <a:pt x="29717" y="652081"/>
                  </a:lnTo>
                  <a:lnTo>
                    <a:pt x="8000" y="620148"/>
                  </a:lnTo>
                  <a:lnTo>
                    <a:pt x="0" y="580644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3279" y="1821180"/>
              <a:ext cx="727075" cy="81280"/>
            </a:xfrm>
            <a:custGeom>
              <a:avLst/>
              <a:gdLst/>
              <a:ahLst/>
              <a:cxnLst/>
              <a:rect l="l" t="t" r="r" b="b"/>
              <a:pathLst>
                <a:path w="727075" h="81280">
                  <a:moveTo>
                    <a:pt x="726947" y="80771"/>
                  </a:moveTo>
                  <a:lnTo>
                    <a:pt x="0" y="80771"/>
                  </a:lnTo>
                </a:path>
                <a:path w="727075" h="81280">
                  <a:moveTo>
                    <a:pt x="56387" y="0"/>
                  </a:moveTo>
                  <a:lnTo>
                    <a:pt x="661416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78550" y="2620766"/>
            <a:ext cx="1167765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699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Intermediate Storage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93301" y="1663446"/>
            <a:ext cx="574675" cy="828040"/>
            <a:chOff x="8893301" y="1663446"/>
            <a:chExt cx="574675" cy="828040"/>
          </a:xfrm>
        </p:grpSpPr>
        <p:sp>
          <p:nvSpPr>
            <p:cNvPr id="15" name="object 15"/>
            <p:cNvSpPr/>
            <p:nvPr/>
          </p:nvSpPr>
          <p:spPr>
            <a:xfrm>
              <a:off x="8906255" y="1673352"/>
              <a:ext cx="551815" cy="551815"/>
            </a:xfrm>
            <a:custGeom>
              <a:avLst/>
              <a:gdLst/>
              <a:ahLst/>
              <a:cxnLst/>
              <a:rect l="l" t="t" r="r" b="b"/>
              <a:pathLst>
                <a:path w="551815" h="551814">
                  <a:moveTo>
                    <a:pt x="551687" y="551687"/>
                  </a:moveTo>
                  <a:lnTo>
                    <a:pt x="530018" y="489394"/>
                  </a:lnTo>
                  <a:lnTo>
                    <a:pt x="470915" y="438530"/>
                  </a:lnTo>
                  <a:lnTo>
                    <a:pt x="430095" y="418992"/>
                  </a:lnTo>
                  <a:lnTo>
                    <a:pt x="383238" y="404240"/>
                  </a:lnTo>
                  <a:lnTo>
                    <a:pt x="331452" y="394918"/>
                  </a:lnTo>
                  <a:lnTo>
                    <a:pt x="275843" y="391667"/>
                  </a:lnTo>
                  <a:lnTo>
                    <a:pt x="220235" y="394918"/>
                  </a:lnTo>
                  <a:lnTo>
                    <a:pt x="168449" y="404240"/>
                  </a:lnTo>
                  <a:lnTo>
                    <a:pt x="121592" y="418992"/>
                  </a:lnTo>
                  <a:lnTo>
                    <a:pt x="80771" y="438530"/>
                  </a:lnTo>
                  <a:lnTo>
                    <a:pt x="47095" y="462212"/>
                  </a:lnTo>
                  <a:lnTo>
                    <a:pt x="5601" y="519433"/>
                  </a:lnTo>
                  <a:lnTo>
                    <a:pt x="0" y="551687"/>
                  </a:lnTo>
                  <a:lnTo>
                    <a:pt x="0" y="161543"/>
                  </a:lnTo>
                  <a:lnTo>
                    <a:pt x="21669" y="99012"/>
                  </a:lnTo>
                  <a:lnTo>
                    <a:pt x="80771" y="47624"/>
                  </a:lnTo>
                  <a:lnTo>
                    <a:pt x="121592" y="27807"/>
                  </a:lnTo>
                  <a:lnTo>
                    <a:pt x="168449" y="12811"/>
                  </a:lnTo>
                  <a:lnTo>
                    <a:pt x="220235" y="3315"/>
                  </a:lnTo>
                  <a:lnTo>
                    <a:pt x="275843" y="0"/>
                  </a:lnTo>
                  <a:lnTo>
                    <a:pt x="331452" y="3315"/>
                  </a:lnTo>
                  <a:lnTo>
                    <a:pt x="383238" y="12811"/>
                  </a:lnTo>
                  <a:lnTo>
                    <a:pt x="430095" y="27807"/>
                  </a:lnTo>
                  <a:lnTo>
                    <a:pt x="470915" y="47624"/>
                  </a:lnTo>
                  <a:lnTo>
                    <a:pt x="504592" y="71586"/>
                  </a:lnTo>
                  <a:lnTo>
                    <a:pt x="546086" y="129224"/>
                  </a:lnTo>
                  <a:lnTo>
                    <a:pt x="551687" y="161543"/>
                  </a:lnTo>
                  <a:lnTo>
                    <a:pt x="551687" y="55168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6255" y="2065020"/>
              <a:ext cx="551815" cy="321945"/>
            </a:xfrm>
            <a:custGeom>
              <a:avLst/>
              <a:gdLst/>
              <a:ahLst/>
              <a:cxnLst/>
              <a:rect l="l" t="t" r="r" b="b"/>
              <a:pathLst>
                <a:path w="551815" h="321944">
                  <a:moveTo>
                    <a:pt x="275843" y="321563"/>
                  </a:moveTo>
                  <a:lnTo>
                    <a:pt x="220235" y="318248"/>
                  </a:lnTo>
                  <a:lnTo>
                    <a:pt x="168449" y="308752"/>
                  </a:lnTo>
                  <a:lnTo>
                    <a:pt x="121592" y="293756"/>
                  </a:lnTo>
                  <a:lnTo>
                    <a:pt x="80771" y="273938"/>
                  </a:lnTo>
                  <a:lnTo>
                    <a:pt x="47095" y="249977"/>
                  </a:lnTo>
                  <a:lnTo>
                    <a:pt x="5601" y="192339"/>
                  </a:lnTo>
                  <a:lnTo>
                    <a:pt x="0" y="160019"/>
                  </a:lnTo>
                  <a:lnTo>
                    <a:pt x="5601" y="127765"/>
                  </a:lnTo>
                  <a:lnTo>
                    <a:pt x="47095" y="70544"/>
                  </a:lnTo>
                  <a:lnTo>
                    <a:pt x="80771" y="46862"/>
                  </a:lnTo>
                  <a:lnTo>
                    <a:pt x="121592" y="27324"/>
                  </a:lnTo>
                  <a:lnTo>
                    <a:pt x="168449" y="12572"/>
                  </a:lnTo>
                  <a:lnTo>
                    <a:pt x="220235" y="3250"/>
                  </a:lnTo>
                  <a:lnTo>
                    <a:pt x="275843" y="0"/>
                  </a:lnTo>
                  <a:lnTo>
                    <a:pt x="331452" y="3250"/>
                  </a:lnTo>
                  <a:lnTo>
                    <a:pt x="383238" y="12572"/>
                  </a:lnTo>
                  <a:lnTo>
                    <a:pt x="430095" y="27324"/>
                  </a:lnTo>
                  <a:lnTo>
                    <a:pt x="470915" y="46862"/>
                  </a:lnTo>
                  <a:lnTo>
                    <a:pt x="504592" y="70544"/>
                  </a:lnTo>
                  <a:lnTo>
                    <a:pt x="546086" y="127765"/>
                  </a:lnTo>
                  <a:lnTo>
                    <a:pt x="551687" y="160019"/>
                  </a:lnTo>
                  <a:lnTo>
                    <a:pt x="546086" y="192339"/>
                  </a:lnTo>
                  <a:lnTo>
                    <a:pt x="504592" y="249977"/>
                  </a:lnTo>
                  <a:lnTo>
                    <a:pt x="470915" y="273938"/>
                  </a:lnTo>
                  <a:lnTo>
                    <a:pt x="430095" y="293756"/>
                  </a:lnTo>
                  <a:lnTo>
                    <a:pt x="383238" y="308752"/>
                  </a:lnTo>
                  <a:lnTo>
                    <a:pt x="331452" y="318248"/>
                  </a:lnTo>
                  <a:lnTo>
                    <a:pt x="275843" y="32156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06255" y="1673352"/>
              <a:ext cx="551815" cy="713740"/>
            </a:xfrm>
            <a:custGeom>
              <a:avLst/>
              <a:gdLst/>
              <a:ahLst/>
              <a:cxnLst/>
              <a:rect l="l" t="t" r="r" b="b"/>
              <a:pathLst>
                <a:path w="551815" h="713739">
                  <a:moveTo>
                    <a:pt x="0" y="551687"/>
                  </a:moveTo>
                  <a:lnTo>
                    <a:pt x="21669" y="489394"/>
                  </a:lnTo>
                  <a:lnTo>
                    <a:pt x="80771" y="438530"/>
                  </a:lnTo>
                  <a:lnTo>
                    <a:pt x="121592" y="418992"/>
                  </a:lnTo>
                  <a:lnTo>
                    <a:pt x="168449" y="404240"/>
                  </a:lnTo>
                  <a:lnTo>
                    <a:pt x="220235" y="394918"/>
                  </a:lnTo>
                  <a:lnTo>
                    <a:pt x="275843" y="391667"/>
                  </a:lnTo>
                  <a:lnTo>
                    <a:pt x="331452" y="394918"/>
                  </a:lnTo>
                  <a:lnTo>
                    <a:pt x="383238" y="404240"/>
                  </a:lnTo>
                  <a:lnTo>
                    <a:pt x="430095" y="418992"/>
                  </a:lnTo>
                  <a:lnTo>
                    <a:pt x="470915" y="438530"/>
                  </a:lnTo>
                  <a:lnTo>
                    <a:pt x="504592" y="462212"/>
                  </a:lnTo>
                  <a:lnTo>
                    <a:pt x="546086" y="519433"/>
                  </a:lnTo>
                  <a:lnTo>
                    <a:pt x="551687" y="551687"/>
                  </a:lnTo>
                  <a:lnTo>
                    <a:pt x="546086" y="584007"/>
                  </a:lnTo>
                  <a:lnTo>
                    <a:pt x="504592" y="641645"/>
                  </a:lnTo>
                  <a:lnTo>
                    <a:pt x="470915" y="665606"/>
                  </a:lnTo>
                  <a:lnTo>
                    <a:pt x="430095" y="685424"/>
                  </a:lnTo>
                  <a:lnTo>
                    <a:pt x="383238" y="700420"/>
                  </a:lnTo>
                  <a:lnTo>
                    <a:pt x="331452" y="709916"/>
                  </a:lnTo>
                  <a:lnTo>
                    <a:pt x="275843" y="713231"/>
                  </a:lnTo>
                  <a:lnTo>
                    <a:pt x="220235" y="709916"/>
                  </a:lnTo>
                  <a:lnTo>
                    <a:pt x="168449" y="700420"/>
                  </a:lnTo>
                  <a:lnTo>
                    <a:pt x="121592" y="685424"/>
                  </a:lnTo>
                  <a:lnTo>
                    <a:pt x="80771" y="665606"/>
                  </a:lnTo>
                  <a:lnTo>
                    <a:pt x="47095" y="641645"/>
                  </a:lnTo>
                  <a:lnTo>
                    <a:pt x="5601" y="584007"/>
                  </a:lnTo>
                  <a:lnTo>
                    <a:pt x="0" y="551687"/>
                  </a:lnTo>
                  <a:lnTo>
                    <a:pt x="0" y="161543"/>
                  </a:lnTo>
                  <a:lnTo>
                    <a:pt x="21669" y="99012"/>
                  </a:lnTo>
                  <a:lnTo>
                    <a:pt x="80771" y="47624"/>
                  </a:lnTo>
                  <a:lnTo>
                    <a:pt x="121592" y="27807"/>
                  </a:lnTo>
                  <a:lnTo>
                    <a:pt x="168449" y="12811"/>
                  </a:lnTo>
                  <a:lnTo>
                    <a:pt x="220235" y="3315"/>
                  </a:lnTo>
                  <a:lnTo>
                    <a:pt x="275843" y="0"/>
                  </a:lnTo>
                  <a:lnTo>
                    <a:pt x="331452" y="3315"/>
                  </a:lnTo>
                  <a:lnTo>
                    <a:pt x="383238" y="12811"/>
                  </a:lnTo>
                  <a:lnTo>
                    <a:pt x="430095" y="27807"/>
                  </a:lnTo>
                  <a:lnTo>
                    <a:pt x="470915" y="47624"/>
                  </a:lnTo>
                  <a:lnTo>
                    <a:pt x="504592" y="71586"/>
                  </a:lnTo>
                  <a:lnTo>
                    <a:pt x="546086" y="129224"/>
                  </a:lnTo>
                  <a:lnTo>
                    <a:pt x="551687" y="161543"/>
                  </a:lnTo>
                  <a:lnTo>
                    <a:pt x="551687" y="55168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03207" y="1914144"/>
              <a:ext cx="551815" cy="85725"/>
            </a:xfrm>
            <a:custGeom>
              <a:avLst/>
              <a:gdLst/>
              <a:ahLst/>
              <a:cxnLst/>
              <a:rect l="l" t="t" r="r" b="b"/>
              <a:pathLst>
                <a:path w="551815" h="85725">
                  <a:moveTo>
                    <a:pt x="0" y="85344"/>
                  </a:moveTo>
                  <a:lnTo>
                    <a:pt x="25860" y="49244"/>
                  </a:lnTo>
                  <a:lnTo>
                    <a:pt x="35433" y="43434"/>
                  </a:lnTo>
                  <a:lnTo>
                    <a:pt x="44434" y="38766"/>
                  </a:lnTo>
                  <a:lnTo>
                    <a:pt x="50292" y="38100"/>
                  </a:lnTo>
                  <a:lnTo>
                    <a:pt x="62484" y="30908"/>
                  </a:lnTo>
                  <a:lnTo>
                    <a:pt x="79248" y="25146"/>
                  </a:lnTo>
                  <a:lnTo>
                    <a:pt x="98298" y="20526"/>
                  </a:lnTo>
                  <a:lnTo>
                    <a:pt x="130349" y="14263"/>
                  </a:lnTo>
                  <a:lnTo>
                    <a:pt x="142494" y="11620"/>
                  </a:lnTo>
                  <a:lnTo>
                    <a:pt x="154638" y="9263"/>
                  </a:lnTo>
                  <a:lnTo>
                    <a:pt x="196000" y="4071"/>
                  </a:lnTo>
                  <a:lnTo>
                    <a:pt x="224218" y="2095"/>
                  </a:lnTo>
                  <a:lnTo>
                    <a:pt x="281940" y="0"/>
                  </a:lnTo>
                  <a:lnTo>
                    <a:pt x="324802" y="2000"/>
                  </a:lnTo>
                  <a:lnTo>
                    <a:pt x="365378" y="5715"/>
                  </a:lnTo>
                  <a:lnTo>
                    <a:pt x="405384" y="11144"/>
                  </a:lnTo>
                  <a:lnTo>
                    <a:pt x="446532" y="18288"/>
                  </a:lnTo>
                  <a:lnTo>
                    <a:pt x="456152" y="22336"/>
                  </a:lnTo>
                  <a:lnTo>
                    <a:pt x="466343" y="25527"/>
                  </a:lnTo>
                  <a:lnTo>
                    <a:pt x="486156" y="30480"/>
                  </a:lnTo>
                  <a:lnTo>
                    <a:pt x="501776" y="36195"/>
                  </a:lnTo>
                  <a:lnTo>
                    <a:pt x="510539" y="39624"/>
                  </a:lnTo>
                  <a:lnTo>
                    <a:pt x="521255" y="47172"/>
                  </a:lnTo>
                  <a:lnTo>
                    <a:pt x="532256" y="54292"/>
                  </a:lnTo>
                  <a:lnTo>
                    <a:pt x="542686" y="61698"/>
                  </a:lnTo>
                  <a:lnTo>
                    <a:pt x="551687" y="70104"/>
                  </a:lnTo>
                  <a:lnTo>
                    <a:pt x="0" y="8534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03207" y="1914144"/>
              <a:ext cx="551815" cy="85725"/>
            </a:xfrm>
            <a:custGeom>
              <a:avLst/>
              <a:gdLst/>
              <a:ahLst/>
              <a:cxnLst/>
              <a:rect l="l" t="t" r="r" b="b"/>
              <a:pathLst>
                <a:path w="551815" h="85725">
                  <a:moveTo>
                    <a:pt x="0" y="85344"/>
                  </a:moveTo>
                  <a:lnTo>
                    <a:pt x="25860" y="49244"/>
                  </a:lnTo>
                  <a:lnTo>
                    <a:pt x="35433" y="43434"/>
                  </a:lnTo>
                  <a:lnTo>
                    <a:pt x="44434" y="38766"/>
                  </a:lnTo>
                  <a:lnTo>
                    <a:pt x="50292" y="38100"/>
                  </a:lnTo>
                  <a:lnTo>
                    <a:pt x="62484" y="30908"/>
                  </a:lnTo>
                  <a:lnTo>
                    <a:pt x="79248" y="25146"/>
                  </a:lnTo>
                  <a:lnTo>
                    <a:pt x="98298" y="20526"/>
                  </a:lnTo>
                  <a:lnTo>
                    <a:pt x="117348" y="16764"/>
                  </a:lnTo>
                  <a:lnTo>
                    <a:pt x="130349" y="14263"/>
                  </a:lnTo>
                  <a:lnTo>
                    <a:pt x="142494" y="11620"/>
                  </a:lnTo>
                  <a:lnTo>
                    <a:pt x="196000" y="4071"/>
                  </a:lnTo>
                  <a:lnTo>
                    <a:pt x="252722" y="976"/>
                  </a:lnTo>
                  <a:lnTo>
                    <a:pt x="281940" y="0"/>
                  </a:lnTo>
                  <a:lnTo>
                    <a:pt x="324802" y="2000"/>
                  </a:lnTo>
                  <a:lnTo>
                    <a:pt x="365378" y="5715"/>
                  </a:lnTo>
                  <a:lnTo>
                    <a:pt x="405384" y="11144"/>
                  </a:lnTo>
                  <a:lnTo>
                    <a:pt x="446532" y="18288"/>
                  </a:lnTo>
                  <a:lnTo>
                    <a:pt x="456152" y="22336"/>
                  </a:lnTo>
                  <a:lnTo>
                    <a:pt x="466343" y="25527"/>
                  </a:lnTo>
                  <a:lnTo>
                    <a:pt x="476535" y="28146"/>
                  </a:lnTo>
                  <a:lnTo>
                    <a:pt x="486156" y="30480"/>
                  </a:lnTo>
                  <a:lnTo>
                    <a:pt x="493823" y="33194"/>
                  </a:lnTo>
                  <a:lnTo>
                    <a:pt x="501776" y="36195"/>
                  </a:lnTo>
                  <a:lnTo>
                    <a:pt x="508015" y="38623"/>
                  </a:lnTo>
                  <a:lnTo>
                    <a:pt x="510539" y="39624"/>
                  </a:lnTo>
                  <a:lnTo>
                    <a:pt x="521255" y="47172"/>
                  </a:lnTo>
                  <a:lnTo>
                    <a:pt x="532256" y="54292"/>
                  </a:lnTo>
                  <a:lnTo>
                    <a:pt x="542686" y="61698"/>
                  </a:lnTo>
                  <a:lnTo>
                    <a:pt x="551687" y="7010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10827" y="2209800"/>
              <a:ext cx="542925" cy="274320"/>
            </a:xfrm>
            <a:custGeom>
              <a:avLst/>
              <a:gdLst/>
              <a:ahLst/>
              <a:cxnLst/>
              <a:rect l="l" t="t" r="r" b="b"/>
              <a:pathLst>
                <a:path w="542925" h="274319">
                  <a:moveTo>
                    <a:pt x="216407" y="3048"/>
                  </a:moveTo>
                  <a:lnTo>
                    <a:pt x="216407" y="274319"/>
                  </a:lnTo>
                </a:path>
                <a:path w="542925" h="274319">
                  <a:moveTo>
                    <a:pt x="330707" y="0"/>
                  </a:moveTo>
                  <a:lnTo>
                    <a:pt x="330707" y="271272"/>
                  </a:lnTo>
                </a:path>
                <a:path w="542925" h="274319">
                  <a:moveTo>
                    <a:pt x="4571" y="77724"/>
                  </a:moveTo>
                  <a:lnTo>
                    <a:pt x="0" y="271272"/>
                  </a:lnTo>
                </a:path>
                <a:path w="542925" h="274319">
                  <a:moveTo>
                    <a:pt x="542543" y="73151"/>
                  </a:moveTo>
                  <a:lnTo>
                    <a:pt x="537971" y="26670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50768" y="2610077"/>
            <a:ext cx="898525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indent="-1270" algn="ctr">
              <a:lnSpc>
                <a:spcPct val="100699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Viral Filtration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20m</a:t>
            </a:r>
            <a:r>
              <a:rPr sz="1500" b="1" spc="-30" baseline="25000" dirty="0">
                <a:solidFill>
                  <a:srgbClr val="0066FF"/>
                </a:solidFill>
                <a:latin typeface="Arial"/>
                <a:cs typeface="Arial"/>
              </a:rPr>
              <a:t>2</a:t>
            </a:r>
            <a:endParaRPr sz="1500" baseline="25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48177" y="1751838"/>
            <a:ext cx="323215" cy="350520"/>
            <a:chOff x="2948177" y="1751838"/>
            <a:chExt cx="323215" cy="350520"/>
          </a:xfrm>
        </p:grpSpPr>
        <p:sp>
          <p:nvSpPr>
            <p:cNvPr id="23" name="object 23"/>
            <p:cNvSpPr/>
            <p:nvPr/>
          </p:nvSpPr>
          <p:spPr>
            <a:xfrm>
              <a:off x="2953511" y="1757172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173736" y="339852"/>
                  </a:moveTo>
                  <a:lnTo>
                    <a:pt x="173736" y="237744"/>
                  </a:lnTo>
                  <a:lnTo>
                    <a:pt x="0" y="237744"/>
                  </a:lnTo>
                  <a:lnTo>
                    <a:pt x="0" y="102108"/>
                  </a:lnTo>
                  <a:lnTo>
                    <a:pt x="173736" y="102108"/>
                  </a:lnTo>
                  <a:lnTo>
                    <a:pt x="173736" y="0"/>
                  </a:lnTo>
                  <a:lnTo>
                    <a:pt x="312420" y="169164"/>
                  </a:lnTo>
                  <a:lnTo>
                    <a:pt x="173736" y="33985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53511" y="1757172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0" y="102108"/>
                  </a:moveTo>
                  <a:lnTo>
                    <a:pt x="173736" y="102108"/>
                  </a:lnTo>
                  <a:lnTo>
                    <a:pt x="173736" y="0"/>
                  </a:lnTo>
                  <a:lnTo>
                    <a:pt x="312420" y="169164"/>
                  </a:lnTo>
                  <a:lnTo>
                    <a:pt x="173736" y="339852"/>
                  </a:lnTo>
                  <a:lnTo>
                    <a:pt x="173736" y="237744"/>
                  </a:lnTo>
                  <a:lnTo>
                    <a:pt x="0" y="237744"/>
                  </a:lnTo>
                  <a:lnTo>
                    <a:pt x="0" y="102108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385309" y="1815845"/>
            <a:ext cx="323215" cy="350520"/>
            <a:chOff x="4385309" y="1815845"/>
            <a:chExt cx="323215" cy="350520"/>
          </a:xfrm>
        </p:grpSpPr>
        <p:sp>
          <p:nvSpPr>
            <p:cNvPr id="26" name="object 26"/>
            <p:cNvSpPr/>
            <p:nvPr/>
          </p:nvSpPr>
          <p:spPr>
            <a:xfrm>
              <a:off x="4390643" y="1821179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172212" y="339852"/>
                  </a:moveTo>
                  <a:lnTo>
                    <a:pt x="172212" y="237744"/>
                  </a:lnTo>
                  <a:lnTo>
                    <a:pt x="0" y="237744"/>
                  </a:lnTo>
                  <a:lnTo>
                    <a:pt x="0" y="103632"/>
                  </a:lnTo>
                  <a:lnTo>
                    <a:pt x="172212" y="103632"/>
                  </a:lnTo>
                  <a:lnTo>
                    <a:pt x="172212" y="0"/>
                  </a:lnTo>
                  <a:lnTo>
                    <a:pt x="312420" y="170687"/>
                  </a:lnTo>
                  <a:lnTo>
                    <a:pt x="172212" y="33985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90643" y="1821179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0" y="103632"/>
                  </a:moveTo>
                  <a:lnTo>
                    <a:pt x="172212" y="103632"/>
                  </a:lnTo>
                  <a:lnTo>
                    <a:pt x="172212" y="0"/>
                  </a:lnTo>
                  <a:lnTo>
                    <a:pt x="312420" y="170687"/>
                  </a:lnTo>
                  <a:lnTo>
                    <a:pt x="172212" y="339852"/>
                  </a:lnTo>
                  <a:lnTo>
                    <a:pt x="172212" y="237744"/>
                  </a:lnTo>
                  <a:lnTo>
                    <a:pt x="0" y="237744"/>
                  </a:lnTo>
                  <a:lnTo>
                    <a:pt x="0" y="103632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750558" y="1828038"/>
            <a:ext cx="321945" cy="350520"/>
            <a:chOff x="6750558" y="1828038"/>
            <a:chExt cx="321945" cy="350520"/>
          </a:xfrm>
        </p:grpSpPr>
        <p:sp>
          <p:nvSpPr>
            <p:cNvPr id="29" name="object 29"/>
            <p:cNvSpPr/>
            <p:nvPr/>
          </p:nvSpPr>
          <p:spPr>
            <a:xfrm>
              <a:off x="6755892" y="1833372"/>
              <a:ext cx="311150" cy="340360"/>
            </a:xfrm>
            <a:custGeom>
              <a:avLst/>
              <a:gdLst/>
              <a:ahLst/>
              <a:cxnLst/>
              <a:rect l="l" t="t" r="r" b="b"/>
              <a:pathLst>
                <a:path w="311150" h="340360">
                  <a:moveTo>
                    <a:pt x="172211" y="339852"/>
                  </a:moveTo>
                  <a:lnTo>
                    <a:pt x="172211" y="236220"/>
                  </a:lnTo>
                  <a:lnTo>
                    <a:pt x="0" y="236220"/>
                  </a:lnTo>
                  <a:lnTo>
                    <a:pt x="0" y="102108"/>
                  </a:lnTo>
                  <a:lnTo>
                    <a:pt x="172211" y="102108"/>
                  </a:lnTo>
                  <a:lnTo>
                    <a:pt x="172211" y="0"/>
                  </a:lnTo>
                  <a:lnTo>
                    <a:pt x="310895" y="169164"/>
                  </a:lnTo>
                  <a:lnTo>
                    <a:pt x="172211" y="33985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55892" y="1833372"/>
              <a:ext cx="311150" cy="340360"/>
            </a:xfrm>
            <a:custGeom>
              <a:avLst/>
              <a:gdLst/>
              <a:ahLst/>
              <a:cxnLst/>
              <a:rect l="l" t="t" r="r" b="b"/>
              <a:pathLst>
                <a:path w="311150" h="340360">
                  <a:moveTo>
                    <a:pt x="0" y="102108"/>
                  </a:moveTo>
                  <a:lnTo>
                    <a:pt x="172211" y="102108"/>
                  </a:lnTo>
                  <a:lnTo>
                    <a:pt x="172211" y="0"/>
                  </a:lnTo>
                  <a:lnTo>
                    <a:pt x="310895" y="169164"/>
                  </a:lnTo>
                  <a:lnTo>
                    <a:pt x="172211" y="339852"/>
                  </a:lnTo>
                  <a:lnTo>
                    <a:pt x="172211" y="236220"/>
                  </a:lnTo>
                  <a:lnTo>
                    <a:pt x="0" y="236220"/>
                  </a:lnTo>
                  <a:lnTo>
                    <a:pt x="0" y="102108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149858" y="1535430"/>
            <a:ext cx="1576070" cy="988060"/>
            <a:chOff x="1149858" y="1535430"/>
            <a:chExt cx="1576070" cy="988060"/>
          </a:xfrm>
        </p:grpSpPr>
        <p:sp>
          <p:nvSpPr>
            <p:cNvPr id="32" name="object 32"/>
            <p:cNvSpPr/>
            <p:nvPr/>
          </p:nvSpPr>
          <p:spPr>
            <a:xfrm>
              <a:off x="1175004" y="1618488"/>
              <a:ext cx="1531620" cy="518159"/>
            </a:xfrm>
            <a:custGeom>
              <a:avLst/>
              <a:gdLst/>
              <a:ahLst/>
              <a:cxnLst/>
              <a:rect l="l" t="t" r="r" b="b"/>
              <a:pathLst>
                <a:path w="1531620" h="518160">
                  <a:moveTo>
                    <a:pt x="766572" y="518160"/>
                  </a:moveTo>
                  <a:lnTo>
                    <a:pt x="688144" y="517773"/>
                  </a:lnTo>
                  <a:lnTo>
                    <a:pt x="611993" y="516638"/>
                  </a:lnTo>
                  <a:lnTo>
                    <a:pt x="538503" y="514794"/>
                  </a:lnTo>
                  <a:lnTo>
                    <a:pt x="468058" y="512278"/>
                  </a:lnTo>
                  <a:lnTo>
                    <a:pt x="401042" y="509128"/>
                  </a:lnTo>
                  <a:lnTo>
                    <a:pt x="337839" y="505381"/>
                  </a:lnTo>
                  <a:lnTo>
                    <a:pt x="278833" y="501077"/>
                  </a:lnTo>
                  <a:lnTo>
                    <a:pt x="224409" y="496252"/>
                  </a:lnTo>
                  <a:lnTo>
                    <a:pt x="174948" y="490945"/>
                  </a:lnTo>
                  <a:lnTo>
                    <a:pt x="130837" y="485194"/>
                  </a:lnTo>
                  <a:lnTo>
                    <a:pt x="92459" y="479037"/>
                  </a:lnTo>
                  <a:lnTo>
                    <a:pt x="34437" y="465655"/>
                  </a:lnTo>
                  <a:lnTo>
                    <a:pt x="0" y="443484"/>
                  </a:lnTo>
                  <a:lnTo>
                    <a:pt x="0" y="0"/>
                  </a:lnTo>
                  <a:lnTo>
                    <a:pt x="3954" y="7619"/>
                  </a:lnTo>
                  <a:lnTo>
                    <a:pt x="15561" y="15022"/>
                  </a:lnTo>
                  <a:lnTo>
                    <a:pt x="60198" y="29027"/>
                  </a:lnTo>
                  <a:lnTo>
                    <a:pt x="130837" y="41710"/>
                  </a:lnTo>
                  <a:lnTo>
                    <a:pt x="174948" y="47461"/>
                  </a:lnTo>
                  <a:lnTo>
                    <a:pt x="224409" y="52768"/>
                  </a:lnTo>
                  <a:lnTo>
                    <a:pt x="278833" y="57593"/>
                  </a:lnTo>
                  <a:lnTo>
                    <a:pt x="337839" y="61897"/>
                  </a:lnTo>
                  <a:lnTo>
                    <a:pt x="401042" y="65643"/>
                  </a:lnTo>
                  <a:lnTo>
                    <a:pt x="468058" y="68794"/>
                  </a:lnTo>
                  <a:lnTo>
                    <a:pt x="538503" y="71310"/>
                  </a:lnTo>
                  <a:lnTo>
                    <a:pt x="611993" y="73154"/>
                  </a:lnTo>
                  <a:lnTo>
                    <a:pt x="688144" y="74289"/>
                  </a:lnTo>
                  <a:lnTo>
                    <a:pt x="766572" y="74676"/>
                  </a:lnTo>
                  <a:lnTo>
                    <a:pt x="844731" y="74289"/>
                  </a:lnTo>
                  <a:lnTo>
                    <a:pt x="920647" y="73154"/>
                  </a:lnTo>
                  <a:lnTo>
                    <a:pt x="993934" y="71310"/>
                  </a:lnTo>
                  <a:lnTo>
                    <a:pt x="1064204" y="68794"/>
                  </a:lnTo>
                  <a:lnTo>
                    <a:pt x="1131072" y="65643"/>
                  </a:lnTo>
                  <a:lnTo>
                    <a:pt x="1194152" y="61897"/>
                  </a:lnTo>
                  <a:lnTo>
                    <a:pt x="1253057" y="57593"/>
                  </a:lnTo>
                  <a:lnTo>
                    <a:pt x="1307401" y="52768"/>
                  </a:lnTo>
                  <a:lnTo>
                    <a:pt x="1356798" y="47461"/>
                  </a:lnTo>
                  <a:lnTo>
                    <a:pt x="1400862" y="41710"/>
                  </a:lnTo>
                  <a:lnTo>
                    <a:pt x="1439207" y="35553"/>
                  </a:lnTo>
                  <a:lnTo>
                    <a:pt x="1497192" y="22171"/>
                  </a:lnTo>
                  <a:lnTo>
                    <a:pt x="1531620" y="0"/>
                  </a:lnTo>
                  <a:lnTo>
                    <a:pt x="1531620" y="443484"/>
                  </a:lnTo>
                  <a:lnTo>
                    <a:pt x="1497192" y="465655"/>
                  </a:lnTo>
                  <a:lnTo>
                    <a:pt x="1439207" y="479037"/>
                  </a:lnTo>
                  <a:lnTo>
                    <a:pt x="1400862" y="485194"/>
                  </a:lnTo>
                  <a:lnTo>
                    <a:pt x="1356798" y="490945"/>
                  </a:lnTo>
                  <a:lnTo>
                    <a:pt x="1307401" y="496252"/>
                  </a:lnTo>
                  <a:lnTo>
                    <a:pt x="1253057" y="501077"/>
                  </a:lnTo>
                  <a:lnTo>
                    <a:pt x="1194152" y="505381"/>
                  </a:lnTo>
                  <a:lnTo>
                    <a:pt x="1131072" y="509128"/>
                  </a:lnTo>
                  <a:lnTo>
                    <a:pt x="1064204" y="512278"/>
                  </a:lnTo>
                  <a:lnTo>
                    <a:pt x="993934" y="514794"/>
                  </a:lnTo>
                  <a:lnTo>
                    <a:pt x="920647" y="516638"/>
                  </a:lnTo>
                  <a:lnTo>
                    <a:pt x="844731" y="517773"/>
                  </a:lnTo>
                  <a:lnTo>
                    <a:pt x="766572" y="5181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75004" y="1545336"/>
              <a:ext cx="1531620" cy="147955"/>
            </a:xfrm>
            <a:custGeom>
              <a:avLst/>
              <a:gdLst/>
              <a:ahLst/>
              <a:cxnLst/>
              <a:rect l="l" t="t" r="r" b="b"/>
              <a:pathLst>
                <a:path w="1531620" h="147955">
                  <a:moveTo>
                    <a:pt x="766572" y="147827"/>
                  </a:moveTo>
                  <a:lnTo>
                    <a:pt x="688144" y="147441"/>
                  </a:lnTo>
                  <a:lnTo>
                    <a:pt x="611993" y="146306"/>
                  </a:lnTo>
                  <a:lnTo>
                    <a:pt x="538503" y="144462"/>
                  </a:lnTo>
                  <a:lnTo>
                    <a:pt x="468058" y="141946"/>
                  </a:lnTo>
                  <a:lnTo>
                    <a:pt x="401042" y="138795"/>
                  </a:lnTo>
                  <a:lnTo>
                    <a:pt x="337839" y="135049"/>
                  </a:lnTo>
                  <a:lnTo>
                    <a:pt x="278833" y="130745"/>
                  </a:lnTo>
                  <a:lnTo>
                    <a:pt x="224409" y="125920"/>
                  </a:lnTo>
                  <a:lnTo>
                    <a:pt x="174948" y="120613"/>
                  </a:lnTo>
                  <a:lnTo>
                    <a:pt x="130837" y="114862"/>
                  </a:lnTo>
                  <a:lnTo>
                    <a:pt x="92459" y="108705"/>
                  </a:lnTo>
                  <a:lnTo>
                    <a:pt x="34437" y="95323"/>
                  </a:lnTo>
                  <a:lnTo>
                    <a:pt x="0" y="73151"/>
                  </a:lnTo>
                  <a:lnTo>
                    <a:pt x="3954" y="65549"/>
                  </a:lnTo>
                  <a:lnTo>
                    <a:pt x="60198" y="44362"/>
                  </a:lnTo>
                  <a:lnTo>
                    <a:pt x="130837" y="31923"/>
                  </a:lnTo>
                  <a:lnTo>
                    <a:pt x="174948" y="26310"/>
                  </a:lnTo>
                  <a:lnTo>
                    <a:pt x="224409" y="21145"/>
                  </a:lnTo>
                  <a:lnTo>
                    <a:pt x="278833" y="16462"/>
                  </a:lnTo>
                  <a:lnTo>
                    <a:pt x="337839" y="12296"/>
                  </a:lnTo>
                  <a:lnTo>
                    <a:pt x="401042" y="8678"/>
                  </a:lnTo>
                  <a:lnTo>
                    <a:pt x="468058" y="5643"/>
                  </a:lnTo>
                  <a:lnTo>
                    <a:pt x="538503" y="3224"/>
                  </a:lnTo>
                  <a:lnTo>
                    <a:pt x="611993" y="1455"/>
                  </a:lnTo>
                  <a:lnTo>
                    <a:pt x="688144" y="369"/>
                  </a:lnTo>
                  <a:lnTo>
                    <a:pt x="766572" y="0"/>
                  </a:lnTo>
                  <a:lnTo>
                    <a:pt x="844731" y="369"/>
                  </a:lnTo>
                  <a:lnTo>
                    <a:pt x="920647" y="1455"/>
                  </a:lnTo>
                  <a:lnTo>
                    <a:pt x="993934" y="3224"/>
                  </a:lnTo>
                  <a:lnTo>
                    <a:pt x="1064204" y="5643"/>
                  </a:lnTo>
                  <a:lnTo>
                    <a:pt x="1131072" y="8678"/>
                  </a:lnTo>
                  <a:lnTo>
                    <a:pt x="1194152" y="12296"/>
                  </a:lnTo>
                  <a:lnTo>
                    <a:pt x="1253057" y="16462"/>
                  </a:lnTo>
                  <a:lnTo>
                    <a:pt x="1307401" y="21145"/>
                  </a:lnTo>
                  <a:lnTo>
                    <a:pt x="1356798" y="26310"/>
                  </a:lnTo>
                  <a:lnTo>
                    <a:pt x="1400862" y="31923"/>
                  </a:lnTo>
                  <a:lnTo>
                    <a:pt x="1439207" y="37952"/>
                  </a:lnTo>
                  <a:lnTo>
                    <a:pt x="1497192" y="51121"/>
                  </a:lnTo>
                  <a:lnTo>
                    <a:pt x="1531620" y="73151"/>
                  </a:lnTo>
                  <a:lnTo>
                    <a:pt x="1527666" y="80771"/>
                  </a:lnTo>
                  <a:lnTo>
                    <a:pt x="1471445" y="102179"/>
                  </a:lnTo>
                  <a:lnTo>
                    <a:pt x="1400862" y="114862"/>
                  </a:lnTo>
                  <a:lnTo>
                    <a:pt x="1356798" y="120613"/>
                  </a:lnTo>
                  <a:lnTo>
                    <a:pt x="1307401" y="125920"/>
                  </a:lnTo>
                  <a:lnTo>
                    <a:pt x="1253057" y="130745"/>
                  </a:lnTo>
                  <a:lnTo>
                    <a:pt x="1194152" y="135049"/>
                  </a:lnTo>
                  <a:lnTo>
                    <a:pt x="1131072" y="138795"/>
                  </a:lnTo>
                  <a:lnTo>
                    <a:pt x="1064204" y="141946"/>
                  </a:lnTo>
                  <a:lnTo>
                    <a:pt x="993934" y="144462"/>
                  </a:lnTo>
                  <a:lnTo>
                    <a:pt x="920647" y="146306"/>
                  </a:lnTo>
                  <a:lnTo>
                    <a:pt x="844731" y="147441"/>
                  </a:lnTo>
                  <a:lnTo>
                    <a:pt x="766572" y="147827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5004" y="1545336"/>
              <a:ext cx="1531620" cy="591820"/>
            </a:xfrm>
            <a:custGeom>
              <a:avLst/>
              <a:gdLst/>
              <a:ahLst/>
              <a:cxnLst/>
              <a:rect l="l" t="t" r="r" b="b"/>
              <a:pathLst>
                <a:path w="1531620" h="591819">
                  <a:moveTo>
                    <a:pt x="1531620" y="73151"/>
                  </a:moveTo>
                  <a:lnTo>
                    <a:pt x="1497192" y="95323"/>
                  </a:lnTo>
                  <a:lnTo>
                    <a:pt x="1439207" y="108705"/>
                  </a:lnTo>
                  <a:lnTo>
                    <a:pt x="1400862" y="114862"/>
                  </a:lnTo>
                  <a:lnTo>
                    <a:pt x="1356798" y="120613"/>
                  </a:lnTo>
                  <a:lnTo>
                    <a:pt x="1307401" y="125920"/>
                  </a:lnTo>
                  <a:lnTo>
                    <a:pt x="1253057" y="130745"/>
                  </a:lnTo>
                  <a:lnTo>
                    <a:pt x="1194152" y="135049"/>
                  </a:lnTo>
                  <a:lnTo>
                    <a:pt x="1131072" y="138795"/>
                  </a:lnTo>
                  <a:lnTo>
                    <a:pt x="1064204" y="141946"/>
                  </a:lnTo>
                  <a:lnTo>
                    <a:pt x="993934" y="144462"/>
                  </a:lnTo>
                  <a:lnTo>
                    <a:pt x="920647" y="146306"/>
                  </a:lnTo>
                  <a:lnTo>
                    <a:pt x="844731" y="147441"/>
                  </a:lnTo>
                  <a:lnTo>
                    <a:pt x="766572" y="147827"/>
                  </a:lnTo>
                  <a:lnTo>
                    <a:pt x="688144" y="147441"/>
                  </a:lnTo>
                  <a:lnTo>
                    <a:pt x="611993" y="146306"/>
                  </a:lnTo>
                  <a:lnTo>
                    <a:pt x="538503" y="144462"/>
                  </a:lnTo>
                  <a:lnTo>
                    <a:pt x="468058" y="141946"/>
                  </a:lnTo>
                  <a:lnTo>
                    <a:pt x="401042" y="138795"/>
                  </a:lnTo>
                  <a:lnTo>
                    <a:pt x="337839" y="135049"/>
                  </a:lnTo>
                  <a:lnTo>
                    <a:pt x="278833" y="130745"/>
                  </a:lnTo>
                  <a:lnTo>
                    <a:pt x="224409" y="125920"/>
                  </a:lnTo>
                  <a:lnTo>
                    <a:pt x="174948" y="120613"/>
                  </a:lnTo>
                  <a:lnTo>
                    <a:pt x="130837" y="114862"/>
                  </a:lnTo>
                  <a:lnTo>
                    <a:pt x="92459" y="108705"/>
                  </a:lnTo>
                  <a:lnTo>
                    <a:pt x="34437" y="95323"/>
                  </a:lnTo>
                  <a:lnTo>
                    <a:pt x="0" y="73151"/>
                  </a:lnTo>
                  <a:lnTo>
                    <a:pt x="3954" y="65549"/>
                  </a:lnTo>
                  <a:lnTo>
                    <a:pt x="60198" y="44362"/>
                  </a:lnTo>
                  <a:lnTo>
                    <a:pt x="130837" y="31923"/>
                  </a:lnTo>
                  <a:lnTo>
                    <a:pt x="174948" y="26310"/>
                  </a:lnTo>
                  <a:lnTo>
                    <a:pt x="224409" y="21145"/>
                  </a:lnTo>
                  <a:lnTo>
                    <a:pt x="278833" y="16462"/>
                  </a:lnTo>
                  <a:lnTo>
                    <a:pt x="337839" y="12296"/>
                  </a:lnTo>
                  <a:lnTo>
                    <a:pt x="401042" y="8678"/>
                  </a:lnTo>
                  <a:lnTo>
                    <a:pt x="468058" y="5643"/>
                  </a:lnTo>
                  <a:lnTo>
                    <a:pt x="538503" y="3224"/>
                  </a:lnTo>
                  <a:lnTo>
                    <a:pt x="611993" y="1455"/>
                  </a:lnTo>
                  <a:lnTo>
                    <a:pt x="688144" y="369"/>
                  </a:lnTo>
                  <a:lnTo>
                    <a:pt x="766572" y="0"/>
                  </a:lnTo>
                  <a:lnTo>
                    <a:pt x="844731" y="369"/>
                  </a:lnTo>
                  <a:lnTo>
                    <a:pt x="920647" y="1455"/>
                  </a:lnTo>
                  <a:lnTo>
                    <a:pt x="993934" y="3224"/>
                  </a:lnTo>
                  <a:lnTo>
                    <a:pt x="1064204" y="5643"/>
                  </a:lnTo>
                  <a:lnTo>
                    <a:pt x="1131072" y="8678"/>
                  </a:lnTo>
                  <a:lnTo>
                    <a:pt x="1194152" y="12296"/>
                  </a:lnTo>
                  <a:lnTo>
                    <a:pt x="1253057" y="16462"/>
                  </a:lnTo>
                  <a:lnTo>
                    <a:pt x="1307401" y="21145"/>
                  </a:lnTo>
                  <a:lnTo>
                    <a:pt x="1356798" y="26310"/>
                  </a:lnTo>
                  <a:lnTo>
                    <a:pt x="1400862" y="31923"/>
                  </a:lnTo>
                  <a:lnTo>
                    <a:pt x="1439207" y="37952"/>
                  </a:lnTo>
                  <a:lnTo>
                    <a:pt x="1497192" y="51121"/>
                  </a:lnTo>
                  <a:lnTo>
                    <a:pt x="1531620" y="73151"/>
                  </a:lnTo>
                  <a:lnTo>
                    <a:pt x="1531620" y="516636"/>
                  </a:lnTo>
                  <a:lnTo>
                    <a:pt x="1497192" y="538807"/>
                  </a:lnTo>
                  <a:lnTo>
                    <a:pt x="1439207" y="552189"/>
                  </a:lnTo>
                  <a:lnTo>
                    <a:pt x="1400862" y="558346"/>
                  </a:lnTo>
                  <a:lnTo>
                    <a:pt x="1356798" y="564097"/>
                  </a:lnTo>
                  <a:lnTo>
                    <a:pt x="1307401" y="569404"/>
                  </a:lnTo>
                  <a:lnTo>
                    <a:pt x="1253057" y="574229"/>
                  </a:lnTo>
                  <a:lnTo>
                    <a:pt x="1194152" y="578533"/>
                  </a:lnTo>
                  <a:lnTo>
                    <a:pt x="1131072" y="582280"/>
                  </a:lnTo>
                  <a:lnTo>
                    <a:pt x="1064204" y="585430"/>
                  </a:lnTo>
                  <a:lnTo>
                    <a:pt x="993934" y="587946"/>
                  </a:lnTo>
                  <a:lnTo>
                    <a:pt x="920647" y="589790"/>
                  </a:lnTo>
                  <a:lnTo>
                    <a:pt x="844731" y="590925"/>
                  </a:lnTo>
                  <a:lnTo>
                    <a:pt x="766572" y="591312"/>
                  </a:lnTo>
                  <a:lnTo>
                    <a:pt x="688144" y="590925"/>
                  </a:lnTo>
                  <a:lnTo>
                    <a:pt x="611993" y="589790"/>
                  </a:lnTo>
                  <a:lnTo>
                    <a:pt x="538503" y="587946"/>
                  </a:lnTo>
                  <a:lnTo>
                    <a:pt x="468058" y="585430"/>
                  </a:lnTo>
                  <a:lnTo>
                    <a:pt x="401042" y="582280"/>
                  </a:lnTo>
                  <a:lnTo>
                    <a:pt x="337839" y="578533"/>
                  </a:lnTo>
                  <a:lnTo>
                    <a:pt x="278833" y="574229"/>
                  </a:lnTo>
                  <a:lnTo>
                    <a:pt x="224409" y="569404"/>
                  </a:lnTo>
                  <a:lnTo>
                    <a:pt x="174948" y="564097"/>
                  </a:lnTo>
                  <a:lnTo>
                    <a:pt x="130837" y="558346"/>
                  </a:lnTo>
                  <a:lnTo>
                    <a:pt x="92459" y="552189"/>
                  </a:lnTo>
                  <a:lnTo>
                    <a:pt x="34437" y="538807"/>
                  </a:lnTo>
                  <a:lnTo>
                    <a:pt x="0" y="516636"/>
                  </a:lnTo>
                  <a:lnTo>
                    <a:pt x="0" y="73151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4584" y="212750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184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0190" y="2439162"/>
              <a:ext cx="201167" cy="792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258567" y="2132076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59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174" y="2442210"/>
              <a:ext cx="201167" cy="807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858" y="2095500"/>
              <a:ext cx="202692" cy="22174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982" y="2095500"/>
              <a:ext cx="202691" cy="22174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87779" y="1659636"/>
              <a:ext cx="1287780" cy="477520"/>
            </a:xfrm>
            <a:custGeom>
              <a:avLst/>
              <a:gdLst/>
              <a:ahLst/>
              <a:cxnLst/>
              <a:rect l="l" t="t" r="r" b="b"/>
              <a:pathLst>
                <a:path w="1287780" h="477519">
                  <a:moveTo>
                    <a:pt x="481583" y="28955"/>
                  </a:moveTo>
                  <a:lnTo>
                    <a:pt x="481583" y="477012"/>
                  </a:lnTo>
                </a:path>
                <a:path w="1287780" h="477519">
                  <a:moveTo>
                    <a:pt x="818387" y="28955"/>
                  </a:moveTo>
                  <a:lnTo>
                    <a:pt x="818387" y="477012"/>
                  </a:lnTo>
                </a:path>
                <a:path w="1287780" h="477519">
                  <a:moveTo>
                    <a:pt x="1082040" y="21335"/>
                  </a:moveTo>
                  <a:lnTo>
                    <a:pt x="1082040" y="460247"/>
                  </a:lnTo>
                </a:path>
                <a:path w="1287780" h="477519">
                  <a:moveTo>
                    <a:pt x="217932" y="21335"/>
                  </a:moveTo>
                  <a:lnTo>
                    <a:pt x="217932" y="460247"/>
                  </a:lnTo>
                </a:path>
                <a:path w="1287780" h="477519">
                  <a:moveTo>
                    <a:pt x="0" y="0"/>
                  </a:moveTo>
                  <a:lnTo>
                    <a:pt x="0" y="438912"/>
                  </a:lnTo>
                </a:path>
                <a:path w="1287780" h="477519">
                  <a:moveTo>
                    <a:pt x="1287779" y="4571"/>
                  </a:moveTo>
                  <a:lnTo>
                    <a:pt x="1287779" y="44348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8052" y="1805940"/>
              <a:ext cx="1529080" cy="70485"/>
            </a:xfrm>
            <a:custGeom>
              <a:avLst/>
              <a:gdLst/>
              <a:ahLst/>
              <a:cxnLst/>
              <a:rect l="l" t="t" r="r" b="b"/>
              <a:pathLst>
                <a:path w="1529080" h="70485">
                  <a:moveTo>
                    <a:pt x="0" y="0"/>
                  </a:moveTo>
                  <a:lnTo>
                    <a:pt x="43490" y="15381"/>
                  </a:lnTo>
                  <a:lnTo>
                    <a:pt x="91891" y="28052"/>
                  </a:lnTo>
                  <a:lnTo>
                    <a:pt x="143256" y="38099"/>
                  </a:lnTo>
                  <a:lnTo>
                    <a:pt x="195636" y="45607"/>
                  </a:lnTo>
                  <a:lnTo>
                    <a:pt x="247085" y="50658"/>
                  </a:lnTo>
                  <a:lnTo>
                    <a:pt x="295656" y="53339"/>
                  </a:lnTo>
                  <a:lnTo>
                    <a:pt x="345296" y="57435"/>
                  </a:lnTo>
                  <a:lnTo>
                    <a:pt x="393882" y="60674"/>
                  </a:lnTo>
                  <a:lnTo>
                    <a:pt x="441790" y="63198"/>
                  </a:lnTo>
                  <a:lnTo>
                    <a:pt x="489394" y="65151"/>
                  </a:lnTo>
                  <a:lnTo>
                    <a:pt x="537070" y="66675"/>
                  </a:lnTo>
                  <a:lnTo>
                    <a:pt x="585192" y="67913"/>
                  </a:lnTo>
                  <a:lnTo>
                    <a:pt x="634135" y="69008"/>
                  </a:lnTo>
                  <a:lnTo>
                    <a:pt x="684275" y="70104"/>
                  </a:lnTo>
                  <a:lnTo>
                    <a:pt x="737495" y="69745"/>
                  </a:lnTo>
                  <a:lnTo>
                    <a:pt x="790497" y="69391"/>
                  </a:lnTo>
                  <a:lnTo>
                    <a:pt x="843319" y="68984"/>
                  </a:lnTo>
                  <a:lnTo>
                    <a:pt x="895999" y="68467"/>
                  </a:lnTo>
                  <a:lnTo>
                    <a:pt x="948572" y="67780"/>
                  </a:lnTo>
                  <a:lnTo>
                    <a:pt x="1001077" y="66865"/>
                  </a:lnTo>
                  <a:lnTo>
                    <a:pt x="1053550" y="65665"/>
                  </a:lnTo>
                  <a:lnTo>
                    <a:pt x="1106028" y="64120"/>
                  </a:lnTo>
                  <a:lnTo>
                    <a:pt x="1158549" y="62174"/>
                  </a:lnTo>
                  <a:lnTo>
                    <a:pt x="1211149" y="59767"/>
                  </a:lnTo>
                  <a:lnTo>
                    <a:pt x="1263866" y="56842"/>
                  </a:lnTo>
                  <a:lnTo>
                    <a:pt x="1316736" y="53339"/>
                  </a:lnTo>
                  <a:lnTo>
                    <a:pt x="1353689" y="48767"/>
                  </a:lnTo>
                  <a:lnTo>
                    <a:pt x="1403152" y="44561"/>
                  </a:lnTo>
                  <a:lnTo>
                    <a:pt x="1455322" y="38526"/>
                  </a:lnTo>
                  <a:lnTo>
                    <a:pt x="1500396" y="28468"/>
                  </a:lnTo>
                  <a:lnTo>
                    <a:pt x="1528571" y="1219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479" y="1772412"/>
              <a:ext cx="1529080" cy="70485"/>
            </a:xfrm>
            <a:custGeom>
              <a:avLst/>
              <a:gdLst/>
              <a:ahLst/>
              <a:cxnLst/>
              <a:rect l="l" t="t" r="r" b="b"/>
              <a:pathLst>
                <a:path w="1529080" h="70485">
                  <a:moveTo>
                    <a:pt x="0" y="0"/>
                  </a:moveTo>
                  <a:lnTo>
                    <a:pt x="43497" y="15381"/>
                  </a:lnTo>
                  <a:lnTo>
                    <a:pt x="91948" y="28052"/>
                  </a:lnTo>
                  <a:lnTo>
                    <a:pt x="143446" y="38099"/>
                  </a:lnTo>
                  <a:lnTo>
                    <a:pt x="196088" y="45607"/>
                  </a:lnTo>
                  <a:lnTo>
                    <a:pt x="247967" y="50658"/>
                  </a:lnTo>
                  <a:lnTo>
                    <a:pt x="297180" y="53339"/>
                  </a:lnTo>
                  <a:lnTo>
                    <a:pt x="346317" y="56935"/>
                  </a:lnTo>
                  <a:lnTo>
                    <a:pt x="394525" y="59817"/>
                  </a:lnTo>
                  <a:lnTo>
                    <a:pt x="442162" y="62126"/>
                  </a:lnTo>
                  <a:lnTo>
                    <a:pt x="489584" y="64008"/>
                  </a:lnTo>
                  <a:lnTo>
                    <a:pt x="537150" y="65603"/>
                  </a:lnTo>
                  <a:lnTo>
                    <a:pt x="585215" y="67056"/>
                  </a:lnTo>
                  <a:lnTo>
                    <a:pt x="634138" y="68508"/>
                  </a:lnTo>
                  <a:lnTo>
                    <a:pt x="684275" y="70104"/>
                  </a:lnTo>
                  <a:lnTo>
                    <a:pt x="737495" y="69395"/>
                  </a:lnTo>
                  <a:lnTo>
                    <a:pt x="790497" y="68756"/>
                  </a:lnTo>
                  <a:lnTo>
                    <a:pt x="843319" y="68127"/>
                  </a:lnTo>
                  <a:lnTo>
                    <a:pt x="895999" y="67451"/>
                  </a:lnTo>
                  <a:lnTo>
                    <a:pt x="948572" y="66668"/>
                  </a:lnTo>
                  <a:lnTo>
                    <a:pt x="1001077" y="65722"/>
                  </a:lnTo>
                  <a:lnTo>
                    <a:pt x="1053550" y="64553"/>
                  </a:lnTo>
                  <a:lnTo>
                    <a:pt x="1106028" y="63104"/>
                  </a:lnTo>
                  <a:lnTo>
                    <a:pt x="1158549" y="61317"/>
                  </a:lnTo>
                  <a:lnTo>
                    <a:pt x="1211149" y="59132"/>
                  </a:lnTo>
                  <a:lnTo>
                    <a:pt x="1263866" y="56492"/>
                  </a:lnTo>
                  <a:lnTo>
                    <a:pt x="1316736" y="53339"/>
                  </a:lnTo>
                  <a:lnTo>
                    <a:pt x="1353689" y="48767"/>
                  </a:lnTo>
                  <a:lnTo>
                    <a:pt x="1403152" y="44561"/>
                  </a:lnTo>
                  <a:lnTo>
                    <a:pt x="1455322" y="38526"/>
                  </a:lnTo>
                  <a:lnTo>
                    <a:pt x="1500396" y="28468"/>
                  </a:lnTo>
                  <a:lnTo>
                    <a:pt x="1528571" y="1219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195786" y="2660333"/>
            <a:ext cx="1580515" cy="946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Arial"/>
                <a:cs typeface="Arial"/>
              </a:rPr>
              <a:t>Cation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Exchange</a:t>
            </a:r>
            <a:endParaRPr sz="1500">
              <a:latin typeface="Arial"/>
              <a:cs typeface="Arial"/>
            </a:endParaRPr>
          </a:p>
          <a:p>
            <a:pPr marL="12700" marR="737870">
              <a:lnSpc>
                <a:spcPct val="100699"/>
              </a:lnSpc>
            </a:pPr>
            <a:r>
              <a:rPr sz="1500" dirty="0">
                <a:latin typeface="Arial"/>
                <a:cs typeface="Arial"/>
              </a:rPr>
              <a:t>Dia: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1.6m </a:t>
            </a:r>
            <a:r>
              <a:rPr sz="1500" dirty="0">
                <a:latin typeface="Arial"/>
                <a:cs typeface="Arial"/>
              </a:rPr>
              <a:t>CV: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600L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00" dirty="0">
                <a:latin typeface="Arial"/>
                <a:cs typeface="Arial"/>
              </a:rPr>
              <a:t>Bed: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30cm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36997" y="1535430"/>
            <a:ext cx="1576070" cy="988060"/>
            <a:chOff x="4936997" y="1535430"/>
            <a:chExt cx="1576070" cy="988060"/>
          </a:xfrm>
        </p:grpSpPr>
        <p:sp>
          <p:nvSpPr>
            <p:cNvPr id="46" name="object 46"/>
            <p:cNvSpPr/>
            <p:nvPr/>
          </p:nvSpPr>
          <p:spPr>
            <a:xfrm>
              <a:off x="4962144" y="1618488"/>
              <a:ext cx="1531620" cy="518159"/>
            </a:xfrm>
            <a:custGeom>
              <a:avLst/>
              <a:gdLst/>
              <a:ahLst/>
              <a:cxnLst/>
              <a:rect l="l" t="t" r="r" b="b"/>
              <a:pathLst>
                <a:path w="1531620" h="518160">
                  <a:moveTo>
                    <a:pt x="765047" y="518160"/>
                  </a:moveTo>
                  <a:lnTo>
                    <a:pt x="686888" y="517773"/>
                  </a:lnTo>
                  <a:lnTo>
                    <a:pt x="610972" y="516638"/>
                  </a:lnTo>
                  <a:lnTo>
                    <a:pt x="537685" y="514794"/>
                  </a:lnTo>
                  <a:lnTo>
                    <a:pt x="467415" y="512278"/>
                  </a:lnTo>
                  <a:lnTo>
                    <a:pt x="400547" y="509128"/>
                  </a:lnTo>
                  <a:lnTo>
                    <a:pt x="337467" y="505381"/>
                  </a:lnTo>
                  <a:lnTo>
                    <a:pt x="278562" y="501077"/>
                  </a:lnTo>
                  <a:lnTo>
                    <a:pt x="224218" y="496252"/>
                  </a:lnTo>
                  <a:lnTo>
                    <a:pt x="174821" y="490945"/>
                  </a:lnTo>
                  <a:lnTo>
                    <a:pt x="130757" y="485194"/>
                  </a:lnTo>
                  <a:lnTo>
                    <a:pt x="92412" y="479037"/>
                  </a:lnTo>
                  <a:lnTo>
                    <a:pt x="34427" y="465655"/>
                  </a:lnTo>
                  <a:lnTo>
                    <a:pt x="0" y="443484"/>
                  </a:lnTo>
                  <a:lnTo>
                    <a:pt x="0" y="0"/>
                  </a:lnTo>
                  <a:lnTo>
                    <a:pt x="3953" y="7619"/>
                  </a:lnTo>
                  <a:lnTo>
                    <a:pt x="15558" y="15022"/>
                  </a:lnTo>
                  <a:lnTo>
                    <a:pt x="60174" y="29027"/>
                  </a:lnTo>
                  <a:lnTo>
                    <a:pt x="130757" y="41710"/>
                  </a:lnTo>
                  <a:lnTo>
                    <a:pt x="174821" y="47461"/>
                  </a:lnTo>
                  <a:lnTo>
                    <a:pt x="224218" y="52768"/>
                  </a:lnTo>
                  <a:lnTo>
                    <a:pt x="278562" y="57593"/>
                  </a:lnTo>
                  <a:lnTo>
                    <a:pt x="337467" y="61897"/>
                  </a:lnTo>
                  <a:lnTo>
                    <a:pt x="400547" y="65643"/>
                  </a:lnTo>
                  <a:lnTo>
                    <a:pt x="467415" y="68794"/>
                  </a:lnTo>
                  <a:lnTo>
                    <a:pt x="537685" y="71310"/>
                  </a:lnTo>
                  <a:lnTo>
                    <a:pt x="610972" y="73154"/>
                  </a:lnTo>
                  <a:lnTo>
                    <a:pt x="686888" y="74289"/>
                  </a:lnTo>
                  <a:lnTo>
                    <a:pt x="765047" y="74676"/>
                  </a:lnTo>
                  <a:lnTo>
                    <a:pt x="843475" y="74289"/>
                  </a:lnTo>
                  <a:lnTo>
                    <a:pt x="919626" y="73154"/>
                  </a:lnTo>
                  <a:lnTo>
                    <a:pt x="993116" y="71310"/>
                  </a:lnTo>
                  <a:lnTo>
                    <a:pt x="1063561" y="68794"/>
                  </a:lnTo>
                  <a:lnTo>
                    <a:pt x="1130577" y="65643"/>
                  </a:lnTo>
                  <a:lnTo>
                    <a:pt x="1193780" y="61897"/>
                  </a:lnTo>
                  <a:lnTo>
                    <a:pt x="1252786" y="57593"/>
                  </a:lnTo>
                  <a:lnTo>
                    <a:pt x="1307211" y="52768"/>
                  </a:lnTo>
                  <a:lnTo>
                    <a:pt x="1356671" y="47461"/>
                  </a:lnTo>
                  <a:lnTo>
                    <a:pt x="1400782" y="41710"/>
                  </a:lnTo>
                  <a:lnTo>
                    <a:pt x="1439160" y="35553"/>
                  </a:lnTo>
                  <a:lnTo>
                    <a:pt x="1497182" y="22171"/>
                  </a:lnTo>
                  <a:lnTo>
                    <a:pt x="1531620" y="0"/>
                  </a:lnTo>
                  <a:lnTo>
                    <a:pt x="1531620" y="443484"/>
                  </a:lnTo>
                  <a:lnTo>
                    <a:pt x="1497182" y="465655"/>
                  </a:lnTo>
                  <a:lnTo>
                    <a:pt x="1439160" y="479037"/>
                  </a:lnTo>
                  <a:lnTo>
                    <a:pt x="1400782" y="485194"/>
                  </a:lnTo>
                  <a:lnTo>
                    <a:pt x="1356671" y="490945"/>
                  </a:lnTo>
                  <a:lnTo>
                    <a:pt x="1307211" y="496252"/>
                  </a:lnTo>
                  <a:lnTo>
                    <a:pt x="1252786" y="501077"/>
                  </a:lnTo>
                  <a:lnTo>
                    <a:pt x="1193780" y="505381"/>
                  </a:lnTo>
                  <a:lnTo>
                    <a:pt x="1130577" y="509128"/>
                  </a:lnTo>
                  <a:lnTo>
                    <a:pt x="1063561" y="512278"/>
                  </a:lnTo>
                  <a:lnTo>
                    <a:pt x="993116" y="514794"/>
                  </a:lnTo>
                  <a:lnTo>
                    <a:pt x="919626" y="516638"/>
                  </a:lnTo>
                  <a:lnTo>
                    <a:pt x="843475" y="517773"/>
                  </a:lnTo>
                  <a:lnTo>
                    <a:pt x="765047" y="5181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62144" y="1545336"/>
              <a:ext cx="1531620" cy="147955"/>
            </a:xfrm>
            <a:custGeom>
              <a:avLst/>
              <a:gdLst/>
              <a:ahLst/>
              <a:cxnLst/>
              <a:rect l="l" t="t" r="r" b="b"/>
              <a:pathLst>
                <a:path w="1531620" h="147955">
                  <a:moveTo>
                    <a:pt x="765047" y="147827"/>
                  </a:moveTo>
                  <a:lnTo>
                    <a:pt x="686888" y="147441"/>
                  </a:lnTo>
                  <a:lnTo>
                    <a:pt x="610972" y="146306"/>
                  </a:lnTo>
                  <a:lnTo>
                    <a:pt x="537685" y="144462"/>
                  </a:lnTo>
                  <a:lnTo>
                    <a:pt x="467415" y="141946"/>
                  </a:lnTo>
                  <a:lnTo>
                    <a:pt x="400547" y="138795"/>
                  </a:lnTo>
                  <a:lnTo>
                    <a:pt x="337467" y="135049"/>
                  </a:lnTo>
                  <a:lnTo>
                    <a:pt x="278562" y="130745"/>
                  </a:lnTo>
                  <a:lnTo>
                    <a:pt x="224218" y="125920"/>
                  </a:lnTo>
                  <a:lnTo>
                    <a:pt x="174821" y="120613"/>
                  </a:lnTo>
                  <a:lnTo>
                    <a:pt x="130757" y="114862"/>
                  </a:lnTo>
                  <a:lnTo>
                    <a:pt x="92412" y="108705"/>
                  </a:lnTo>
                  <a:lnTo>
                    <a:pt x="34427" y="95323"/>
                  </a:lnTo>
                  <a:lnTo>
                    <a:pt x="0" y="73151"/>
                  </a:lnTo>
                  <a:lnTo>
                    <a:pt x="3953" y="65549"/>
                  </a:lnTo>
                  <a:lnTo>
                    <a:pt x="60174" y="44362"/>
                  </a:lnTo>
                  <a:lnTo>
                    <a:pt x="130757" y="31923"/>
                  </a:lnTo>
                  <a:lnTo>
                    <a:pt x="174821" y="26310"/>
                  </a:lnTo>
                  <a:lnTo>
                    <a:pt x="224218" y="21145"/>
                  </a:lnTo>
                  <a:lnTo>
                    <a:pt x="278562" y="16462"/>
                  </a:lnTo>
                  <a:lnTo>
                    <a:pt x="337467" y="12296"/>
                  </a:lnTo>
                  <a:lnTo>
                    <a:pt x="400547" y="8678"/>
                  </a:lnTo>
                  <a:lnTo>
                    <a:pt x="467415" y="5643"/>
                  </a:lnTo>
                  <a:lnTo>
                    <a:pt x="537685" y="3224"/>
                  </a:lnTo>
                  <a:lnTo>
                    <a:pt x="610972" y="1455"/>
                  </a:lnTo>
                  <a:lnTo>
                    <a:pt x="686888" y="369"/>
                  </a:lnTo>
                  <a:lnTo>
                    <a:pt x="765047" y="0"/>
                  </a:lnTo>
                  <a:lnTo>
                    <a:pt x="843475" y="369"/>
                  </a:lnTo>
                  <a:lnTo>
                    <a:pt x="919626" y="1455"/>
                  </a:lnTo>
                  <a:lnTo>
                    <a:pt x="993116" y="3224"/>
                  </a:lnTo>
                  <a:lnTo>
                    <a:pt x="1063561" y="5643"/>
                  </a:lnTo>
                  <a:lnTo>
                    <a:pt x="1130577" y="8678"/>
                  </a:lnTo>
                  <a:lnTo>
                    <a:pt x="1193780" y="12296"/>
                  </a:lnTo>
                  <a:lnTo>
                    <a:pt x="1252786" y="16462"/>
                  </a:lnTo>
                  <a:lnTo>
                    <a:pt x="1307211" y="21145"/>
                  </a:lnTo>
                  <a:lnTo>
                    <a:pt x="1356671" y="26310"/>
                  </a:lnTo>
                  <a:lnTo>
                    <a:pt x="1400782" y="31923"/>
                  </a:lnTo>
                  <a:lnTo>
                    <a:pt x="1439160" y="37952"/>
                  </a:lnTo>
                  <a:lnTo>
                    <a:pt x="1497182" y="51121"/>
                  </a:lnTo>
                  <a:lnTo>
                    <a:pt x="1531620" y="73151"/>
                  </a:lnTo>
                  <a:lnTo>
                    <a:pt x="1527665" y="80771"/>
                  </a:lnTo>
                  <a:lnTo>
                    <a:pt x="1471422" y="102179"/>
                  </a:lnTo>
                  <a:lnTo>
                    <a:pt x="1400782" y="114862"/>
                  </a:lnTo>
                  <a:lnTo>
                    <a:pt x="1356671" y="120613"/>
                  </a:lnTo>
                  <a:lnTo>
                    <a:pt x="1307211" y="125920"/>
                  </a:lnTo>
                  <a:lnTo>
                    <a:pt x="1252786" y="130745"/>
                  </a:lnTo>
                  <a:lnTo>
                    <a:pt x="1193780" y="135049"/>
                  </a:lnTo>
                  <a:lnTo>
                    <a:pt x="1130577" y="138795"/>
                  </a:lnTo>
                  <a:lnTo>
                    <a:pt x="1063561" y="141946"/>
                  </a:lnTo>
                  <a:lnTo>
                    <a:pt x="993116" y="144462"/>
                  </a:lnTo>
                  <a:lnTo>
                    <a:pt x="919626" y="146306"/>
                  </a:lnTo>
                  <a:lnTo>
                    <a:pt x="843475" y="147441"/>
                  </a:lnTo>
                  <a:lnTo>
                    <a:pt x="765047" y="147827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62143" y="1545336"/>
              <a:ext cx="1531620" cy="591820"/>
            </a:xfrm>
            <a:custGeom>
              <a:avLst/>
              <a:gdLst/>
              <a:ahLst/>
              <a:cxnLst/>
              <a:rect l="l" t="t" r="r" b="b"/>
              <a:pathLst>
                <a:path w="1531620" h="591819">
                  <a:moveTo>
                    <a:pt x="1531620" y="73151"/>
                  </a:moveTo>
                  <a:lnTo>
                    <a:pt x="1497182" y="95323"/>
                  </a:lnTo>
                  <a:lnTo>
                    <a:pt x="1439160" y="108705"/>
                  </a:lnTo>
                  <a:lnTo>
                    <a:pt x="1400782" y="114862"/>
                  </a:lnTo>
                  <a:lnTo>
                    <a:pt x="1356671" y="120613"/>
                  </a:lnTo>
                  <a:lnTo>
                    <a:pt x="1307211" y="125920"/>
                  </a:lnTo>
                  <a:lnTo>
                    <a:pt x="1252786" y="130745"/>
                  </a:lnTo>
                  <a:lnTo>
                    <a:pt x="1193780" y="135049"/>
                  </a:lnTo>
                  <a:lnTo>
                    <a:pt x="1130577" y="138795"/>
                  </a:lnTo>
                  <a:lnTo>
                    <a:pt x="1063561" y="141946"/>
                  </a:lnTo>
                  <a:lnTo>
                    <a:pt x="993116" y="144462"/>
                  </a:lnTo>
                  <a:lnTo>
                    <a:pt x="919626" y="146306"/>
                  </a:lnTo>
                  <a:lnTo>
                    <a:pt x="843475" y="147441"/>
                  </a:lnTo>
                  <a:lnTo>
                    <a:pt x="765047" y="147827"/>
                  </a:lnTo>
                  <a:lnTo>
                    <a:pt x="686888" y="147441"/>
                  </a:lnTo>
                  <a:lnTo>
                    <a:pt x="610972" y="146306"/>
                  </a:lnTo>
                  <a:lnTo>
                    <a:pt x="537685" y="144462"/>
                  </a:lnTo>
                  <a:lnTo>
                    <a:pt x="467415" y="141946"/>
                  </a:lnTo>
                  <a:lnTo>
                    <a:pt x="400547" y="138795"/>
                  </a:lnTo>
                  <a:lnTo>
                    <a:pt x="337467" y="135049"/>
                  </a:lnTo>
                  <a:lnTo>
                    <a:pt x="278562" y="130745"/>
                  </a:lnTo>
                  <a:lnTo>
                    <a:pt x="224218" y="125920"/>
                  </a:lnTo>
                  <a:lnTo>
                    <a:pt x="174821" y="120613"/>
                  </a:lnTo>
                  <a:lnTo>
                    <a:pt x="130757" y="114862"/>
                  </a:lnTo>
                  <a:lnTo>
                    <a:pt x="92412" y="108705"/>
                  </a:lnTo>
                  <a:lnTo>
                    <a:pt x="34427" y="95323"/>
                  </a:lnTo>
                  <a:lnTo>
                    <a:pt x="0" y="73151"/>
                  </a:lnTo>
                  <a:lnTo>
                    <a:pt x="3953" y="65549"/>
                  </a:lnTo>
                  <a:lnTo>
                    <a:pt x="60174" y="44362"/>
                  </a:lnTo>
                  <a:lnTo>
                    <a:pt x="130757" y="31923"/>
                  </a:lnTo>
                  <a:lnTo>
                    <a:pt x="174821" y="26310"/>
                  </a:lnTo>
                  <a:lnTo>
                    <a:pt x="224218" y="21145"/>
                  </a:lnTo>
                  <a:lnTo>
                    <a:pt x="278562" y="16462"/>
                  </a:lnTo>
                  <a:lnTo>
                    <a:pt x="337467" y="12296"/>
                  </a:lnTo>
                  <a:lnTo>
                    <a:pt x="400547" y="8678"/>
                  </a:lnTo>
                  <a:lnTo>
                    <a:pt x="467415" y="5643"/>
                  </a:lnTo>
                  <a:lnTo>
                    <a:pt x="537685" y="3224"/>
                  </a:lnTo>
                  <a:lnTo>
                    <a:pt x="610972" y="1455"/>
                  </a:lnTo>
                  <a:lnTo>
                    <a:pt x="686888" y="369"/>
                  </a:lnTo>
                  <a:lnTo>
                    <a:pt x="765047" y="0"/>
                  </a:lnTo>
                  <a:lnTo>
                    <a:pt x="843475" y="369"/>
                  </a:lnTo>
                  <a:lnTo>
                    <a:pt x="919626" y="1455"/>
                  </a:lnTo>
                  <a:lnTo>
                    <a:pt x="993116" y="3224"/>
                  </a:lnTo>
                  <a:lnTo>
                    <a:pt x="1063561" y="5643"/>
                  </a:lnTo>
                  <a:lnTo>
                    <a:pt x="1130577" y="8678"/>
                  </a:lnTo>
                  <a:lnTo>
                    <a:pt x="1193780" y="12296"/>
                  </a:lnTo>
                  <a:lnTo>
                    <a:pt x="1252786" y="16462"/>
                  </a:lnTo>
                  <a:lnTo>
                    <a:pt x="1307211" y="21145"/>
                  </a:lnTo>
                  <a:lnTo>
                    <a:pt x="1356671" y="26310"/>
                  </a:lnTo>
                  <a:lnTo>
                    <a:pt x="1400782" y="31923"/>
                  </a:lnTo>
                  <a:lnTo>
                    <a:pt x="1439160" y="37952"/>
                  </a:lnTo>
                  <a:lnTo>
                    <a:pt x="1497182" y="51121"/>
                  </a:lnTo>
                  <a:lnTo>
                    <a:pt x="1531620" y="73151"/>
                  </a:lnTo>
                  <a:lnTo>
                    <a:pt x="1531620" y="516636"/>
                  </a:lnTo>
                  <a:lnTo>
                    <a:pt x="1497182" y="538807"/>
                  </a:lnTo>
                  <a:lnTo>
                    <a:pt x="1439160" y="552189"/>
                  </a:lnTo>
                  <a:lnTo>
                    <a:pt x="1400782" y="558346"/>
                  </a:lnTo>
                  <a:lnTo>
                    <a:pt x="1356671" y="564097"/>
                  </a:lnTo>
                  <a:lnTo>
                    <a:pt x="1307211" y="569404"/>
                  </a:lnTo>
                  <a:lnTo>
                    <a:pt x="1252786" y="574229"/>
                  </a:lnTo>
                  <a:lnTo>
                    <a:pt x="1193780" y="578533"/>
                  </a:lnTo>
                  <a:lnTo>
                    <a:pt x="1130577" y="582280"/>
                  </a:lnTo>
                  <a:lnTo>
                    <a:pt x="1063561" y="585430"/>
                  </a:lnTo>
                  <a:lnTo>
                    <a:pt x="993116" y="587946"/>
                  </a:lnTo>
                  <a:lnTo>
                    <a:pt x="919626" y="589790"/>
                  </a:lnTo>
                  <a:lnTo>
                    <a:pt x="843475" y="590925"/>
                  </a:lnTo>
                  <a:lnTo>
                    <a:pt x="765047" y="591312"/>
                  </a:lnTo>
                  <a:lnTo>
                    <a:pt x="686888" y="590925"/>
                  </a:lnTo>
                  <a:lnTo>
                    <a:pt x="610972" y="589790"/>
                  </a:lnTo>
                  <a:lnTo>
                    <a:pt x="537685" y="587946"/>
                  </a:lnTo>
                  <a:lnTo>
                    <a:pt x="467415" y="585430"/>
                  </a:lnTo>
                  <a:lnTo>
                    <a:pt x="400547" y="582280"/>
                  </a:lnTo>
                  <a:lnTo>
                    <a:pt x="337467" y="578533"/>
                  </a:lnTo>
                  <a:lnTo>
                    <a:pt x="278562" y="574229"/>
                  </a:lnTo>
                  <a:lnTo>
                    <a:pt x="224218" y="569404"/>
                  </a:lnTo>
                  <a:lnTo>
                    <a:pt x="174821" y="564097"/>
                  </a:lnTo>
                  <a:lnTo>
                    <a:pt x="130757" y="558346"/>
                  </a:lnTo>
                  <a:lnTo>
                    <a:pt x="92412" y="552189"/>
                  </a:lnTo>
                  <a:lnTo>
                    <a:pt x="34427" y="538807"/>
                  </a:lnTo>
                  <a:lnTo>
                    <a:pt x="0" y="516636"/>
                  </a:lnTo>
                  <a:lnTo>
                    <a:pt x="0" y="73151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10199" y="212750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184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5805" y="2439162"/>
              <a:ext cx="202692" cy="7924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044183" y="2132076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59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9789" y="2442210"/>
              <a:ext cx="202692" cy="807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6997" y="2095500"/>
              <a:ext cx="201168" cy="2217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0121" y="2095500"/>
              <a:ext cx="202691" cy="22174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073395" y="1659636"/>
              <a:ext cx="1287780" cy="477520"/>
            </a:xfrm>
            <a:custGeom>
              <a:avLst/>
              <a:gdLst/>
              <a:ahLst/>
              <a:cxnLst/>
              <a:rect l="l" t="t" r="r" b="b"/>
              <a:pathLst>
                <a:path w="1287779" h="477519">
                  <a:moveTo>
                    <a:pt x="483107" y="28955"/>
                  </a:moveTo>
                  <a:lnTo>
                    <a:pt x="483107" y="477012"/>
                  </a:lnTo>
                </a:path>
                <a:path w="1287779" h="477519">
                  <a:moveTo>
                    <a:pt x="819911" y="28955"/>
                  </a:moveTo>
                  <a:lnTo>
                    <a:pt x="819911" y="477012"/>
                  </a:lnTo>
                </a:path>
                <a:path w="1287779" h="477519">
                  <a:moveTo>
                    <a:pt x="1083564" y="21335"/>
                  </a:moveTo>
                  <a:lnTo>
                    <a:pt x="1083564" y="460247"/>
                  </a:lnTo>
                </a:path>
                <a:path w="1287779" h="477519">
                  <a:moveTo>
                    <a:pt x="217932" y="21335"/>
                  </a:moveTo>
                  <a:lnTo>
                    <a:pt x="217932" y="460247"/>
                  </a:lnTo>
                </a:path>
                <a:path w="1287779" h="477519">
                  <a:moveTo>
                    <a:pt x="0" y="0"/>
                  </a:moveTo>
                  <a:lnTo>
                    <a:pt x="0" y="438912"/>
                  </a:lnTo>
                </a:path>
                <a:path w="1287779" h="477519">
                  <a:moveTo>
                    <a:pt x="1287780" y="4571"/>
                  </a:moveTo>
                  <a:lnTo>
                    <a:pt x="1287780" y="44348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63667" y="1805940"/>
              <a:ext cx="1530350" cy="70485"/>
            </a:xfrm>
            <a:custGeom>
              <a:avLst/>
              <a:gdLst/>
              <a:ahLst/>
              <a:cxnLst/>
              <a:rect l="l" t="t" r="r" b="b"/>
              <a:pathLst>
                <a:path w="1530350" h="70485">
                  <a:moveTo>
                    <a:pt x="0" y="0"/>
                  </a:moveTo>
                  <a:lnTo>
                    <a:pt x="43603" y="15381"/>
                  </a:lnTo>
                  <a:lnTo>
                    <a:pt x="92286" y="28052"/>
                  </a:lnTo>
                  <a:lnTo>
                    <a:pt x="144018" y="38099"/>
                  </a:lnTo>
                  <a:lnTo>
                    <a:pt x="196765" y="45607"/>
                  </a:lnTo>
                  <a:lnTo>
                    <a:pt x="248496" y="50658"/>
                  </a:lnTo>
                  <a:lnTo>
                    <a:pt x="297180" y="53339"/>
                  </a:lnTo>
                  <a:lnTo>
                    <a:pt x="346382" y="57435"/>
                  </a:lnTo>
                  <a:lnTo>
                    <a:pt x="394763" y="60674"/>
                  </a:lnTo>
                  <a:lnTo>
                    <a:pt x="442644" y="63198"/>
                  </a:lnTo>
                  <a:lnTo>
                    <a:pt x="490346" y="65151"/>
                  </a:lnTo>
                  <a:lnTo>
                    <a:pt x="538192" y="66675"/>
                  </a:lnTo>
                  <a:lnTo>
                    <a:pt x="586501" y="67913"/>
                  </a:lnTo>
                  <a:lnTo>
                    <a:pt x="635597" y="69008"/>
                  </a:lnTo>
                  <a:lnTo>
                    <a:pt x="685800" y="70104"/>
                  </a:lnTo>
                  <a:lnTo>
                    <a:pt x="738698" y="69745"/>
                  </a:lnTo>
                  <a:lnTo>
                    <a:pt x="791485" y="69391"/>
                  </a:lnTo>
                  <a:lnTo>
                    <a:pt x="844176" y="68984"/>
                  </a:lnTo>
                  <a:lnTo>
                    <a:pt x="896789" y="68467"/>
                  </a:lnTo>
                  <a:lnTo>
                    <a:pt x="949338" y="67780"/>
                  </a:lnTo>
                  <a:lnTo>
                    <a:pt x="1001839" y="66865"/>
                  </a:lnTo>
                  <a:lnTo>
                    <a:pt x="1054309" y="65665"/>
                  </a:lnTo>
                  <a:lnTo>
                    <a:pt x="1106762" y="64120"/>
                  </a:lnTo>
                  <a:lnTo>
                    <a:pt x="1159216" y="62174"/>
                  </a:lnTo>
                  <a:lnTo>
                    <a:pt x="1211685" y="59767"/>
                  </a:lnTo>
                  <a:lnTo>
                    <a:pt x="1264187" y="56842"/>
                  </a:lnTo>
                  <a:lnTo>
                    <a:pt x="1316736" y="53339"/>
                  </a:lnTo>
                  <a:lnTo>
                    <a:pt x="1354433" y="48767"/>
                  </a:lnTo>
                  <a:lnTo>
                    <a:pt x="1404347" y="44561"/>
                  </a:lnTo>
                  <a:lnTo>
                    <a:pt x="1456748" y="38526"/>
                  </a:lnTo>
                  <a:lnTo>
                    <a:pt x="1501908" y="28468"/>
                  </a:lnTo>
                  <a:lnTo>
                    <a:pt x="1530095" y="12192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59095" y="1772412"/>
              <a:ext cx="1530350" cy="70485"/>
            </a:xfrm>
            <a:custGeom>
              <a:avLst/>
              <a:gdLst/>
              <a:ahLst/>
              <a:cxnLst/>
              <a:rect l="l" t="t" r="r" b="b"/>
              <a:pathLst>
                <a:path w="1530350" h="70485">
                  <a:moveTo>
                    <a:pt x="0" y="0"/>
                  </a:moveTo>
                  <a:lnTo>
                    <a:pt x="43603" y="15381"/>
                  </a:lnTo>
                  <a:lnTo>
                    <a:pt x="92286" y="28052"/>
                  </a:lnTo>
                  <a:lnTo>
                    <a:pt x="144018" y="38099"/>
                  </a:lnTo>
                  <a:lnTo>
                    <a:pt x="196765" y="45607"/>
                  </a:lnTo>
                  <a:lnTo>
                    <a:pt x="248496" y="50658"/>
                  </a:lnTo>
                  <a:lnTo>
                    <a:pt x="297180" y="53339"/>
                  </a:lnTo>
                  <a:lnTo>
                    <a:pt x="346820" y="56935"/>
                  </a:lnTo>
                  <a:lnTo>
                    <a:pt x="395406" y="59817"/>
                  </a:lnTo>
                  <a:lnTo>
                    <a:pt x="443314" y="62126"/>
                  </a:lnTo>
                  <a:lnTo>
                    <a:pt x="490918" y="64008"/>
                  </a:lnTo>
                  <a:lnTo>
                    <a:pt x="538594" y="65603"/>
                  </a:lnTo>
                  <a:lnTo>
                    <a:pt x="586716" y="67056"/>
                  </a:lnTo>
                  <a:lnTo>
                    <a:pt x="635659" y="68508"/>
                  </a:lnTo>
                  <a:lnTo>
                    <a:pt x="685800" y="70104"/>
                  </a:lnTo>
                  <a:lnTo>
                    <a:pt x="738698" y="69395"/>
                  </a:lnTo>
                  <a:lnTo>
                    <a:pt x="791485" y="68756"/>
                  </a:lnTo>
                  <a:lnTo>
                    <a:pt x="844176" y="68127"/>
                  </a:lnTo>
                  <a:lnTo>
                    <a:pt x="896789" y="67451"/>
                  </a:lnTo>
                  <a:lnTo>
                    <a:pt x="949338" y="66668"/>
                  </a:lnTo>
                  <a:lnTo>
                    <a:pt x="1001839" y="65722"/>
                  </a:lnTo>
                  <a:lnTo>
                    <a:pt x="1054309" y="64553"/>
                  </a:lnTo>
                  <a:lnTo>
                    <a:pt x="1106762" y="63104"/>
                  </a:lnTo>
                  <a:lnTo>
                    <a:pt x="1159216" y="61317"/>
                  </a:lnTo>
                  <a:lnTo>
                    <a:pt x="1211685" y="59132"/>
                  </a:lnTo>
                  <a:lnTo>
                    <a:pt x="1264187" y="56492"/>
                  </a:lnTo>
                  <a:lnTo>
                    <a:pt x="1316736" y="53339"/>
                  </a:lnTo>
                  <a:lnTo>
                    <a:pt x="1354433" y="48767"/>
                  </a:lnTo>
                  <a:lnTo>
                    <a:pt x="1404347" y="44561"/>
                  </a:lnTo>
                  <a:lnTo>
                    <a:pt x="1456748" y="38526"/>
                  </a:lnTo>
                  <a:lnTo>
                    <a:pt x="1501908" y="28468"/>
                  </a:lnTo>
                  <a:lnTo>
                    <a:pt x="1530095" y="12192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972293" y="2695400"/>
            <a:ext cx="1526540" cy="946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Arial"/>
                <a:cs typeface="Arial"/>
              </a:rPr>
              <a:t>Anion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Exchange</a:t>
            </a:r>
            <a:endParaRPr sz="1500">
              <a:latin typeface="Arial"/>
              <a:cs typeface="Arial"/>
            </a:endParaRPr>
          </a:p>
          <a:p>
            <a:pPr marL="12700" marR="683895">
              <a:lnSpc>
                <a:spcPct val="100699"/>
              </a:lnSpc>
            </a:pPr>
            <a:r>
              <a:rPr sz="1500" dirty="0">
                <a:latin typeface="Arial"/>
                <a:cs typeface="Arial"/>
              </a:rPr>
              <a:t>Dia: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1.6m </a:t>
            </a:r>
            <a:r>
              <a:rPr sz="1500" dirty="0">
                <a:latin typeface="Arial"/>
                <a:cs typeface="Arial"/>
              </a:rPr>
              <a:t>CV: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600L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spc="-10" dirty="0">
                <a:latin typeface="Arial"/>
                <a:cs typeface="Arial"/>
              </a:rPr>
              <a:t>Bed:</a:t>
            </a:r>
            <a:r>
              <a:rPr sz="1500" spc="-10" dirty="0">
                <a:solidFill>
                  <a:srgbClr val="0066FF"/>
                </a:solidFill>
                <a:latin typeface="Arial"/>
                <a:cs typeface="Arial"/>
              </a:rPr>
              <a:t>30cm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138921" y="1828038"/>
            <a:ext cx="321945" cy="350520"/>
            <a:chOff x="8138921" y="1828038"/>
            <a:chExt cx="321945" cy="350520"/>
          </a:xfrm>
        </p:grpSpPr>
        <p:sp>
          <p:nvSpPr>
            <p:cNvPr id="60" name="object 60"/>
            <p:cNvSpPr/>
            <p:nvPr/>
          </p:nvSpPr>
          <p:spPr>
            <a:xfrm>
              <a:off x="8144255" y="1833372"/>
              <a:ext cx="311150" cy="340360"/>
            </a:xfrm>
            <a:custGeom>
              <a:avLst/>
              <a:gdLst/>
              <a:ahLst/>
              <a:cxnLst/>
              <a:rect l="l" t="t" r="r" b="b"/>
              <a:pathLst>
                <a:path w="311150" h="340360">
                  <a:moveTo>
                    <a:pt x="172212" y="339852"/>
                  </a:moveTo>
                  <a:lnTo>
                    <a:pt x="172212" y="236220"/>
                  </a:lnTo>
                  <a:lnTo>
                    <a:pt x="0" y="236220"/>
                  </a:lnTo>
                  <a:lnTo>
                    <a:pt x="0" y="102108"/>
                  </a:lnTo>
                  <a:lnTo>
                    <a:pt x="172212" y="102108"/>
                  </a:lnTo>
                  <a:lnTo>
                    <a:pt x="172212" y="0"/>
                  </a:lnTo>
                  <a:lnTo>
                    <a:pt x="310896" y="169164"/>
                  </a:lnTo>
                  <a:lnTo>
                    <a:pt x="172212" y="33985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44255" y="1833372"/>
              <a:ext cx="311150" cy="340360"/>
            </a:xfrm>
            <a:custGeom>
              <a:avLst/>
              <a:gdLst/>
              <a:ahLst/>
              <a:cxnLst/>
              <a:rect l="l" t="t" r="r" b="b"/>
              <a:pathLst>
                <a:path w="311150" h="340360">
                  <a:moveTo>
                    <a:pt x="0" y="102108"/>
                  </a:moveTo>
                  <a:lnTo>
                    <a:pt x="172212" y="102108"/>
                  </a:lnTo>
                  <a:lnTo>
                    <a:pt x="172212" y="0"/>
                  </a:lnTo>
                  <a:lnTo>
                    <a:pt x="310896" y="169164"/>
                  </a:lnTo>
                  <a:lnTo>
                    <a:pt x="172212" y="339852"/>
                  </a:lnTo>
                  <a:lnTo>
                    <a:pt x="172212" y="236220"/>
                  </a:lnTo>
                  <a:lnTo>
                    <a:pt x="0" y="236220"/>
                  </a:lnTo>
                  <a:lnTo>
                    <a:pt x="0" y="102108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624316" y="444110"/>
            <a:ext cx="57835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2205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35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b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b</a:t>
            </a:r>
            <a:r>
              <a:rPr sz="2600" b="1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88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04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35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5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75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ő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ő</a:t>
            </a:r>
            <a:r>
              <a:rPr sz="2600" b="1" spc="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4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75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755" dirty="0">
                <a:solidFill>
                  <a:srgbClr val="CC3300"/>
                </a:solidFill>
                <a:latin typeface="Arial"/>
                <a:cs typeface="Arial"/>
              </a:rPr>
              <a:t>j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j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45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104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475" dirty="0">
                <a:solidFill>
                  <a:srgbClr val="CC3300"/>
                </a:solidFill>
                <a:latin typeface="Arial"/>
                <a:cs typeface="Arial"/>
              </a:rPr>
              <a:t>–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–</a:t>
            </a:r>
            <a:r>
              <a:rPr sz="2600" b="1" spc="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914" dirty="0">
                <a:solidFill>
                  <a:srgbClr val="CC3300"/>
                </a:solidFill>
                <a:latin typeface="Arial"/>
                <a:cs typeface="Arial"/>
              </a:rPr>
              <a:t>D</a:t>
            </a:r>
            <a:r>
              <a:rPr sz="2600" b="1" spc="-35" dirty="0">
                <a:solidFill>
                  <a:srgbClr val="CC3300"/>
                </a:solidFill>
                <a:latin typeface="Arial"/>
                <a:cs typeface="Arial"/>
              </a:rPr>
              <a:t>D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2600" b="1" spc="-2065" dirty="0">
                <a:solidFill>
                  <a:srgbClr val="CC3300"/>
                </a:solidFill>
                <a:latin typeface="Arial"/>
                <a:cs typeface="Arial"/>
              </a:rPr>
              <a:t>w</a:t>
            </a:r>
            <a:r>
              <a:rPr sz="2600" b="1" spc="10" dirty="0">
                <a:solidFill>
                  <a:srgbClr val="CC3300"/>
                </a:solidFill>
                <a:latin typeface="Arial"/>
                <a:cs typeface="Arial"/>
              </a:rPr>
              <a:t>w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-88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104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4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235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490" dirty="0">
                <a:solidFill>
                  <a:srgbClr val="CC3300"/>
                </a:solidFill>
                <a:latin typeface="Arial"/>
                <a:cs typeface="Arial"/>
              </a:rPr>
              <a:t>2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2</a:t>
            </a:r>
            <a:r>
              <a:rPr sz="2600" b="1" spc="-765" dirty="0">
                <a:solidFill>
                  <a:srgbClr val="CC3300"/>
                </a:solidFill>
                <a:latin typeface="Arial"/>
                <a:cs typeface="Arial"/>
              </a:rPr>
              <a:t>.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21970" y="1832610"/>
            <a:ext cx="341630" cy="306705"/>
            <a:chOff x="521970" y="1832610"/>
            <a:chExt cx="341630" cy="306705"/>
          </a:xfrm>
        </p:grpSpPr>
        <p:sp>
          <p:nvSpPr>
            <p:cNvPr id="64" name="object 64"/>
            <p:cNvSpPr/>
            <p:nvPr/>
          </p:nvSpPr>
          <p:spPr>
            <a:xfrm>
              <a:off x="527304" y="1837944"/>
              <a:ext cx="330835" cy="295910"/>
            </a:xfrm>
            <a:custGeom>
              <a:avLst/>
              <a:gdLst/>
              <a:ahLst/>
              <a:cxnLst/>
              <a:rect l="l" t="t" r="r" b="b"/>
              <a:pathLst>
                <a:path w="330834" h="295910">
                  <a:moveTo>
                    <a:pt x="198120" y="295655"/>
                  </a:moveTo>
                  <a:lnTo>
                    <a:pt x="198120" y="207263"/>
                  </a:lnTo>
                  <a:lnTo>
                    <a:pt x="0" y="207263"/>
                  </a:lnTo>
                  <a:lnTo>
                    <a:pt x="0" y="89915"/>
                  </a:lnTo>
                  <a:lnTo>
                    <a:pt x="198120" y="89915"/>
                  </a:lnTo>
                  <a:lnTo>
                    <a:pt x="198120" y="0"/>
                  </a:lnTo>
                  <a:lnTo>
                    <a:pt x="330708" y="147827"/>
                  </a:lnTo>
                  <a:lnTo>
                    <a:pt x="198120" y="295655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7304" y="1837944"/>
              <a:ext cx="330835" cy="295910"/>
            </a:xfrm>
            <a:custGeom>
              <a:avLst/>
              <a:gdLst/>
              <a:ahLst/>
              <a:cxnLst/>
              <a:rect l="l" t="t" r="r" b="b"/>
              <a:pathLst>
                <a:path w="330834" h="295910">
                  <a:moveTo>
                    <a:pt x="0" y="89915"/>
                  </a:moveTo>
                  <a:lnTo>
                    <a:pt x="198120" y="89915"/>
                  </a:lnTo>
                  <a:lnTo>
                    <a:pt x="198120" y="0"/>
                  </a:lnTo>
                  <a:lnTo>
                    <a:pt x="330708" y="147827"/>
                  </a:lnTo>
                  <a:lnTo>
                    <a:pt x="198120" y="295655"/>
                  </a:lnTo>
                  <a:lnTo>
                    <a:pt x="198120" y="207263"/>
                  </a:lnTo>
                  <a:lnTo>
                    <a:pt x="0" y="207263"/>
                  </a:lnTo>
                  <a:lnTo>
                    <a:pt x="0" y="89915"/>
                  </a:lnTo>
                  <a:close/>
                </a:path>
              </a:pathLst>
            </a:custGeom>
            <a:ln w="10668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771126" y="1832610"/>
            <a:ext cx="323215" cy="350520"/>
            <a:chOff x="9771126" y="1832610"/>
            <a:chExt cx="323215" cy="350520"/>
          </a:xfrm>
        </p:grpSpPr>
        <p:sp>
          <p:nvSpPr>
            <p:cNvPr id="67" name="object 67"/>
            <p:cNvSpPr/>
            <p:nvPr/>
          </p:nvSpPr>
          <p:spPr>
            <a:xfrm>
              <a:off x="9776460" y="1837944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172211" y="339851"/>
                  </a:moveTo>
                  <a:lnTo>
                    <a:pt x="172211" y="237743"/>
                  </a:lnTo>
                  <a:lnTo>
                    <a:pt x="0" y="237743"/>
                  </a:lnTo>
                  <a:lnTo>
                    <a:pt x="0" y="102107"/>
                  </a:lnTo>
                  <a:lnTo>
                    <a:pt x="172211" y="102107"/>
                  </a:lnTo>
                  <a:lnTo>
                    <a:pt x="172211" y="0"/>
                  </a:lnTo>
                  <a:lnTo>
                    <a:pt x="312419" y="169163"/>
                  </a:lnTo>
                  <a:lnTo>
                    <a:pt x="172211" y="339851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776460" y="1837944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0" y="102107"/>
                  </a:moveTo>
                  <a:lnTo>
                    <a:pt x="172211" y="102107"/>
                  </a:lnTo>
                  <a:lnTo>
                    <a:pt x="172211" y="0"/>
                  </a:lnTo>
                  <a:lnTo>
                    <a:pt x="312419" y="169163"/>
                  </a:lnTo>
                  <a:lnTo>
                    <a:pt x="172211" y="339851"/>
                  </a:lnTo>
                  <a:lnTo>
                    <a:pt x="172211" y="237743"/>
                  </a:lnTo>
                  <a:lnTo>
                    <a:pt x="0" y="237743"/>
                  </a:lnTo>
                  <a:lnTo>
                    <a:pt x="0" y="102107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002343" y="4277364"/>
            <a:ext cx="1616075" cy="12103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Savas</a:t>
            </a:r>
            <a:r>
              <a:rPr sz="19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töltésű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variánsok</a:t>
            </a:r>
            <a:r>
              <a:rPr sz="195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és HCP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eltávolítása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51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88560" y="4277364"/>
            <a:ext cx="1901189" cy="12103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2330"/>
              </a:lnSpc>
              <a:spcBef>
                <a:spcPts val="18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Aggregátumok,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vírusok,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HCP</a:t>
            </a:r>
            <a:r>
              <a:rPr sz="195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HCDNA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eltávolítása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86119" y="4277364"/>
            <a:ext cx="163068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További (gyakorlatilag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összes) </a:t>
            </a:r>
            <a:r>
              <a:rPr sz="19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potenciális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vírusok eltávolítása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1226819" y="438912"/>
            <a:ext cx="8316595" cy="49847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300"/>
              </a:spcBef>
              <a:tabLst>
                <a:tab pos="7864475" algn="l"/>
              </a:tabLst>
            </a:pPr>
            <a:r>
              <a:rPr dirty="0"/>
              <a:t>Mab</a:t>
            </a:r>
            <a:r>
              <a:rPr spc="-75" dirty="0"/>
              <a:t> </a:t>
            </a:r>
            <a:r>
              <a:rPr dirty="0"/>
              <a:t>termelő</a:t>
            </a:r>
            <a:r>
              <a:rPr spc="-75" dirty="0"/>
              <a:t> </a:t>
            </a:r>
            <a:r>
              <a:rPr dirty="0"/>
              <a:t>eljárás</a:t>
            </a:r>
            <a:r>
              <a:rPr spc="-65" dirty="0"/>
              <a:t> </a:t>
            </a:r>
            <a:r>
              <a:rPr dirty="0"/>
              <a:t>emlős</a:t>
            </a:r>
            <a:r>
              <a:rPr spc="-85" dirty="0"/>
              <a:t> </a:t>
            </a:r>
            <a:r>
              <a:rPr dirty="0"/>
              <a:t>sejttel</a:t>
            </a:r>
            <a:r>
              <a:rPr spc="-7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spc="-10" dirty="0"/>
              <a:t>Downstream</a:t>
            </a:r>
            <a:r>
              <a:rPr dirty="0"/>
              <a:t>	</a:t>
            </a:r>
            <a:r>
              <a:rPr spc="-25" dirty="0"/>
              <a:t>2.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4067" y="2276094"/>
            <a:ext cx="1161415" cy="618490"/>
            <a:chOff x="4354067" y="2276094"/>
            <a:chExt cx="1161415" cy="618490"/>
          </a:xfrm>
        </p:grpSpPr>
        <p:sp>
          <p:nvSpPr>
            <p:cNvPr id="3" name="object 3"/>
            <p:cNvSpPr/>
            <p:nvPr/>
          </p:nvSpPr>
          <p:spPr>
            <a:xfrm>
              <a:off x="4523232" y="2369820"/>
              <a:ext cx="481965" cy="285115"/>
            </a:xfrm>
            <a:custGeom>
              <a:avLst/>
              <a:gdLst/>
              <a:ahLst/>
              <a:cxnLst/>
              <a:rect l="l" t="t" r="r" b="b"/>
              <a:pathLst>
                <a:path w="481964" h="285114">
                  <a:moveTo>
                    <a:pt x="0" y="0"/>
                  </a:moveTo>
                  <a:lnTo>
                    <a:pt x="481583" y="0"/>
                  </a:lnTo>
                  <a:lnTo>
                    <a:pt x="481583" y="284987"/>
                  </a:lnTo>
                  <a:lnTo>
                    <a:pt x="0" y="2849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47032" y="2369820"/>
              <a:ext cx="629920" cy="285115"/>
            </a:xfrm>
            <a:custGeom>
              <a:avLst/>
              <a:gdLst/>
              <a:ahLst/>
              <a:cxnLst/>
              <a:rect l="l" t="t" r="r" b="b"/>
              <a:pathLst>
                <a:path w="629920" h="285114">
                  <a:moveTo>
                    <a:pt x="629412" y="0"/>
                  </a:moveTo>
                  <a:lnTo>
                    <a:pt x="4571" y="0"/>
                  </a:lnTo>
                </a:path>
                <a:path w="629920" h="285114">
                  <a:moveTo>
                    <a:pt x="624839" y="284987"/>
                  </a:moveTo>
                  <a:lnTo>
                    <a:pt x="0" y="284987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3232" y="2285999"/>
              <a:ext cx="992505" cy="447040"/>
            </a:xfrm>
            <a:custGeom>
              <a:avLst/>
              <a:gdLst/>
              <a:ahLst/>
              <a:cxnLst/>
              <a:rect l="l" t="t" r="r" b="b"/>
              <a:pathLst>
                <a:path w="992504" h="447039">
                  <a:moveTo>
                    <a:pt x="0" y="121920"/>
                  </a:moveTo>
                  <a:lnTo>
                    <a:pt x="481583" y="121920"/>
                  </a:lnTo>
                </a:path>
                <a:path w="992504" h="447039">
                  <a:moveTo>
                    <a:pt x="0" y="172211"/>
                  </a:moveTo>
                  <a:lnTo>
                    <a:pt x="481583" y="172211"/>
                  </a:lnTo>
                </a:path>
                <a:path w="992504" h="447039">
                  <a:moveTo>
                    <a:pt x="0" y="225551"/>
                  </a:moveTo>
                  <a:lnTo>
                    <a:pt x="481583" y="225551"/>
                  </a:lnTo>
                </a:path>
                <a:path w="992504" h="447039">
                  <a:moveTo>
                    <a:pt x="0" y="275843"/>
                  </a:moveTo>
                  <a:lnTo>
                    <a:pt x="481583" y="275843"/>
                  </a:lnTo>
                </a:path>
                <a:path w="992504" h="447039">
                  <a:moveTo>
                    <a:pt x="0" y="324611"/>
                  </a:moveTo>
                  <a:lnTo>
                    <a:pt x="481583" y="324611"/>
                  </a:lnTo>
                </a:path>
                <a:path w="992504" h="447039">
                  <a:moveTo>
                    <a:pt x="986028" y="0"/>
                  </a:moveTo>
                  <a:lnTo>
                    <a:pt x="400812" y="0"/>
                  </a:lnTo>
                </a:path>
                <a:path w="992504" h="447039">
                  <a:moveTo>
                    <a:pt x="400812" y="0"/>
                  </a:moveTo>
                  <a:lnTo>
                    <a:pt x="400812" y="79248"/>
                  </a:lnTo>
                </a:path>
                <a:path w="992504" h="447039">
                  <a:moveTo>
                    <a:pt x="992123" y="446532"/>
                  </a:moveTo>
                  <a:lnTo>
                    <a:pt x="315467" y="446532"/>
                  </a:lnTo>
                </a:path>
                <a:path w="992504" h="447039">
                  <a:moveTo>
                    <a:pt x="315467" y="446532"/>
                  </a:moveTo>
                  <a:lnTo>
                    <a:pt x="315467" y="368808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8458" y="2608326"/>
              <a:ext cx="153924" cy="2499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95216" y="2281428"/>
              <a:ext cx="86995" cy="612775"/>
            </a:xfrm>
            <a:custGeom>
              <a:avLst/>
              <a:gdLst/>
              <a:ahLst/>
              <a:cxnLst/>
              <a:rect l="l" t="t" r="r" b="b"/>
              <a:pathLst>
                <a:path w="86995" h="612775">
                  <a:moveTo>
                    <a:pt x="0" y="612647"/>
                  </a:moveTo>
                  <a:lnTo>
                    <a:pt x="0" y="0"/>
                  </a:lnTo>
                </a:path>
                <a:path w="86995" h="612775">
                  <a:moveTo>
                    <a:pt x="0" y="0"/>
                  </a:moveTo>
                  <a:lnTo>
                    <a:pt x="86867" y="0"/>
                  </a:lnTo>
                </a:path>
                <a:path w="86995" h="612775">
                  <a:moveTo>
                    <a:pt x="86867" y="0"/>
                  </a:moveTo>
                  <a:lnTo>
                    <a:pt x="86867" y="8382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4067" y="280720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41148" y="82295"/>
                  </a:moveTo>
                  <a:lnTo>
                    <a:pt x="0" y="0"/>
                  </a:lnTo>
                  <a:lnTo>
                    <a:pt x="82296" y="0"/>
                  </a:lnTo>
                  <a:lnTo>
                    <a:pt x="41148" y="82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926842" y="2372105"/>
            <a:ext cx="274320" cy="474345"/>
            <a:chOff x="2926842" y="2372105"/>
            <a:chExt cx="274320" cy="474345"/>
          </a:xfrm>
        </p:grpSpPr>
        <p:sp>
          <p:nvSpPr>
            <p:cNvPr id="10" name="object 10"/>
            <p:cNvSpPr/>
            <p:nvPr/>
          </p:nvSpPr>
          <p:spPr>
            <a:xfrm>
              <a:off x="2938272" y="2382011"/>
              <a:ext cx="253365" cy="326390"/>
            </a:xfrm>
            <a:custGeom>
              <a:avLst/>
              <a:gdLst/>
              <a:ahLst/>
              <a:cxnLst/>
              <a:rect l="l" t="t" r="r" b="b"/>
              <a:pathLst>
                <a:path w="253364" h="326389">
                  <a:moveTo>
                    <a:pt x="252983" y="326136"/>
                  </a:moveTo>
                  <a:lnTo>
                    <a:pt x="243077" y="297989"/>
                  </a:lnTo>
                  <a:lnTo>
                    <a:pt x="216026" y="274701"/>
                  </a:lnTo>
                  <a:lnTo>
                    <a:pt x="175831" y="258841"/>
                  </a:lnTo>
                  <a:lnTo>
                    <a:pt x="126491" y="252984"/>
                  </a:lnTo>
                  <a:lnTo>
                    <a:pt x="77152" y="258841"/>
                  </a:lnTo>
                  <a:lnTo>
                    <a:pt x="36956" y="274701"/>
                  </a:lnTo>
                  <a:lnTo>
                    <a:pt x="9905" y="297989"/>
                  </a:lnTo>
                  <a:lnTo>
                    <a:pt x="0" y="326136"/>
                  </a:lnTo>
                  <a:lnTo>
                    <a:pt x="0" y="73152"/>
                  </a:lnTo>
                  <a:lnTo>
                    <a:pt x="9905" y="45005"/>
                  </a:lnTo>
                  <a:lnTo>
                    <a:pt x="36956" y="21717"/>
                  </a:lnTo>
                  <a:lnTo>
                    <a:pt x="77152" y="5857"/>
                  </a:lnTo>
                  <a:lnTo>
                    <a:pt x="126491" y="0"/>
                  </a:lnTo>
                  <a:lnTo>
                    <a:pt x="175831" y="5857"/>
                  </a:lnTo>
                  <a:lnTo>
                    <a:pt x="216026" y="21717"/>
                  </a:lnTo>
                  <a:lnTo>
                    <a:pt x="243077" y="45005"/>
                  </a:lnTo>
                  <a:lnTo>
                    <a:pt x="252983" y="73152"/>
                  </a:lnTo>
                  <a:lnTo>
                    <a:pt x="252983" y="32613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272" y="2634995"/>
              <a:ext cx="252983" cy="147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38272" y="2382011"/>
              <a:ext cx="253365" cy="401320"/>
            </a:xfrm>
            <a:custGeom>
              <a:avLst/>
              <a:gdLst/>
              <a:ahLst/>
              <a:cxnLst/>
              <a:rect l="l" t="t" r="r" b="b"/>
              <a:pathLst>
                <a:path w="253364" h="401319">
                  <a:moveTo>
                    <a:pt x="0" y="326136"/>
                  </a:moveTo>
                  <a:lnTo>
                    <a:pt x="36956" y="274701"/>
                  </a:lnTo>
                  <a:lnTo>
                    <a:pt x="77152" y="258841"/>
                  </a:lnTo>
                  <a:lnTo>
                    <a:pt x="126491" y="252984"/>
                  </a:lnTo>
                  <a:lnTo>
                    <a:pt x="175831" y="258841"/>
                  </a:lnTo>
                  <a:lnTo>
                    <a:pt x="216026" y="274701"/>
                  </a:lnTo>
                  <a:lnTo>
                    <a:pt x="252983" y="326136"/>
                  </a:lnTo>
                  <a:lnTo>
                    <a:pt x="243077" y="355163"/>
                  </a:lnTo>
                  <a:lnTo>
                    <a:pt x="216026" y="378904"/>
                  </a:lnTo>
                  <a:lnTo>
                    <a:pt x="175831" y="394930"/>
                  </a:lnTo>
                  <a:lnTo>
                    <a:pt x="126491" y="400812"/>
                  </a:lnTo>
                  <a:lnTo>
                    <a:pt x="77152" y="394930"/>
                  </a:lnTo>
                  <a:lnTo>
                    <a:pt x="36956" y="378904"/>
                  </a:lnTo>
                  <a:lnTo>
                    <a:pt x="9905" y="355163"/>
                  </a:lnTo>
                  <a:lnTo>
                    <a:pt x="0" y="326136"/>
                  </a:lnTo>
                  <a:lnTo>
                    <a:pt x="0" y="73152"/>
                  </a:lnTo>
                  <a:lnTo>
                    <a:pt x="9905" y="45005"/>
                  </a:lnTo>
                  <a:lnTo>
                    <a:pt x="36956" y="21717"/>
                  </a:lnTo>
                  <a:lnTo>
                    <a:pt x="77152" y="5857"/>
                  </a:lnTo>
                  <a:lnTo>
                    <a:pt x="126491" y="0"/>
                  </a:lnTo>
                  <a:lnTo>
                    <a:pt x="175831" y="5857"/>
                  </a:lnTo>
                  <a:lnTo>
                    <a:pt x="216026" y="21717"/>
                  </a:lnTo>
                  <a:lnTo>
                    <a:pt x="243077" y="45005"/>
                  </a:lnTo>
                  <a:lnTo>
                    <a:pt x="252983" y="73152"/>
                  </a:lnTo>
                  <a:lnTo>
                    <a:pt x="252983" y="326136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6748" y="2516123"/>
              <a:ext cx="253365" cy="48895"/>
            </a:xfrm>
            <a:custGeom>
              <a:avLst/>
              <a:gdLst/>
              <a:ahLst/>
              <a:cxnLst/>
              <a:rect l="l" t="t" r="r" b="b"/>
              <a:pathLst>
                <a:path w="253364" h="48894">
                  <a:moveTo>
                    <a:pt x="234695" y="22860"/>
                  </a:moveTo>
                  <a:lnTo>
                    <a:pt x="22860" y="22860"/>
                  </a:lnTo>
                  <a:lnTo>
                    <a:pt x="28717" y="18597"/>
                  </a:lnTo>
                  <a:lnTo>
                    <a:pt x="36576" y="15049"/>
                  </a:lnTo>
                  <a:lnTo>
                    <a:pt x="45577" y="12358"/>
                  </a:lnTo>
                  <a:lnTo>
                    <a:pt x="54864" y="10668"/>
                  </a:lnTo>
                  <a:lnTo>
                    <a:pt x="62484" y="9144"/>
                  </a:lnTo>
                  <a:lnTo>
                    <a:pt x="103060" y="1714"/>
                  </a:lnTo>
                  <a:lnTo>
                    <a:pt x="129540" y="0"/>
                  </a:lnTo>
                  <a:lnTo>
                    <a:pt x="149352" y="1666"/>
                  </a:lnTo>
                  <a:lnTo>
                    <a:pt x="168021" y="4191"/>
                  </a:lnTo>
                  <a:lnTo>
                    <a:pt x="186118" y="7286"/>
                  </a:lnTo>
                  <a:lnTo>
                    <a:pt x="204216" y="10668"/>
                  </a:lnTo>
                  <a:lnTo>
                    <a:pt x="210312" y="13716"/>
                  </a:lnTo>
                  <a:lnTo>
                    <a:pt x="217931" y="15240"/>
                  </a:lnTo>
                  <a:lnTo>
                    <a:pt x="222504" y="18288"/>
                  </a:lnTo>
                  <a:lnTo>
                    <a:pt x="227076" y="19812"/>
                  </a:lnTo>
                  <a:lnTo>
                    <a:pt x="234695" y="22860"/>
                  </a:lnTo>
                  <a:close/>
                </a:path>
                <a:path w="253364" h="48894">
                  <a:moveTo>
                    <a:pt x="0" y="48768"/>
                  </a:moveTo>
                  <a:lnTo>
                    <a:pt x="1524" y="44196"/>
                  </a:lnTo>
                  <a:lnTo>
                    <a:pt x="1524" y="35052"/>
                  </a:lnTo>
                  <a:lnTo>
                    <a:pt x="9144" y="30480"/>
                  </a:lnTo>
                  <a:lnTo>
                    <a:pt x="12192" y="28956"/>
                  </a:lnTo>
                  <a:lnTo>
                    <a:pt x="21336" y="21336"/>
                  </a:lnTo>
                  <a:lnTo>
                    <a:pt x="22860" y="22860"/>
                  </a:lnTo>
                  <a:lnTo>
                    <a:pt x="234695" y="22860"/>
                  </a:lnTo>
                  <a:lnTo>
                    <a:pt x="239482" y="27217"/>
                  </a:lnTo>
                  <a:lnTo>
                    <a:pt x="244411" y="31432"/>
                  </a:lnTo>
                  <a:lnTo>
                    <a:pt x="249054" y="35933"/>
                  </a:lnTo>
                  <a:lnTo>
                    <a:pt x="252983" y="41148"/>
                  </a:lnTo>
                  <a:lnTo>
                    <a:pt x="0" y="4876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6748" y="2516123"/>
              <a:ext cx="253365" cy="48895"/>
            </a:xfrm>
            <a:custGeom>
              <a:avLst/>
              <a:gdLst/>
              <a:ahLst/>
              <a:cxnLst/>
              <a:rect l="l" t="t" r="r" b="b"/>
              <a:pathLst>
                <a:path w="253364" h="48894">
                  <a:moveTo>
                    <a:pt x="0" y="48767"/>
                  </a:moveTo>
                  <a:lnTo>
                    <a:pt x="1524" y="44195"/>
                  </a:lnTo>
                  <a:lnTo>
                    <a:pt x="1524" y="35051"/>
                  </a:lnTo>
                  <a:lnTo>
                    <a:pt x="9144" y="30479"/>
                  </a:lnTo>
                  <a:lnTo>
                    <a:pt x="12192" y="28955"/>
                  </a:lnTo>
                  <a:lnTo>
                    <a:pt x="21336" y="21335"/>
                  </a:lnTo>
                  <a:lnTo>
                    <a:pt x="22859" y="22859"/>
                  </a:lnTo>
                  <a:lnTo>
                    <a:pt x="28717" y="18597"/>
                  </a:lnTo>
                  <a:lnTo>
                    <a:pt x="36576" y="15049"/>
                  </a:lnTo>
                  <a:lnTo>
                    <a:pt x="45577" y="12358"/>
                  </a:lnTo>
                  <a:lnTo>
                    <a:pt x="54864" y="10667"/>
                  </a:lnTo>
                  <a:lnTo>
                    <a:pt x="62484" y="9143"/>
                  </a:lnTo>
                  <a:lnTo>
                    <a:pt x="103060" y="1714"/>
                  </a:lnTo>
                  <a:lnTo>
                    <a:pt x="116085" y="928"/>
                  </a:lnTo>
                  <a:lnTo>
                    <a:pt x="129539" y="0"/>
                  </a:lnTo>
                  <a:lnTo>
                    <a:pt x="168020" y="4190"/>
                  </a:lnTo>
                  <a:lnTo>
                    <a:pt x="210311" y="13715"/>
                  </a:lnTo>
                  <a:lnTo>
                    <a:pt x="217931" y="15239"/>
                  </a:lnTo>
                  <a:lnTo>
                    <a:pt x="222504" y="18287"/>
                  </a:lnTo>
                  <a:lnTo>
                    <a:pt x="227076" y="19811"/>
                  </a:lnTo>
                  <a:lnTo>
                    <a:pt x="234695" y="22859"/>
                  </a:lnTo>
                  <a:lnTo>
                    <a:pt x="239482" y="27217"/>
                  </a:lnTo>
                  <a:lnTo>
                    <a:pt x="244411" y="31432"/>
                  </a:lnTo>
                  <a:lnTo>
                    <a:pt x="249054" y="35933"/>
                  </a:lnTo>
                  <a:lnTo>
                    <a:pt x="252983" y="4114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1319" y="2683764"/>
              <a:ext cx="248920" cy="154305"/>
            </a:xfrm>
            <a:custGeom>
              <a:avLst/>
              <a:gdLst/>
              <a:ahLst/>
              <a:cxnLst/>
              <a:rect l="l" t="t" r="r" b="b"/>
              <a:pathLst>
                <a:path w="248919" h="154305">
                  <a:moveTo>
                    <a:pt x="99060" y="1524"/>
                  </a:moveTo>
                  <a:lnTo>
                    <a:pt x="99060" y="153924"/>
                  </a:lnTo>
                </a:path>
                <a:path w="248919" h="154305">
                  <a:moveTo>
                    <a:pt x="150876" y="0"/>
                  </a:moveTo>
                  <a:lnTo>
                    <a:pt x="150876" y="152400"/>
                  </a:lnTo>
                </a:path>
                <a:path w="248919" h="154305">
                  <a:moveTo>
                    <a:pt x="1524" y="42671"/>
                  </a:moveTo>
                  <a:lnTo>
                    <a:pt x="0" y="152400"/>
                  </a:lnTo>
                </a:path>
                <a:path w="248919" h="154305">
                  <a:moveTo>
                    <a:pt x="248412" y="41147"/>
                  </a:moveTo>
                  <a:lnTo>
                    <a:pt x="246888" y="149351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34770" y="3094728"/>
            <a:ext cx="1109980" cy="486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Arial"/>
                <a:cs typeface="Arial"/>
              </a:rPr>
              <a:t>UF/DF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Step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80m</a:t>
            </a:r>
            <a:r>
              <a:rPr sz="1500" b="1" spc="-30" baseline="25000" dirty="0">
                <a:solidFill>
                  <a:srgbClr val="0066FF"/>
                </a:solidFill>
                <a:latin typeface="Arial"/>
                <a:cs typeface="Arial"/>
              </a:rPr>
              <a:t>2</a:t>
            </a:r>
            <a:endParaRPr sz="1500" baseline="25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96811" y="2143505"/>
            <a:ext cx="727075" cy="868680"/>
            <a:chOff x="6496811" y="2143505"/>
            <a:chExt cx="727075" cy="868680"/>
          </a:xfrm>
        </p:grpSpPr>
        <p:sp>
          <p:nvSpPr>
            <p:cNvPr id="18" name="object 18"/>
            <p:cNvSpPr/>
            <p:nvPr/>
          </p:nvSpPr>
          <p:spPr>
            <a:xfrm>
              <a:off x="6556247" y="2148839"/>
              <a:ext cx="605155" cy="858519"/>
            </a:xfrm>
            <a:custGeom>
              <a:avLst/>
              <a:gdLst/>
              <a:ahLst/>
              <a:cxnLst/>
              <a:rect l="l" t="t" r="r" b="b"/>
              <a:pathLst>
                <a:path w="605154" h="858519">
                  <a:moveTo>
                    <a:pt x="0" y="100584"/>
                  </a:moveTo>
                  <a:lnTo>
                    <a:pt x="8000" y="61722"/>
                  </a:lnTo>
                  <a:lnTo>
                    <a:pt x="29718" y="29718"/>
                  </a:lnTo>
                  <a:lnTo>
                    <a:pt x="61721" y="8001"/>
                  </a:lnTo>
                  <a:lnTo>
                    <a:pt x="100584" y="0"/>
                  </a:lnTo>
                  <a:lnTo>
                    <a:pt x="504443" y="0"/>
                  </a:lnTo>
                  <a:lnTo>
                    <a:pt x="543948" y="8001"/>
                  </a:lnTo>
                  <a:lnTo>
                    <a:pt x="575881" y="29718"/>
                  </a:lnTo>
                  <a:lnTo>
                    <a:pt x="597241" y="61722"/>
                  </a:lnTo>
                  <a:lnTo>
                    <a:pt x="605028" y="100584"/>
                  </a:lnTo>
                  <a:lnTo>
                    <a:pt x="605028" y="757427"/>
                  </a:lnTo>
                  <a:lnTo>
                    <a:pt x="597241" y="796289"/>
                  </a:lnTo>
                  <a:lnTo>
                    <a:pt x="575881" y="828293"/>
                  </a:lnTo>
                  <a:lnTo>
                    <a:pt x="543948" y="850010"/>
                  </a:lnTo>
                  <a:lnTo>
                    <a:pt x="504443" y="858011"/>
                  </a:lnTo>
                  <a:lnTo>
                    <a:pt x="100584" y="858011"/>
                  </a:lnTo>
                  <a:lnTo>
                    <a:pt x="61721" y="850010"/>
                  </a:lnTo>
                  <a:lnTo>
                    <a:pt x="29717" y="828293"/>
                  </a:lnTo>
                  <a:lnTo>
                    <a:pt x="8000" y="796289"/>
                  </a:lnTo>
                  <a:lnTo>
                    <a:pt x="0" y="757427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56247" y="2325623"/>
              <a:ext cx="605155" cy="681355"/>
            </a:xfrm>
            <a:custGeom>
              <a:avLst/>
              <a:gdLst/>
              <a:ahLst/>
              <a:cxnLst/>
              <a:rect l="l" t="t" r="r" b="b"/>
              <a:pathLst>
                <a:path w="605154" h="681355">
                  <a:moveTo>
                    <a:pt x="504443" y="681227"/>
                  </a:moveTo>
                  <a:lnTo>
                    <a:pt x="100584" y="681227"/>
                  </a:lnTo>
                  <a:lnTo>
                    <a:pt x="61721" y="673226"/>
                  </a:lnTo>
                  <a:lnTo>
                    <a:pt x="29717" y="651509"/>
                  </a:lnTo>
                  <a:lnTo>
                    <a:pt x="8000" y="619506"/>
                  </a:lnTo>
                  <a:lnTo>
                    <a:pt x="0" y="580644"/>
                  </a:lnTo>
                  <a:lnTo>
                    <a:pt x="0" y="100584"/>
                  </a:lnTo>
                  <a:lnTo>
                    <a:pt x="8000" y="61079"/>
                  </a:lnTo>
                  <a:lnTo>
                    <a:pt x="29718" y="29146"/>
                  </a:lnTo>
                  <a:lnTo>
                    <a:pt x="61721" y="7786"/>
                  </a:lnTo>
                  <a:lnTo>
                    <a:pt x="100584" y="0"/>
                  </a:lnTo>
                  <a:lnTo>
                    <a:pt x="504443" y="0"/>
                  </a:lnTo>
                  <a:lnTo>
                    <a:pt x="543948" y="7786"/>
                  </a:lnTo>
                  <a:lnTo>
                    <a:pt x="575881" y="29146"/>
                  </a:lnTo>
                  <a:lnTo>
                    <a:pt x="597241" y="61079"/>
                  </a:lnTo>
                  <a:lnTo>
                    <a:pt x="605028" y="100584"/>
                  </a:lnTo>
                  <a:lnTo>
                    <a:pt x="605028" y="580644"/>
                  </a:lnTo>
                  <a:lnTo>
                    <a:pt x="597241" y="619506"/>
                  </a:lnTo>
                  <a:lnTo>
                    <a:pt x="575881" y="651509"/>
                  </a:lnTo>
                  <a:lnTo>
                    <a:pt x="543948" y="673226"/>
                  </a:lnTo>
                  <a:lnTo>
                    <a:pt x="504443" y="681227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56247" y="2325623"/>
              <a:ext cx="605155" cy="681355"/>
            </a:xfrm>
            <a:custGeom>
              <a:avLst/>
              <a:gdLst/>
              <a:ahLst/>
              <a:cxnLst/>
              <a:rect l="l" t="t" r="r" b="b"/>
              <a:pathLst>
                <a:path w="605154" h="681355">
                  <a:moveTo>
                    <a:pt x="0" y="100584"/>
                  </a:moveTo>
                  <a:lnTo>
                    <a:pt x="8000" y="61079"/>
                  </a:lnTo>
                  <a:lnTo>
                    <a:pt x="29718" y="29146"/>
                  </a:lnTo>
                  <a:lnTo>
                    <a:pt x="61721" y="7786"/>
                  </a:lnTo>
                  <a:lnTo>
                    <a:pt x="100584" y="0"/>
                  </a:lnTo>
                  <a:lnTo>
                    <a:pt x="504443" y="0"/>
                  </a:lnTo>
                  <a:lnTo>
                    <a:pt x="543948" y="7786"/>
                  </a:lnTo>
                  <a:lnTo>
                    <a:pt x="575881" y="29146"/>
                  </a:lnTo>
                  <a:lnTo>
                    <a:pt x="597241" y="61079"/>
                  </a:lnTo>
                  <a:lnTo>
                    <a:pt x="605028" y="100584"/>
                  </a:lnTo>
                  <a:lnTo>
                    <a:pt x="605028" y="580644"/>
                  </a:lnTo>
                  <a:lnTo>
                    <a:pt x="597241" y="619506"/>
                  </a:lnTo>
                  <a:lnTo>
                    <a:pt x="575881" y="651509"/>
                  </a:lnTo>
                  <a:lnTo>
                    <a:pt x="543948" y="673226"/>
                  </a:lnTo>
                  <a:lnTo>
                    <a:pt x="504443" y="681227"/>
                  </a:lnTo>
                  <a:lnTo>
                    <a:pt x="100584" y="681227"/>
                  </a:lnTo>
                  <a:lnTo>
                    <a:pt x="61721" y="673226"/>
                  </a:lnTo>
                  <a:lnTo>
                    <a:pt x="29717" y="651509"/>
                  </a:lnTo>
                  <a:lnTo>
                    <a:pt x="8000" y="619506"/>
                  </a:lnTo>
                  <a:lnTo>
                    <a:pt x="0" y="580644"/>
                  </a:lnTo>
                  <a:lnTo>
                    <a:pt x="0" y="100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96811" y="2225040"/>
              <a:ext cx="727075" cy="82550"/>
            </a:xfrm>
            <a:custGeom>
              <a:avLst/>
              <a:gdLst/>
              <a:ahLst/>
              <a:cxnLst/>
              <a:rect l="l" t="t" r="r" b="b"/>
              <a:pathLst>
                <a:path w="727075" h="82550">
                  <a:moveTo>
                    <a:pt x="726948" y="82295"/>
                  </a:moveTo>
                  <a:lnTo>
                    <a:pt x="0" y="82295"/>
                  </a:lnTo>
                </a:path>
                <a:path w="727075" h="82550">
                  <a:moveTo>
                    <a:pt x="56387" y="0"/>
                  </a:moveTo>
                  <a:lnTo>
                    <a:pt x="662939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92086" y="3026095"/>
            <a:ext cx="1167765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-213360">
              <a:lnSpc>
                <a:spcPct val="100699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Intermediate Storage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527542" y="1366266"/>
            <a:ext cx="342900" cy="329565"/>
            <a:chOff x="8527542" y="1366266"/>
            <a:chExt cx="342900" cy="329565"/>
          </a:xfrm>
        </p:grpSpPr>
        <p:sp>
          <p:nvSpPr>
            <p:cNvPr id="24" name="object 24"/>
            <p:cNvSpPr/>
            <p:nvPr/>
          </p:nvSpPr>
          <p:spPr>
            <a:xfrm>
              <a:off x="8532876" y="1371600"/>
              <a:ext cx="332740" cy="318770"/>
            </a:xfrm>
            <a:custGeom>
              <a:avLst/>
              <a:gdLst/>
              <a:ahLst/>
              <a:cxnLst/>
              <a:rect l="l" t="t" r="r" b="b"/>
              <a:pathLst>
                <a:path w="332740" h="318769">
                  <a:moveTo>
                    <a:pt x="166116" y="318516"/>
                  </a:moveTo>
                  <a:lnTo>
                    <a:pt x="0" y="176783"/>
                  </a:lnTo>
                  <a:lnTo>
                    <a:pt x="100583" y="176783"/>
                  </a:lnTo>
                  <a:lnTo>
                    <a:pt x="100583" y="0"/>
                  </a:lnTo>
                  <a:lnTo>
                    <a:pt x="231647" y="0"/>
                  </a:lnTo>
                  <a:lnTo>
                    <a:pt x="231647" y="176783"/>
                  </a:lnTo>
                  <a:lnTo>
                    <a:pt x="332231" y="176783"/>
                  </a:lnTo>
                  <a:lnTo>
                    <a:pt x="166116" y="31851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32876" y="1371600"/>
              <a:ext cx="332740" cy="318770"/>
            </a:xfrm>
            <a:custGeom>
              <a:avLst/>
              <a:gdLst/>
              <a:ahLst/>
              <a:cxnLst/>
              <a:rect l="l" t="t" r="r" b="b"/>
              <a:pathLst>
                <a:path w="332740" h="318769">
                  <a:moveTo>
                    <a:pt x="231647" y="0"/>
                  </a:moveTo>
                  <a:lnTo>
                    <a:pt x="231647" y="176783"/>
                  </a:lnTo>
                  <a:lnTo>
                    <a:pt x="332231" y="176783"/>
                  </a:lnTo>
                  <a:lnTo>
                    <a:pt x="166116" y="318516"/>
                  </a:lnTo>
                  <a:lnTo>
                    <a:pt x="0" y="176783"/>
                  </a:lnTo>
                  <a:lnTo>
                    <a:pt x="100583" y="176783"/>
                  </a:lnTo>
                  <a:lnTo>
                    <a:pt x="100583" y="0"/>
                  </a:lnTo>
                  <a:lnTo>
                    <a:pt x="231647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000238" y="1959101"/>
            <a:ext cx="1576070" cy="988060"/>
            <a:chOff x="8000238" y="1959101"/>
            <a:chExt cx="1576070" cy="988060"/>
          </a:xfrm>
        </p:grpSpPr>
        <p:sp>
          <p:nvSpPr>
            <p:cNvPr id="27" name="object 27"/>
            <p:cNvSpPr/>
            <p:nvPr/>
          </p:nvSpPr>
          <p:spPr>
            <a:xfrm>
              <a:off x="8025384" y="2042159"/>
              <a:ext cx="1531620" cy="518159"/>
            </a:xfrm>
            <a:custGeom>
              <a:avLst/>
              <a:gdLst/>
              <a:ahLst/>
              <a:cxnLst/>
              <a:rect l="l" t="t" r="r" b="b"/>
              <a:pathLst>
                <a:path w="1531620" h="518160">
                  <a:moveTo>
                    <a:pt x="766572" y="518160"/>
                  </a:moveTo>
                  <a:lnTo>
                    <a:pt x="688144" y="517773"/>
                  </a:lnTo>
                  <a:lnTo>
                    <a:pt x="611993" y="516638"/>
                  </a:lnTo>
                  <a:lnTo>
                    <a:pt x="538503" y="514794"/>
                  </a:lnTo>
                  <a:lnTo>
                    <a:pt x="468058" y="512278"/>
                  </a:lnTo>
                  <a:lnTo>
                    <a:pt x="401042" y="509128"/>
                  </a:lnTo>
                  <a:lnTo>
                    <a:pt x="337839" y="505381"/>
                  </a:lnTo>
                  <a:lnTo>
                    <a:pt x="278833" y="501077"/>
                  </a:lnTo>
                  <a:lnTo>
                    <a:pt x="224409" y="496252"/>
                  </a:lnTo>
                  <a:lnTo>
                    <a:pt x="174948" y="490945"/>
                  </a:lnTo>
                  <a:lnTo>
                    <a:pt x="130837" y="485194"/>
                  </a:lnTo>
                  <a:lnTo>
                    <a:pt x="92459" y="479037"/>
                  </a:lnTo>
                  <a:lnTo>
                    <a:pt x="34437" y="465655"/>
                  </a:lnTo>
                  <a:lnTo>
                    <a:pt x="0" y="443484"/>
                  </a:lnTo>
                  <a:lnTo>
                    <a:pt x="0" y="0"/>
                  </a:lnTo>
                  <a:lnTo>
                    <a:pt x="3954" y="7619"/>
                  </a:lnTo>
                  <a:lnTo>
                    <a:pt x="15561" y="15022"/>
                  </a:lnTo>
                  <a:lnTo>
                    <a:pt x="60198" y="29027"/>
                  </a:lnTo>
                  <a:lnTo>
                    <a:pt x="130837" y="41710"/>
                  </a:lnTo>
                  <a:lnTo>
                    <a:pt x="174948" y="47461"/>
                  </a:lnTo>
                  <a:lnTo>
                    <a:pt x="224409" y="52768"/>
                  </a:lnTo>
                  <a:lnTo>
                    <a:pt x="278833" y="57593"/>
                  </a:lnTo>
                  <a:lnTo>
                    <a:pt x="337839" y="61897"/>
                  </a:lnTo>
                  <a:lnTo>
                    <a:pt x="401042" y="65643"/>
                  </a:lnTo>
                  <a:lnTo>
                    <a:pt x="468058" y="68794"/>
                  </a:lnTo>
                  <a:lnTo>
                    <a:pt x="538503" y="71310"/>
                  </a:lnTo>
                  <a:lnTo>
                    <a:pt x="611993" y="73154"/>
                  </a:lnTo>
                  <a:lnTo>
                    <a:pt x="688144" y="74289"/>
                  </a:lnTo>
                  <a:lnTo>
                    <a:pt x="766572" y="74676"/>
                  </a:lnTo>
                  <a:lnTo>
                    <a:pt x="844731" y="74289"/>
                  </a:lnTo>
                  <a:lnTo>
                    <a:pt x="920647" y="73154"/>
                  </a:lnTo>
                  <a:lnTo>
                    <a:pt x="993934" y="71310"/>
                  </a:lnTo>
                  <a:lnTo>
                    <a:pt x="1064204" y="68794"/>
                  </a:lnTo>
                  <a:lnTo>
                    <a:pt x="1131072" y="65643"/>
                  </a:lnTo>
                  <a:lnTo>
                    <a:pt x="1194152" y="61897"/>
                  </a:lnTo>
                  <a:lnTo>
                    <a:pt x="1253057" y="57593"/>
                  </a:lnTo>
                  <a:lnTo>
                    <a:pt x="1307401" y="52768"/>
                  </a:lnTo>
                  <a:lnTo>
                    <a:pt x="1356798" y="47461"/>
                  </a:lnTo>
                  <a:lnTo>
                    <a:pt x="1400862" y="41710"/>
                  </a:lnTo>
                  <a:lnTo>
                    <a:pt x="1439207" y="35553"/>
                  </a:lnTo>
                  <a:lnTo>
                    <a:pt x="1497192" y="22171"/>
                  </a:lnTo>
                  <a:lnTo>
                    <a:pt x="1531620" y="0"/>
                  </a:lnTo>
                  <a:lnTo>
                    <a:pt x="1531620" y="443484"/>
                  </a:lnTo>
                  <a:lnTo>
                    <a:pt x="1497192" y="465655"/>
                  </a:lnTo>
                  <a:lnTo>
                    <a:pt x="1439207" y="479037"/>
                  </a:lnTo>
                  <a:lnTo>
                    <a:pt x="1400862" y="485194"/>
                  </a:lnTo>
                  <a:lnTo>
                    <a:pt x="1356798" y="490945"/>
                  </a:lnTo>
                  <a:lnTo>
                    <a:pt x="1307401" y="496252"/>
                  </a:lnTo>
                  <a:lnTo>
                    <a:pt x="1253057" y="501077"/>
                  </a:lnTo>
                  <a:lnTo>
                    <a:pt x="1194152" y="505381"/>
                  </a:lnTo>
                  <a:lnTo>
                    <a:pt x="1131072" y="509128"/>
                  </a:lnTo>
                  <a:lnTo>
                    <a:pt x="1064204" y="512278"/>
                  </a:lnTo>
                  <a:lnTo>
                    <a:pt x="993934" y="514794"/>
                  </a:lnTo>
                  <a:lnTo>
                    <a:pt x="920647" y="516638"/>
                  </a:lnTo>
                  <a:lnTo>
                    <a:pt x="844731" y="517773"/>
                  </a:lnTo>
                  <a:lnTo>
                    <a:pt x="766572" y="5181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25384" y="1969007"/>
              <a:ext cx="1531620" cy="147955"/>
            </a:xfrm>
            <a:custGeom>
              <a:avLst/>
              <a:gdLst/>
              <a:ahLst/>
              <a:cxnLst/>
              <a:rect l="l" t="t" r="r" b="b"/>
              <a:pathLst>
                <a:path w="1531620" h="147955">
                  <a:moveTo>
                    <a:pt x="766572" y="147827"/>
                  </a:moveTo>
                  <a:lnTo>
                    <a:pt x="688144" y="147441"/>
                  </a:lnTo>
                  <a:lnTo>
                    <a:pt x="611993" y="146306"/>
                  </a:lnTo>
                  <a:lnTo>
                    <a:pt x="538503" y="144462"/>
                  </a:lnTo>
                  <a:lnTo>
                    <a:pt x="468058" y="141946"/>
                  </a:lnTo>
                  <a:lnTo>
                    <a:pt x="401042" y="138795"/>
                  </a:lnTo>
                  <a:lnTo>
                    <a:pt x="337839" y="135049"/>
                  </a:lnTo>
                  <a:lnTo>
                    <a:pt x="278833" y="130745"/>
                  </a:lnTo>
                  <a:lnTo>
                    <a:pt x="224409" y="125920"/>
                  </a:lnTo>
                  <a:lnTo>
                    <a:pt x="174948" y="120613"/>
                  </a:lnTo>
                  <a:lnTo>
                    <a:pt x="130837" y="114862"/>
                  </a:lnTo>
                  <a:lnTo>
                    <a:pt x="92459" y="108705"/>
                  </a:lnTo>
                  <a:lnTo>
                    <a:pt x="34437" y="95323"/>
                  </a:lnTo>
                  <a:lnTo>
                    <a:pt x="0" y="73151"/>
                  </a:lnTo>
                  <a:lnTo>
                    <a:pt x="3954" y="65549"/>
                  </a:lnTo>
                  <a:lnTo>
                    <a:pt x="60198" y="44362"/>
                  </a:lnTo>
                  <a:lnTo>
                    <a:pt x="130837" y="31923"/>
                  </a:lnTo>
                  <a:lnTo>
                    <a:pt x="174948" y="26310"/>
                  </a:lnTo>
                  <a:lnTo>
                    <a:pt x="224409" y="21145"/>
                  </a:lnTo>
                  <a:lnTo>
                    <a:pt x="278833" y="16462"/>
                  </a:lnTo>
                  <a:lnTo>
                    <a:pt x="337839" y="12296"/>
                  </a:lnTo>
                  <a:lnTo>
                    <a:pt x="401042" y="8678"/>
                  </a:lnTo>
                  <a:lnTo>
                    <a:pt x="468058" y="5643"/>
                  </a:lnTo>
                  <a:lnTo>
                    <a:pt x="538503" y="3224"/>
                  </a:lnTo>
                  <a:lnTo>
                    <a:pt x="611993" y="1455"/>
                  </a:lnTo>
                  <a:lnTo>
                    <a:pt x="688144" y="369"/>
                  </a:lnTo>
                  <a:lnTo>
                    <a:pt x="766572" y="0"/>
                  </a:lnTo>
                  <a:lnTo>
                    <a:pt x="844731" y="369"/>
                  </a:lnTo>
                  <a:lnTo>
                    <a:pt x="920647" y="1455"/>
                  </a:lnTo>
                  <a:lnTo>
                    <a:pt x="993934" y="3224"/>
                  </a:lnTo>
                  <a:lnTo>
                    <a:pt x="1064204" y="5643"/>
                  </a:lnTo>
                  <a:lnTo>
                    <a:pt x="1131072" y="8678"/>
                  </a:lnTo>
                  <a:lnTo>
                    <a:pt x="1194152" y="12296"/>
                  </a:lnTo>
                  <a:lnTo>
                    <a:pt x="1253057" y="16462"/>
                  </a:lnTo>
                  <a:lnTo>
                    <a:pt x="1307401" y="21145"/>
                  </a:lnTo>
                  <a:lnTo>
                    <a:pt x="1356798" y="26310"/>
                  </a:lnTo>
                  <a:lnTo>
                    <a:pt x="1400862" y="31923"/>
                  </a:lnTo>
                  <a:lnTo>
                    <a:pt x="1439207" y="37952"/>
                  </a:lnTo>
                  <a:lnTo>
                    <a:pt x="1497192" y="51121"/>
                  </a:lnTo>
                  <a:lnTo>
                    <a:pt x="1531620" y="73151"/>
                  </a:lnTo>
                  <a:lnTo>
                    <a:pt x="1527666" y="80771"/>
                  </a:lnTo>
                  <a:lnTo>
                    <a:pt x="1471445" y="102179"/>
                  </a:lnTo>
                  <a:lnTo>
                    <a:pt x="1400862" y="114862"/>
                  </a:lnTo>
                  <a:lnTo>
                    <a:pt x="1356798" y="120613"/>
                  </a:lnTo>
                  <a:lnTo>
                    <a:pt x="1307401" y="125920"/>
                  </a:lnTo>
                  <a:lnTo>
                    <a:pt x="1253057" y="130745"/>
                  </a:lnTo>
                  <a:lnTo>
                    <a:pt x="1194152" y="135049"/>
                  </a:lnTo>
                  <a:lnTo>
                    <a:pt x="1131072" y="138795"/>
                  </a:lnTo>
                  <a:lnTo>
                    <a:pt x="1064204" y="141946"/>
                  </a:lnTo>
                  <a:lnTo>
                    <a:pt x="993934" y="144462"/>
                  </a:lnTo>
                  <a:lnTo>
                    <a:pt x="920647" y="146306"/>
                  </a:lnTo>
                  <a:lnTo>
                    <a:pt x="844731" y="147441"/>
                  </a:lnTo>
                  <a:lnTo>
                    <a:pt x="766572" y="147827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25384" y="1969007"/>
              <a:ext cx="1531620" cy="591820"/>
            </a:xfrm>
            <a:custGeom>
              <a:avLst/>
              <a:gdLst/>
              <a:ahLst/>
              <a:cxnLst/>
              <a:rect l="l" t="t" r="r" b="b"/>
              <a:pathLst>
                <a:path w="1531620" h="591819">
                  <a:moveTo>
                    <a:pt x="1531620" y="73151"/>
                  </a:moveTo>
                  <a:lnTo>
                    <a:pt x="1497192" y="95323"/>
                  </a:lnTo>
                  <a:lnTo>
                    <a:pt x="1439207" y="108705"/>
                  </a:lnTo>
                  <a:lnTo>
                    <a:pt x="1400862" y="114862"/>
                  </a:lnTo>
                  <a:lnTo>
                    <a:pt x="1356798" y="120613"/>
                  </a:lnTo>
                  <a:lnTo>
                    <a:pt x="1307401" y="125920"/>
                  </a:lnTo>
                  <a:lnTo>
                    <a:pt x="1253057" y="130745"/>
                  </a:lnTo>
                  <a:lnTo>
                    <a:pt x="1194152" y="135049"/>
                  </a:lnTo>
                  <a:lnTo>
                    <a:pt x="1131072" y="138795"/>
                  </a:lnTo>
                  <a:lnTo>
                    <a:pt x="1064204" y="141946"/>
                  </a:lnTo>
                  <a:lnTo>
                    <a:pt x="993934" y="144462"/>
                  </a:lnTo>
                  <a:lnTo>
                    <a:pt x="920647" y="146306"/>
                  </a:lnTo>
                  <a:lnTo>
                    <a:pt x="844731" y="147441"/>
                  </a:lnTo>
                  <a:lnTo>
                    <a:pt x="766572" y="147827"/>
                  </a:lnTo>
                  <a:lnTo>
                    <a:pt x="688144" y="147441"/>
                  </a:lnTo>
                  <a:lnTo>
                    <a:pt x="611993" y="146306"/>
                  </a:lnTo>
                  <a:lnTo>
                    <a:pt x="538503" y="144462"/>
                  </a:lnTo>
                  <a:lnTo>
                    <a:pt x="468058" y="141946"/>
                  </a:lnTo>
                  <a:lnTo>
                    <a:pt x="401042" y="138795"/>
                  </a:lnTo>
                  <a:lnTo>
                    <a:pt x="337839" y="135049"/>
                  </a:lnTo>
                  <a:lnTo>
                    <a:pt x="278833" y="130745"/>
                  </a:lnTo>
                  <a:lnTo>
                    <a:pt x="224409" y="125920"/>
                  </a:lnTo>
                  <a:lnTo>
                    <a:pt x="174948" y="120613"/>
                  </a:lnTo>
                  <a:lnTo>
                    <a:pt x="130837" y="114862"/>
                  </a:lnTo>
                  <a:lnTo>
                    <a:pt x="92459" y="108705"/>
                  </a:lnTo>
                  <a:lnTo>
                    <a:pt x="34437" y="95323"/>
                  </a:lnTo>
                  <a:lnTo>
                    <a:pt x="0" y="73151"/>
                  </a:lnTo>
                  <a:lnTo>
                    <a:pt x="3954" y="65549"/>
                  </a:lnTo>
                  <a:lnTo>
                    <a:pt x="60198" y="44362"/>
                  </a:lnTo>
                  <a:lnTo>
                    <a:pt x="130837" y="31923"/>
                  </a:lnTo>
                  <a:lnTo>
                    <a:pt x="174948" y="26310"/>
                  </a:lnTo>
                  <a:lnTo>
                    <a:pt x="224409" y="21145"/>
                  </a:lnTo>
                  <a:lnTo>
                    <a:pt x="278833" y="16462"/>
                  </a:lnTo>
                  <a:lnTo>
                    <a:pt x="337839" y="12296"/>
                  </a:lnTo>
                  <a:lnTo>
                    <a:pt x="401042" y="8678"/>
                  </a:lnTo>
                  <a:lnTo>
                    <a:pt x="468058" y="5643"/>
                  </a:lnTo>
                  <a:lnTo>
                    <a:pt x="538503" y="3224"/>
                  </a:lnTo>
                  <a:lnTo>
                    <a:pt x="611993" y="1455"/>
                  </a:lnTo>
                  <a:lnTo>
                    <a:pt x="688144" y="369"/>
                  </a:lnTo>
                  <a:lnTo>
                    <a:pt x="766572" y="0"/>
                  </a:lnTo>
                  <a:lnTo>
                    <a:pt x="844731" y="369"/>
                  </a:lnTo>
                  <a:lnTo>
                    <a:pt x="920647" y="1455"/>
                  </a:lnTo>
                  <a:lnTo>
                    <a:pt x="993934" y="3224"/>
                  </a:lnTo>
                  <a:lnTo>
                    <a:pt x="1064204" y="5643"/>
                  </a:lnTo>
                  <a:lnTo>
                    <a:pt x="1131072" y="8678"/>
                  </a:lnTo>
                  <a:lnTo>
                    <a:pt x="1194152" y="12296"/>
                  </a:lnTo>
                  <a:lnTo>
                    <a:pt x="1253057" y="16462"/>
                  </a:lnTo>
                  <a:lnTo>
                    <a:pt x="1307401" y="21145"/>
                  </a:lnTo>
                  <a:lnTo>
                    <a:pt x="1356798" y="26310"/>
                  </a:lnTo>
                  <a:lnTo>
                    <a:pt x="1400862" y="31923"/>
                  </a:lnTo>
                  <a:lnTo>
                    <a:pt x="1439207" y="37952"/>
                  </a:lnTo>
                  <a:lnTo>
                    <a:pt x="1497192" y="51121"/>
                  </a:lnTo>
                  <a:lnTo>
                    <a:pt x="1531620" y="73151"/>
                  </a:lnTo>
                  <a:lnTo>
                    <a:pt x="1531620" y="516636"/>
                  </a:lnTo>
                  <a:lnTo>
                    <a:pt x="1497192" y="538807"/>
                  </a:lnTo>
                  <a:lnTo>
                    <a:pt x="1439207" y="552189"/>
                  </a:lnTo>
                  <a:lnTo>
                    <a:pt x="1400862" y="558346"/>
                  </a:lnTo>
                  <a:lnTo>
                    <a:pt x="1356798" y="564097"/>
                  </a:lnTo>
                  <a:lnTo>
                    <a:pt x="1307401" y="569404"/>
                  </a:lnTo>
                  <a:lnTo>
                    <a:pt x="1253057" y="574229"/>
                  </a:lnTo>
                  <a:lnTo>
                    <a:pt x="1194152" y="578533"/>
                  </a:lnTo>
                  <a:lnTo>
                    <a:pt x="1131072" y="582280"/>
                  </a:lnTo>
                  <a:lnTo>
                    <a:pt x="1064204" y="585430"/>
                  </a:lnTo>
                  <a:lnTo>
                    <a:pt x="993934" y="587946"/>
                  </a:lnTo>
                  <a:lnTo>
                    <a:pt x="920647" y="589790"/>
                  </a:lnTo>
                  <a:lnTo>
                    <a:pt x="844731" y="590925"/>
                  </a:lnTo>
                  <a:lnTo>
                    <a:pt x="766572" y="591312"/>
                  </a:lnTo>
                  <a:lnTo>
                    <a:pt x="688144" y="590925"/>
                  </a:lnTo>
                  <a:lnTo>
                    <a:pt x="611993" y="589790"/>
                  </a:lnTo>
                  <a:lnTo>
                    <a:pt x="538503" y="587946"/>
                  </a:lnTo>
                  <a:lnTo>
                    <a:pt x="468058" y="585430"/>
                  </a:lnTo>
                  <a:lnTo>
                    <a:pt x="401042" y="582280"/>
                  </a:lnTo>
                  <a:lnTo>
                    <a:pt x="337839" y="578533"/>
                  </a:lnTo>
                  <a:lnTo>
                    <a:pt x="278833" y="574229"/>
                  </a:lnTo>
                  <a:lnTo>
                    <a:pt x="224409" y="569404"/>
                  </a:lnTo>
                  <a:lnTo>
                    <a:pt x="174948" y="564097"/>
                  </a:lnTo>
                  <a:lnTo>
                    <a:pt x="130837" y="558346"/>
                  </a:lnTo>
                  <a:lnTo>
                    <a:pt x="92459" y="552189"/>
                  </a:lnTo>
                  <a:lnTo>
                    <a:pt x="34437" y="538807"/>
                  </a:lnTo>
                  <a:lnTo>
                    <a:pt x="0" y="516636"/>
                  </a:lnTo>
                  <a:lnTo>
                    <a:pt x="0" y="73151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74964" y="2551175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183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0570" y="2862833"/>
              <a:ext cx="201167" cy="7924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108948" y="2555748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59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4554" y="2865881"/>
              <a:ext cx="201167" cy="807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238" y="2519172"/>
              <a:ext cx="202691" cy="22174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3362" y="2519172"/>
              <a:ext cx="202691" cy="22174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38160" y="2083307"/>
              <a:ext cx="1287780" cy="477520"/>
            </a:xfrm>
            <a:custGeom>
              <a:avLst/>
              <a:gdLst/>
              <a:ahLst/>
              <a:cxnLst/>
              <a:rect l="l" t="t" r="r" b="b"/>
              <a:pathLst>
                <a:path w="1287779" h="477519">
                  <a:moveTo>
                    <a:pt x="481583" y="28955"/>
                  </a:moveTo>
                  <a:lnTo>
                    <a:pt x="481583" y="477011"/>
                  </a:lnTo>
                </a:path>
                <a:path w="1287779" h="477519">
                  <a:moveTo>
                    <a:pt x="818387" y="28955"/>
                  </a:moveTo>
                  <a:lnTo>
                    <a:pt x="818387" y="477011"/>
                  </a:lnTo>
                </a:path>
                <a:path w="1287779" h="477519">
                  <a:moveTo>
                    <a:pt x="1082039" y="21336"/>
                  </a:moveTo>
                  <a:lnTo>
                    <a:pt x="1082039" y="460248"/>
                  </a:lnTo>
                </a:path>
                <a:path w="1287779" h="477519">
                  <a:moveTo>
                    <a:pt x="217932" y="21336"/>
                  </a:moveTo>
                  <a:lnTo>
                    <a:pt x="217932" y="460248"/>
                  </a:lnTo>
                </a:path>
                <a:path w="1287779" h="477519">
                  <a:moveTo>
                    <a:pt x="0" y="0"/>
                  </a:moveTo>
                  <a:lnTo>
                    <a:pt x="0" y="438911"/>
                  </a:lnTo>
                </a:path>
                <a:path w="1287779" h="477519">
                  <a:moveTo>
                    <a:pt x="1287779" y="4571"/>
                  </a:moveTo>
                  <a:lnTo>
                    <a:pt x="1287779" y="44348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28432" y="2229612"/>
              <a:ext cx="1529080" cy="70485"/>
            </a:xfrm>
            <a:custGeom>
              <a:avLst/>
              <a:gdLst/>
              <a:ahLst/>
              <a:cxnLst/>
              <a:rect l="l" t="t" r="r" b="b"/>
              <a:pathLst>
                <a:path w="1529079" h="70485">
                  <a:moveTo>
                    <a:pt x="0" y="0"/>
                  </a:moveTo>
                  <a:lnTo>
                    <a:pt x="43490" y="15381"/>
                  </a:lnTo>
                  <a:lnTo>
                    <a:pt x="91891" y="28052"/>
                  </a:lnTo>
                  <a:lnTo>
                    <a:pt x="143256" y="38099"/>
                  </a:lnTo>
                  <a:lnTo>
                    <a:pt x="195636" y="45607"/>
                  </a:lnTo>
                  <a:lnTo>
                    <a:pt x="247085" y="50658"/>
                  </a:lnTo>
                  <a:lnTo>
                    <a:pt x="295656" y="53339"/>
                  </a:lnTo>
                  <a:lnTo>
                    <a:pt x="345296" y="57435"/>
                  </a:lnTo>
                  <a:lnTo>
                    <a:pt x="393882" y="60674"/>
                  </a:lnTo>
                  <a:lnTo>
                    <a:pt x="441790" y="63198"/>
                  </a:lnTo>
                  <a:lnTo>
                    <a:pt x="489394" y="65151"/>
                  </a:lnTo>
                  <a:lnTo>
                    <a:pt x="537070" y="66675"/>
                  </a:lnTo>
                  <a:lnTo>
                    <a:pt x="585192" y="67913"/>
                  </a:lnTo>
                  <a:lnTo>
                    <a:pt x="634135" y="69008"/>
                  </a:lnTo>
                  <a:lnTo>
                    <a:pt x="684275" y="70104"/>
                  </a:lnTo>
                  <a:lnTo>
                    <a:pt x="737495" y="69745"/>
                  </a:lnTo>
                  <a:lnTo>
                    <a:pt x="790497" y="69391"/>
                  </a:lnTo>
                  <a:lnTo>
                    <a:pt x="843319" y="68984"/>
                  </a:lnTo>
                  <a:lnTo>
                    <a:pt x="895999" y="68467"/>
                  </a:lnTo>
                  <a:lnTo>
                    <a:pt x="948572" y="67780"/>
                  </a:lnTo>
                  <a:lnTo>
                    <a:pt x="1001077" y="66865"/>
                  </a:lnTo>
                  <a:lnTo>
                    <a:pt x="1053550" y="65665"/>
                  </a:lnTo>
                  <a:lnTo>
                    <a:pt x="1106028" y="64120"/>
                  </a:lnTo>
                  <a:lnTo>
                    <a:pt x="1158549" y="62174"/>
                  </a:lnTo>
                  <a:lnTo>
                    <a:pt x="1211149" y="59767"/>
                  </a:lnTo>
                  <a:lnTo>
                    <a:pt x="1263866" y="56842"/>
                  </a:lnTo>
                  <a:lnTo>
                    <a:pt x="1316736" y="53339"/>
                  </a:lnTo>
                  <a:lnTo>
                    <a:pt x="1353689" y="48767"/>
                  </a:lnTo>
                  <a:lnTo>
                    <a:pt x="1403152" y="44561"/>
                  </a:lnTo>
                  <a:lnTo>
                    <a:pt x="1455322" y="38526"/>
                  </a:lnTo>
                  <a:lnTo>
                    <a:pt x="1500396" y="28468"/>
                  </a:lnTo>
                  <a:lnTo>
                    <a:pt x="1528571" y="1219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23860" y="2196083"/>
              <a:ext cx="1529080" cy="70485"/>
            </a:xfrm>
            <a:custGeom>
              <a:avLst/>
              <a:gdLst/>
              <a:ahLst/>
              <a:cxnLst/>
              <a:rect l="l" t="t" r="r" b="b"/>
              <a:pathLst>
                <a:path w="1529079" h="70485">
                  <a:moveTo>
                    <a:pt x="0" y="0"/>
                  </a:moveTo>
                  <a:lnTo>
                    <a:pt x="43603" y="15381"/>
                  </a:lnTo>
                  <a:lnTo>
                    <a:pt x="92286" y="28052"/>
                  </a:lnTo>
                  <a:lnTo>
                    <a:pt x="144018" y="38099"/>
                  </a:lnTo>
                  <a:lnTo>
                    <a:pt x="196765" y="45607"/>
                  </a:lnTo>
                  <a:lnTo>
                    <a:pt x="248496" y="50658"/>
                  </a:lnTo>
                  <a:lnTo>
                    <a:pt x="297180" y="53339"/>
                  </a:lnTo>
                  <a:lnTo>
                    <a:pt x="346317" y="56935"/>
                  </a:lnTo>
                  <a:lnTo>
                    <a:pt x="394525" y="59817"/>
                  </a:lnTo>
                  <a:lnTo>
                    <a:pt x="442162" y="62126"/>
                  </a:lnTo>
                  <a:lnTo>
                    <a:pt x="489584" y="64008"/>
                  </a:lnTo>
                  <a:lnTo>
                    <a:pt x="537150" y="65603"/>
                  </a:lnTo>
                  <a:lnTo>
                    <a:pt x="585215" y="67056"/>
                  </a:lnTo>
                  <a:lnTo>
                    <a:pt x="634138" y="68508"/>
                  </a:lnTo>
                  <a:lnTo>
                    <a:pt x="684275" y="70104"/>
                  </a:lnTo>
                  <a:lnTo>
                    <a:pt x="737524" y="69395"/>
                  </a:lnTo>
                  <a:lnTo>
                    <a:pt x="790603" y="68756"/>
                  </a:lnTo>
                  <a:lnTo>
                    <a:pt x="843533" y="68127"/>
                  </a:lnTo>
                  <a:lnTo>
                    <a:pt x="896337" y="67451"/>
                  </a:lnTo>
                  <a:lnTo>
                    <a:pt x="949035" y="66668"/>
                  </a:lnTo>
                  <a:lnTo>
                    <a:pt x="1001649" y="65722"/>
                  </a:lnTo>
                  <a:lnTo>
                    <a:pt x="1054198" y="64553"/>
                  </a:lnTo>
                  <a:lnTo>
                    <a:pt x="1106706" y="63104"/>
                  </a:lnTo>
                  <a:lnTo>
                    <a:pt x="1159192" y="61317"/>
                  </a:lnTo>
                  <a:lnTo>
                    <a:pt x="1211678" y="59132"/>
                  </a:lnTo>
                  <a:lnTo>
                    <a:pt x="1264186" y="56492"/>
                  </a:lnTo>
                  <a:lnTo>
                    <a:pt x="1316736" y="53339"/>
                  </a:lnTo>
                  <a:lnTo>
                    <a:pt x="1353689" y="48767"/>
                  </a:lnTo>
                  <a:lnTo>
                    <a:pt x="1403152" y="44561"/>
                  </a:lnTo>
                  <a:lnTo>
                    <a:pt x="1455322" y="38526"/>
                  </a:lnTo>
                  <a:lnTo>
                    <a:pt x="1500396" y="28468"/>
                  </a:lnTo>
                  <a:lnTo>
                    <a:pt x="1528571" y="1219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55321" y="3027689"/>
            <a:ext cx="1202055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Hydrophobic Interaction </a:t>
            </a:r>
            <a:r>
              <a:rPr sz="1500" dirty="0">
                <a:latin typeface="Arial"/>
                <a:cs typeface="Arial"/>
              </a:rPr>
              <a:t>Dia: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1.6m</a:t>
            </a:r>
            <a:r>
              <a:rPr sz="1500" spc="5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CV: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600L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latin typeface="Arial"/>
                <a:cs typeface="Arial"/>
              </a:rPr>
              <a:t>Bed: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66FF"/>
                </a:solidFill>
                <a:latin typeface="Arial"/>
                <a:cs typeface="Arial"/>
              </a:rPr>
              <a:t>30cm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73986" y="2350770"/>
            <a:ext cx="321945" cy="349250"/>
            <a:chOff x="2173986" y="2350770"/>
            <a:chExt cx="321945" cy="349250"/>
          </a:xfrm>
        </p:grpSpPr>
        <p:sp>
          <p:nvSpPr>
            <p:cNvPr id="41" name="object 41"/>
            <p:cNvSpPr/>
            <p:nvPr/>
          </p:nvSpPr>
          <p:spPr>
            <a:xfrm>
              <a:off x="2179320" y="2356104"/>
              <a:ext cx="311150" cy="338455"/>
            </a:xfrm>
            <a:custGeom>
              <a:avLst/>
              <a:gdLst/>
              <a:ahLst/>
              <a:cxnLst/>
              <a:rect l="l" t="t" r="r" b="b"/>
              <a:pathLst>
                <a:path w="311150" h="338455">
                  <a:moveTo>
                    <a:pt x="138683" y="338328"/>
                  </a:moveTo>
                  <a:lnTo>
                    <a:pt x="0" y="169163"/>
                  </a:lnTo>
                  <a:lnTo>
                    <a:pt x="138683" y="0"/>
                  </a:lnTo>
                  <a:lnTo>
                    <a:pt x="138683" y="102107"/>
                  </a:lnTo>
                  <a:lnTo>
                    <a:pt x="310895" y="102107"/>
                  </a:lnTo>
                  <a:lnTo>
                    <a:pt x="310895" y="236220"/>
                  </a:lnTo>
                  <a:lnTo>
                    <a:pt x="138683" y="236220"/>
                  </a:lnTo>
                  <a:lnTo>
                    <a:pt x="138683" y="338328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79320" y="2356104"/>
              <a:ext cx="311150" cy="338455"/>
            </a:xfrm>
            <a:custGeom>
              <a:avLst/>
              <a:gdLst/>
              <a:ahLst/>
              <a:cxnLst/>
              <a:rect l="l" t="t" r="r" b="b"/>
              <a:pathLst>
                <a:path w="311150" h="338455">
                  <a:moveTo>
                    <a:pt x="310895" y="102107"/>
                  </a:moveTo>
                  <a:lnTo>
                    <a:pt x="138683" y="102107"/>
                  </a:lnTo>
                  <a:lnTo>
                    <a:pt x="138683" y="0"/>
                  </a:lnTo>
                  <a:lnTo>
                    <a:pt x="0" y="169163"/>
                  </a:lnTo>
                  <a:lnTo>
                    <a:pt x="138683" y="338328"/>
                  </a:lnTo>
                  <a:lnTo>
                    <a:pt x="138683" y="236220"/>
                  </a:lnTo>
                  <a:lnTo>
                    <a:pt x="310895" y="236220"/>
                  </a:lnTo>
                  <a:lnTo>
                    <a:pt x="310895" y="102107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439405" y="2298954"/>
            <a:ext cx="323215" cy="350520"/>
            <a:chOff x="7439405" y="2298954"/>
            <a:chExt cx="323215" cy="350520"/>
          </a:xfrm>
        </p:grpSpPr>
        <p:sp>
          <p:nvSpPr>
            <p:cNvPr id="44" name="object 44"/>
            <p:cNvSpPr/>
            <p:nvPr/>
          </p:nvSpPr>
          <p:spPr>
            <a:xfrm>
              <a:off x="7444739" y="2304288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140208" y="339852"/>
                  </a:moveTo>
                  <a:lnTo>
                    <a:pt x="0" y="169163"/>
                  </a:lnTo>
                  <a:lnTo>
                    <a:pt x="140208" y="0"/>
                  </a:lnTo>
                  <a:lnTo>
                    <a:pt x="140208" y="102108"/>
                  </a:lnTo>
                  <a:lnTo>
                    <a:pt x="312420" y="102108"/>
                  </a:lnTo>
                  <a:lnTo>
                    <a:pt x="312420" y="237744"/>
                  </a:lnTo>
                  <a:lnTo>
                    <a:pt x="140208" y="237744"/>
                  </a:lnTo>
                  <a:lnTo>
                    <a:pt x="140208" y="33985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44739" y="2304288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312420" y="102108"/>
                  </a:moveTo>
                  <a:lnTo>
                    <a:pt x="140208" y="102108"/>
                  </a:lnTo>
                  <a:lnTo>
                    <a:pt x="140208" y="0"/>
                  </a:lnTo>
                  <a:lnTo>
                    <a:pt x="0" y="169163"/>
                  </a:lnTo>
                  <a:lnTo>
                    <a:pt x="140208" y="339852"/>
                  </a:lnTo>
                  <a:lnTo>
                    <a:pt x="140208" y="237744"/>
                  </a:lnTo>
                  <a:lnTo>
                    <a:pt x="312420" y="237744"/>
                  </a:lnTo>
                  <a:lnTo>
                    <a:pt x="312420" y="102108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759958" y="2327910"/>
            <a:ext cx="323215" cy="349250"/>
            <a:chOff x="5759958" y="2327910"/>
            <a:chExt cx="323215" cy="349250"/>
          </a:xfrm>
        </p:grpSpPr>
        <p:sp>
          <p:nvSpPr>
            <p:cNvPr id="47" name="object 47"/>
            <p:cNvSpPr/>
            <p:nvPr/>
          </p:nvSpPr>
          <p:spPr>
            <a:xfrm>
              <a:off x="5765292" y="2333244"/>
              <a:ext cx="312420" cy="338455"/>
            </a:xfrm>
            <a:custGeom>
              <a:avLst/>
              <a:gdLst/>
              <a:ahLst/>
              <a:cxnLst/>
              <a:rect l="l" t="t" r="r" b="b"/>
              <a:pathLst>
                <a:path w="312420" h="338455">
                  <a:moveTo>
                    <a:pt x="138683" y="338328"/>
                  </a:moveTo>
                  <a:lnTo>
                    <a:pt x="0" y="169163"/>
                  </a:lnTo>
                  <a:lnTo>
                    <a:pt x="138683" y="0"/>
                  </a:lnTo>
                  <a:lnTo>
                    <a:pt x="138683" y="102107"/>
                  </a:lnTo>
                  <a:lnTo>
                    <a:pt x="312419" y="102107"/>
                  </a:lnTo>
                  <a:lnTo>
                    <a:pt x="312419" y="236220"/>
                  </a:lnTo>
                  <a:lnTo>
                    <a:pt x="138683" y="236220"/>
                  </a:lnTo>
                  <a:lnTo>
                    <a:pt x="138683" y="338328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65292" y="2333244"/>
              <a:ext cx="312420" cy="338455"/>
            </a:xfrm>
            <a:custGeom>
              <a:avLst/>
              <a:gdLst/>
              <a:ahLst/>
              <a:cxnLst/>
              <a:rect l="l" t="t" r="r" b="b"/>
              <a:pathLst>
                <a:path w="312420" h="338455">
                  <a:moveTo>
                    <a:pt x="312419" y="102107"/>
                  </a:moveTo>
                  <a:lnTo>
                    <a:pt x="138683" y="102107"/>
                  </a:lnTo>
                  <a:lnTo>
                    <a:pt x="138683" y="0"/>
                  </a:lnTo>
                  <a:lnTo>
                    <a:pt x="0" y="169163"/>
                  </a:lnTo>
                  <a:lnTo>
                    <a:pt x="138683" y="338328"/>
                  </a:lnTo>
                  <a:lnTo>
                    <a:pt x="138683" y="236220"/>
                  </a:lnTo>
                  <a:lnTo>
                    <a:pt x="312419" y="236220"/>
                  </a:lnTo>
                  <a:lnTo>
                    <a:pt x="312419" y="102107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708654" y="2376677"/>
            <a:ext cx="323215" cy="350520"/>
            <a:chOff x="3708654" y="2376677"/>
            <a:chExt cx="323215" cy="350520"/>
          </a:xfrm>
        </p:grpSpPr>
        <p:sp>
          <p:nvSpPr>
            <p:cNvPr id="50" name="object 50"/>
            <p:cNvSpPr/>
            <p:nvPr/>
          </p:nvSpPr>
          <p:spPr>
            <a:xfrm>
              <a:off x="3713988" y="2382011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140208" y="339852"/>
                  </a:moveTo>
                  <a:lnTo>
                    <a:pt x="0" y="169163"/>
                  </a:lnTo>
                  <a:lnTo>
                    <a:pt x="140208" y="0"/>
                  </a:lnTo>
                  <a:lnTo>
                    <a:pt x="140208" y="102107"/>
                  </a:lnTo>
                  <a:lnTo>
                    <a:pt x="312419" y="102107"/>
                  </a:lnTo>
                  <a:lnTo>
                    <a:pt x="312419" y="237744"/>
                  </a:lnTo>
                  <a:lnTo>
                    <a:pt x="140208" y="237744"/>
                  </a:lnTo>
                  <a:lnTo>
                    <a:pt x="140208" y="33985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13988" y="2382011"/>
              <a:ext cx="312420" cy="340360"/>
            </a:xfrm>
            <a:custGeom>
              <a:avLst/>
              <a:gdLst/>
              <a:ahLst/>
              <a:cxnLst/>
              <a:rect l="l" t="t" r="r" b="b"/>
              <a:pathLst>
                <a:path w="312420" h="340360">
                  <a:moveTo>
                    <a:pt x="312419" y="102107"/>
                  </a:moveTo>
                  <a:lnTo>
                    <a:pt x="140208" y="102107"/>
                  </a:lnTo>
                  <a:lnTo>
                    <a:pt x="140208" y="0"/>
                  </a:lnTo>
                  <a:lnTo>
                    <a:pt x="0" y="169163"/>
                  </a:lnTo>
                  <a:lnTo>
                    <a:pt x="140208" y="339852"/>
                  </a:lnTo>
                  <a:lnTo>
                    <a:pt x="140208" y="237744"/>
                  </a:lnTo>
                  <a:lnTo>
                    <a:pt x="312419" y="237744"/>
                  </a:lnTo>
                  <a:lnTo>
                    <a:pt x="312419" y="102107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53390" y="1988057"/>
            <a:ext cx="1557655" cy="1172210"/>
            <a:chOff x="453390" y="1988057"/>
            <a:chExt cx="1557655" cy="1172210"/>
          </a:xfrm>
        </p:grpSpPr>
        <p:sp>
          <p:nvSpPr>
            <p:cNvPr id="53" name="object 53"/>
            <p:cNvSpPr/>
            <p:nvPr/>
          </p:nvSpPr>
          <p:spPr>
            <a:xfrm>
              <a:off x="458724" y="3034283"/>
              <a:ext cx="962025" cy="120650"/>
            </a:xfrm>
            <a:custGeom>
              <a:avLst/>
              <a:gdLst/>
              <a:ahLst/>
              <a:cxnLst/>
              <a:rect l="l" t="t" r="r" b="b"/>
              <a:pathLst>
                <a:path w="962025" h="120650">
                  <a:moveTo>
                    <a:pt x="961643" y="120396"/>
                  </a:moveTo>
                  <a:lnTo>
                    <a:pt x="0" y="120396"/>
                  </a:lnTo>
                  <a:lnTo>
                    <a:pt x="0" y="0"/>
                  </a:lnTo>
                  <a:lnTo>
                    <a:pt x="961643" y="0"/>
                  </a:lnTo>
                  <a:lnTo>
                    <a:pt x="961643" y="120396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20368" y="2449067"/>
              <a:ext cx="585470" cy="706120"/>
            </a:xfrm>
            <a:custGeom>
              <a:avLst/>
              <a:gdLst/>
              <a:ahLst/>
              <a:cxnLst/>
              <a:rect l="l" t="t" r="r" b="b"/>
              <a:pathLst>
                <a:path w="585469" h="706119">
                  <a:moveTo>
                    <a:pt x="0" y="705612"/>
                  </a:moveTo>
                  <a:lnTo>
                    <a:pt x="0" y="585216"/>
                  </a:lnTo>
                  <a:lnTo>
                    <a:pt x="585216" y="0"/>
                  </a:lnTo>
                  <a:lnTo>
                    <a:pt x="585216" y="118872"/>
                  </a:lnTo>
                  <a:lnTo>
                    <a:pt x="0" y="705612"/>
                  </a:lnTo>
                  <a:close/>
                </a:path>
              </a:pathLst>
            </a:custGeom>
            <a:solidFill>
              <a:srgbClr val="95B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8724" y="2449067"/>
              <a:ext cx="1546860" cy="585470"/>
            </a:xfrm>
            <a:custGeom>
              <a:avLst/>
              <a:gdLst/>
              <a:ahLst/>
              <a:cxnLst/>
              <a:rect l="l" t="t" r="r" b="b"/>
              <a:pathLst>
                <a:path w="1546860" h="585469">
                  <a:moveTo>
                    <a:pt x="961643" y="585216"/>
                  </a:moveTo>
                  <a:lnTo>
                    <a:pt x="0" y="585216"/>
                  </a:lnTo>
                  <a:lnTo>
                    <a:pt x="585215" y="0"/>
                  </a:lnTo>
                  <a:lnTo>
                    <a:pt x="1546859" y="0"/>
                  </a:lnTo>
                  <a:lnTo>
                    <a:pt x="961643" y="585216"/>
                  </a:lnTo>
                  <a:close/>
                </a:path>
              </a:pathLst>
            </a:custGeom>
            <a:solidFill>
              <a:srgbClr val="C8E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8724" y="2449067"/>
              <a:ext cx="1546860" cy="706120"/>
            </a:xfrm>
            <a:custGeom>
              <a:avLst/>
              <a:gdLst/>
              <a:ahLst/>
              <a:cxnLst/>
              <a:rect l="l" t="t" r="r" b="b"/>
              <a:pathLst>
                <a:path w="1546860" h="706119">
                  <a:moveTo>
                    <a:pt x="0" y="585216"/>
                  </a:moveTo>
                  <a:lnTo>
                    <a:pt x="585215" y="0"/>
                  </a:lnTo>
                  <a:lnTo>
                    <a:pt x="1546859" y="0"/>
                  </a:lnTo>
                  <a:lnTo>
                    <a:pt x="1546859" y="118872"/>
                  </a:lnTo>
                  <a:lnTo>
                    <a:pt x="961643" y="705612"/>
                  </a:lnTo>
                  <a:lnTo>
                    <a:pt x="0" y="705612"/>
                  </a:lnTo>
                  <a:lnTo>
                    <a:pt x="0" y="585216"/>
                  </a:lnTo>
                  <a:close/>
                </a:path>
                <a:path w="1546860" h="706119">
                  <a:moveTo>
                    <a:pt x="0" y="585216"/>
                  </a:moveTo>
                  <a:lnTo>
                    <a:pt x="961643" y="585216"/>
                  </a:lnTo>
                  <a:lnTo>
                    <a:pt x="1546859" y="0"/>
                  </a:lnTo>
                </a:path>
                <a:path w="1546860" h="706119">
                  <a:moveTo>
                    <a:pt x="961643" y="585216"/>
                  </a:moveTo>
                  <a:lnTo>
                    <a:pt x="961643" y="705612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316" y="2016251"/>
              <a:ext cx="734567" cy="65989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738884" y="1993391"/>
              <a:ext cx="22860" cy="683260"/>
            </a:xfrm>
            <a:custGeom>
              <a:avLst/>
              <a:gdLst/>
              <a:ahLst/>
              <a:cxnLst/>
              <a:rect l="l" t="t" r="r" b="b"/>
              <a:pathLst>
                <a:path w="22860" h="683260">
                  <a:moveTo>
                    <a:pt x="22860" y="0"/>
                  </a:moveTo>
                  <a:lnTo>
                    <a:pt x="0" y="22859"/>
                  </a:lnTo>
                  <a:lnTo>
                    <a:pt x="0" y="682751"/>
                  </a:lnTo>
                  <a:lnTo>
                    <a:pt x="22860" y="659891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7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4316" y="1993391"/>
              <a:ext cx="757428" cy="2285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04316" y="1993391"/>
              <a:ext cx="757555" cy="683260"/>
            </a:xfrm>
            <a:custGeom>
              <a:avLst/>
              <a:gdLst/>
              <a:ahLst/>
              <a:cxnLst/>
              <a:rect l="l" t="t" r="r" b="b"/>
              <a:pathLst>
                <a:path w="757555" h="683260">
                  <a:moveTo>
                    <a:pt x="0" y="22859"/>
                  </a:moveTo>
                  <a:lnTo>
                    <a:pt x="22859" y="0"/>
                  </a:lnTo>
                  <a:lnTo>
                    <a:pt x="757428" y="0"/>
                  </a:lnTo>
                  <a:lnTo>
                    <a:pt x="757428" y="659891"/>
                  </a:lnTo>
                  <a:lnTo>
                    <a:pt x="734567" y="682751"/>
                  </a:lnTo>
                  <a:lnTo>
                    <a:pt x="0" y="682751"/>
                  </a:lnTo>
                  <a:lnTo>
                    <a:pt x="0" y="22859"/>
                  </a:lnTo>
                  <a:close/>
                </a:path>
                <a:path w="757555" h="683260">
                  <a:moveTo>
                    <a:pt x="0" y="22859"/>
                  </a:moveTo>
                  <a:lnTo>
                    <a:pt x="734567" y="22859"/>
                  </a:lnTo>
                  <a:lnTo>
                    <a:pt x="757428" y="0"/>
                  </a:lnTo>
                </a:path>
                <a:path w="757555" h="683260">
                  <a:moveTo>
                    <a:pt x="734567" y="22859"/>
                  </a:moveTo>
                  <a:lnTo>
                    <a:pt x="734567" y="682751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3731" y="2118359"/>
              <a:ext cx="734568" cy="65989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638300" y="2095499"/>
              <a:ext cx="22860" cy="683260"/>
            </a:xfrm>
            <a:custGeom>
              <a:avLst/>
              <a:gdLst/>
              <a:ahLst/>
              <a:cxnLst/>
              <a:rect l="l" t="t" r="r" b="b"/>
              <a:pathLst>
                <a:path w="22860" h="683260">
                  <a:moveTo>
                    <a:pt x="22859" y="0"/>
                  </a:moveTo>
                  <a:lnTo>
                    <a:pt x="0" y="22859"/>
                  </a:lnTo>
                  <a:lnTo>
                    <a:pt x="0" y="682751"/>
                  </a:lnTo>
                  <a:lnTo>
                    <a:pt x="22859" y="659891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7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3731" y="2095499"/>
              <a:ext cx="757427" cy="228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03731" y="2095499"/>
              <a:ext cx="757555" cy="683260"/>
            </a:xfrm>
            <a:custGeom>
              <a:avLst/>
              <a:gdLst/>
              <a:ahLst/>
              <a:cxnLst/>
              <a:rect l="l" t="t" r="r" b="b"/>
              <a:pathLst>
                <a:path w="757555" h="683260">
                  <a:moveTo>
                    <a:pt x="0" y="22859"/>
                  </a:moveTo>
                  <a:lnTo>
                    <a:pt x="22860" y="0"/>
                  </a:lnTo>
                  <a:lnTo>
                    <a:pt x="757427" y="0"/>
                  </a:lnTo>
                  <a:lnTo>
                    <a:pt x="757427" y="659891"/>
                  </a:lnTo>
                  <a:lnTo>
                    <a:pt x="734568" y="682751"/>
                  </a:lnTo>
                  <a:lnTo>
                    <a:pt x="0" y="682751"/>
                  </a:lnTo>
                  <a:lnTo>
                    <a:pt x="0" y="22859"/>
                  </a:lnTo>
                  <a:close/>
                </a:path>
                <a:path w="757555" h="683260">
                  <a:moveTo>
                    <a:pt x="0" y="22859"/>
                  </a:moveTo>
                  <a:lnTo>
                    <a:pt x="734568" y="22859"/>
                  </a:lnTo>
                  <a:lnTo>
                    <a:pt x="757427" y="0"/>
                  </a:lnTo>
                </a:path>
                <a:path w="757555" h="683260">
                  <a:moveTo>
                    <a:pt x="734568" y="22859"/>
                  </a:moveTo>
                  <a:lnTo>
                    <a:pt x="734568" y="682751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148" y="2232659"/>
              <a:ext cx="734568" cy="65989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537716" y="2209799"/>
              <a:ext cx="22860" cy="683260"/>
            </a:xfrm>
            <a:custGeom>
              <a:avLst/>
              <a:gdLst/>
              <a:ahLst/>
              <a:cxnLst/>
              <a:rect l="l" t="t" r="r" b="b"/>
              <a:pathLst>
                <a:path w="22859" h="683260">
                  <a:moveTo>
                    <a:pt x="22859" y="0"/>
                  </a:moveTo>
                  <a:lnTo>
                    <a:pt x="0" y="22859"/>
                  </a:lnTo>
                  <a:lnTo>
                    <a:pt x="0" y="682751"/>
                  </a:lnTo>
                  <a:lnTo>
                    <a:pt x="22859" y="659891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7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148" y="2209799"/>
              <a:ext cx="757427" cy="2285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03148" y="2209799"/>
              <a:ext cx="757555" cy="683260"/>
            </a:xfrm>
            <a:custGeom>
              <a:avLst/>
              <a:gdLst/>
              <a:ahLst/>
              <a:cxnLst/>
              <a:rect l="l" t="t" r="r" b="b"/>
              <a:pathLst>
                <a:path w="757555" h="683260">
                  <a:moveTo>
                    <a:pt x="0" y="22859"/>
                  </a:moveTo>
                  <a:lnTo>
                    <a:pt x="22860" y="0"/>
                  </a:lnTo>
                  <a:lnTo>
                    <a:pt x="757427" y="0"/>
                  </a:lnTo>
                  <a:lnTo>
                    <a:pt x="757427" y="659891"/>
                  </a:lnTo>
                  <a:lnTo>
                    <a:pt x="734568" y="682751"/>
                  </a:lnTo>
                  <a:lnTo>
                    <a:pt x="0" y="682751"/>
                  </a:lnTo>
                  <a:lnTo>
                    <a:pt x="0" y="22859"/>
                  </a:lnTo>
                  <a:close/>
                </a:path>
                <a:path w="757555" h="683260">
                  <a:moveTo>
                    <a:pt x="0" y="22859"/>
                  </a:moveTo>
                  <a:lnTo>
                    <a:pt x="734568" y="22859"/>
                  </a:lnTo>
                  <a:lnTo>
                    <a:pt x="757427" y="0"/>
                  </a:lnTo>
                </a:path>
                <a:path w="757555" h="683260">
                  <a:moveTo>
                    <a:pt x="734568" y="22859"/>
                  </a:moveTo>
                  <a:lnTo>
                    <a:pt x="734568" y="682751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368" y="2345435"/>
              <a:ext cx="734568" cy="66141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392936" y="2324099"/>
              <a:ext cx="22860" cy="683260"/>
            </a:xfrm>
            <a:custGeom>
              <a:avLst/>
              <a:gdLst/>
              <a:ahLst/>
              <a:cxnLst/>
              <a:rect l="l" t="t" r="r" b="b"/>
              <a:pathLst>
                <a:path w="22859" h="683260">
                  <a:moveTo>
                    <a:pt x="22859" y="0"/>
                  </a:moveTo>
                  <a:lnTo>
                    <a:pt x="0" y="21336"/>
                  </a:lnTo>
                  <a:lnTo>
                    <a:pt x="0" y="682751"/>
                  </a:lnTo>
                  <a:lnTo>
                    <a:pt x="22859" y="659891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7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8368" y="2324099"/>
              <a:ext cx="757427" cy="2133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58368" y="2324099"/>
              <a:ext cx="757555" cy="683260"/>
            </a:xfrm>
            <a:custGeom>
              <a:avLst/>
              <a:gdLst/>
              <a:ahLst/>
              <a:cxnLst/>
              <a:rect l="l" t="t" r="r" b="b"/>
              <a:pathLst>
                <a:path w="757555" h="683260">
                  <a:moveTo>
                    <a:pt x="0" y="21336"/>
                  </a:moveTo>
                  <a:lnTo>
                    <a:pt x="22859" y="0"/>
                  </a:lnTo>
                  <a:lnTo>
                    <a:pt x="757427" y="0"/>
                  </a:lnTo>
                  <a:lnTo>
                    <a:pt x="757427" y="659891"/>
                  </a:lnTo>
                  <a:lnTo>
                    <a:pt x="734568" y="682751"/>
                  </a:lnTo>
                  <a:lnTo>
                    <a:pt x="0" y="682751"/>
                  </a:lnTo>
                  <a:lnTo>
                    <a:pt x="0" y="21336"/>
                  </a:lnTo>
                  <a:close/>
                </a:path>
                <a:path w="757555" h="683260">
                  <a:moveTo>
                    <a:pt x="0" y="21336"/>
                  </a:moveTo>
                  <a:lnTo>
                    <a:pt x="734568" y="21336"/>
                  </a:lnTo>
                  <a:lnTo>
                    <a:pt x="757427" y="0"/>
                  </a:lnTo>
                </a:path>
                <a:path w="757555" h="683260">
                  <a:moveTo>
                    <a:pt x="734568" y="21336"/>
                  </a:moveTo>
                  <a:lnTo>
                    <a:pt x="734568" y="682751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91128" y="3204429"/>
            <a:ext cx="1617980" cy="716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1500" b="1" spc="-20" dirty="0">
                <a:latin typeface="Arial"/>
                <a:cs typeface="Arial"/>
              </a:rPr>
              <a:t>I.B.I</a:t>
            </a:r>
            <a:endParaRPr sz="1500">
              <a:latin typeface="Arial"/>
              <a:cs typeface="Arial"/>
            </a:endParaRPr>
          </a:p>
          <a:p>
            <a:pPr marL="12065" marR="5080" algn="ctr">
              <a:lnSpc>
                <a:spcPct val="100699"/>
              </a:lnSpc>
            </a:pPr>
            <a:r>
              <a:rPr sz="1500" b="1" spc="-10" dirty="0">
                <a:latin typeface="Arial"/>
                <a:cs typeface="Arial"/>
              </a:rPr>
              <a:t>CryoPreservation System</a:t>
            </a:r>
            <a:endParaRPr sz="1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53828" y="6859278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52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624316" y="444110"/>
            <a:ext cx="57835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2205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35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b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b</a:t>
            </a:r>
            <a:r>
              <a:rPr sz="2600" b="1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88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04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35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5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75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ő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ő</a:t>
            </a:r>
            <a:r>
              <a:rPr sz="2600" b="1" spc="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4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75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l</a:t>
            </a:r>
            <a:r>
              <a:rPr sz="2600" b="1" spc="-755" dirty="0">
                <a:solidFill>
                  <a:srgbClr val="CC3300"/>
                </a:solidFill>
                <a:latin typeface="Arial"/>
                <a:cs typeface="Arial"/>
              </a:rPr>
              <a:t>j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j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45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104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475" dirty="0">
                <a:solidFill>
                  <a:srgbClr val="CC3300"/>
                </a:solidFill>
                <a:latin typeface="Arial"/>
                <a:cs typeface="Arial"/>
              </a:rPr>
              <a:t>–</a:t>
            </a: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–</a:t>
            </a:r>
            <a:r>
              <a:rPr sz="2600" b="1" spc="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914" dirty="0">
                <a:solidFill>
                  <a:srgbClr val="CC3300"/>
                </a:solidFill>
                <a:latin typeface="Arial"/>
                <a:cs typeface="Arial"/>
              </a:rPr>
              <a:t>D</a:t>
            </a:r>
            <a:r>
              <a:rPr sz="2600" b="1" spc="-35" dirty="0">
                <a:solidFill>
                  <a:srgbClr val="CC3300"/>
                </a:solidFill>
                <a:latin typeface="Arial"/>
                <a:cs typeface="Arial"/>
              </a:rPr>
              <a:t>D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2600" b="1" spc="-2065" dirty="0">
                <a:solidFill>
                  <a:srgbClr val="CC3300"/>
                </a:solidFill>
                <a:latin typeface="Arial"/>
                <a:cs typeface="Arial"/>
              </a:rPr>
              <a:t>w</a:t>
            </a:r>
            <a:r>
              <a:rPr sz="2600" b="1" spc="10" dirty="0">
                <a:solidFill>
                  <a:srgbClr val="CC3300"/>
                </a:solidFill>
                <a:latin typeface="Arial"/>
                <a:cs typeface="Arial"/>
              </a:rPr>
              <a:t>w</a:t>
            </a:r>
            <a:r>
              <a:rPr sz="2600" b="1" spc="-1625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2600" b="1" spc="-88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2600" b="1" spc="-104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4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600" b="1" spc="-148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600" b="1" spc="-235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26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490" dirty="0">
                <a:solidFill>
                  <a:srgbClr val="CC3300"/>
                </a:solidFill>
                <a:latin typeface="Arial"/>
                <a:cs typeface="Arial"/>
              </a:rPr>
              <a:t>3</a:t>
            </a:r>
            <a:r>
              <a:rPr sz="2600" b="1" spc="-20" dirty="0">
                <a:solidFill>
                  <a:srgbClr val="CC3300"/>
                </a:solidFill>
                <a:latin typeface="Arial"/>
                <a:cs typeface="Arial"/>
              </a:rPr>
              <a:t>3</a:t>
            </a:r>
            <a:r>
              <a:rPr sz="2600" b="1" spc="-765" dirty="0">
                <a:solidFill>
                  <a:srgbClr val="CC3300"/>
                </a:solidFill>
                <a:latin typeface="Arial"/>
                <a:cs typeface="Arial"/>
              </a:rPr>
              <a:t>.</a:t>
            </a:r>
            <a:r>
              <a:rPr sz="2600" b="1" spc="-30" dirty="0">
                <a:solidFill>
                  <a:srgbClr val="CC330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422146" y="4121973"/>
            <a:ext cx="2124710" cy="1506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93370">
              <a:lnSpc>
                <a:spcPts val="2330"/>
              </a:lnSpc>
              <a:spcBef>
                <a:spcPts val="18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Puffercsere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végleges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tároló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pufferre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5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Mab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koncentráció beállítása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20431" y="3126701"/>
            <a:ext cx="1929130" cy="309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629285" indent="-1270" algn="ctr">
              <a:lnSpc>
                <a:spcPct val="100699"/>
              </a:lnSpc>
              <a:spcBef>
                <a:spcPts val="100"/>
              </a:spcBef>
            </a:pPr>
            <a:r>
              <a:rPr sz="1500" b="1" spc="-20" dirty="0">
                <a:latin typeface="Arial"/>
                <a:cs typeface="Arial"/>
              </a:rPr>
              <a:t>Bulk </a:t>
            </a:r>
            <a:r>
              <a:rPr sz="1500" b="1" spc="-10" dirty="0">
                <a:latin typeface="Arial"/>
                <a:cs typeface="Arial"/>
              </a:rPr>
              <a:t>Filtration (BDS)</a:t>
            </a:r>
            <a:endParaRPr sz="1500">
              <a:latin typeface="Arial"/>
              <a:cs typeface="Arial"/>
            </a:endParaRPr>
          </a:p>
          <a:p>
            <a:pPr marR="159385" algn="ctr">
              <a:lnSpc>
                <a:spcPct val="100000"/>
              </a:lnSpc>
              <a:spcBef>
                <a:spcPts val="10"/>
              </a:spcBef>
            </a:pPr>
            <a:r>
              <a:rPr sz="1500" spc="-25" dirty="0">
                <a:solidFill>
                  <a:srgbClr val="0066FF"/>
                </a:solidFill>
                <a:latin typeface="Arial"/>
                <a:cs typeface="Arial"/>
              </a:rPr>
              <a:t>3m</a:t>
            </a:r>
            <a:r>
              <a:rPr sz="1500" b="1" spc="-37" baseline="25000" dirty="0">
                <a:solidFill>
                  <a:srgbClr val="0066FF"/>
                </a:solidFill>
                <a:latin typeface="Arial"/>
                <a:cs typeface="Arial"/>
              </a:rPr>
              <a:t>2</a:t>
            </a:r>
            <a:endParaRPr sz="1500" baseline="25000">
              <a:latin typeface="Arial"/>
              <a:cs typeface="Arial"/>
            </a:endParaRPr>
          </a:p>
          <a:p>
            <a:pPr marL="38100" marR="67945">
              <a:lnSpc>
                <a:spcPct val="99700"/>
              </a:lnSpc>
              <a:spcBef>
                <a:spcPts val="59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potenciálisan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előforduló mikrobiális szennyezők eltávolítása,</a:t>
            </a:r>
            <a:r>
              <a:rPr sz="1950" b="1" spc="5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0,2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80" dirty="0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sz="1950" b="1" spc="-280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szűrő</a:t>
            </a:r>
            <a:endParaRPr sz="1950">
              <a:latin typeface="Arial"/>
              <a:cs typeface="Arial"/>
            </a:endParaRPr>
          </a:p>
          <a:p>
            <a:pPr marL="38100">
              <a:lnSpc>
                <a:spcPts val="2325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(low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bioburden)</a:t>
            </a:r>
            <a:endParaRPr sz="19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02783" y="4121973"/>
            <a:ext cx="1549400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Hosszú</a:t>
            </a:r>
            <a:r>
              <a:rPr sz="19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idejű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tárolás</a:t>
            </a:r>
            <a:endParaRPr sz="19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19735" y="4355119"/>
            <a:ext cx="1725930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További aggregátumok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HCP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eltávolítása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1226819" y="438912"/>
            <a:ext cx="8316595" cy="49847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300"/>
              </a:spcBef>
            </a:pPr>
            <a:r>
              <a:rPr dirty="0"/>
              <a:t>Mab</a:t>
            </a:r>
            <a:r>
              <a:rPr spc="-85" dirty="0"/>
              <a:t> </a:t>
            </a:r>
            <a:r>
              <a:rPr dirty="0"/>
              <a:t>termelő</a:t>
            </a:r>
            <a:r>
              <a:rPr spc="-85" dirty="0"/>
              <a:t> </a:t>
            </a:r>
            <a:r>
              <a:rPr dirty="0"/>
              <a:t>eljárás</a:t>
            </a:r>
            <a:r>
              <a:rPr spc="-75" dirty="0"/>
              <a:t> </a:t>
            </a:r>
            <a:r>
              <a:rPr dirty="0"/>
              <a:t>emlős</a:t>
            </a:r>
            <a:r>
              <a:rPr spc="-100" dirty="0"/>
              <a:t> </a:t>
            </a:r>
            <a:r>
              <a:rPr dirty="0"/>
              <a:t>sejttel</a:t>
            </a:r>
            <a:r>
              <a:rPr spc="-8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Downstream</a:t>
            </a:r>
            <a:r>
              <a:rPr spc="-110" dirty="0"/>
              <a:t> </a:t>
            </a:r>
            <a:r>
              <a:rPr spc="-25" dirty="0"/>
              <a:t>3.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9776" y="3470148"/>
            <a:ext cx="3329939" cy="31318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59991" y="3470148"/>
            <a:ext cx="5034280" cy="3108960"/>
            <a:chOff x="1459991" y="3470148"/>
            <a:chExt cx="5034280" cy="31089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8540" y="3470148"/>
              <a:ext cx="2935224" cy="3108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9991" y="3470148"/>
              <a:ext cx="2069591" cy="310895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7375" y="982980"/>
            <a:ext cx="5961887" cy="22250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2918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Kromatográfiás</a:t>
            </a:r>
            <a:r>
              <a:rPr spc="-90" dirty="0"/>
              <a:t> </a:t>
            </a:r>
            <a:r>
              <a:rPr dirty="0"/>
              <a:t>oszlopok</a:t>
            </a:r>
            <a:r>
              <a:rPr spc="-110" dirty="0"/>
              <a:t> </a:t>
            </a:r>
            <a:r>
              <a:rPr spc="-10" dirty="0"/>
              <a:t>léptéknövelése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53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95" y="1398808"/>
            <a:ext cx="1708785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Gyanta élettartam: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15" y="5193321"/>
            <a:ext cx="8751570" cy="12096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Élettartam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: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legalább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250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ciklus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2040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Kismértékű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kitermelés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csökkenés,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minőségi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paraméterek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nem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változtak.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319" y="3480298"/>
            <a:ext cx="518287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3850" spc="-2560" dirty="0">
                <a:solidFill>
                  <a:srgbClr val="CC3300"/>
                </a:solidFill>
                <a:latin typeface="Arial"/>
                <a:cs typeface="Arial"/>
              </a:rPr>
              <a:t>P</a:t>
            </a:r>
            <a:r>
              <a:rPr sz="3850" spc="20" dirty="0">
                <a:solidFill>
                  <a:srgbClr val="CC3300"/>
                </a:solidFill>
                <a:latin typeface="Arial"/>
                <a:cs typeface="Arial"/>
              </a:rPr>
              <a:t>P</a:t>
            </a:r>
            <a:r>
              <a:rPr sz="3850" spc="-128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3850" spc="-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3850" spc="-213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3850" spc="2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3850" spc="-107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3850" spc="-2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3850" spc="-213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3850" spc="2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3850" spc="-850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3850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3850" spc="-2135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3850" spc="10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3850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spc="-255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3850" spc="1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3850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850" spc="-1945" dirty="0">
                <a:solidFill>
                  <a:srgbClr val="CC3300"/>
                </a:solidFill>
                <a:latin typeface="Arial"/>
                <a:cs typeface="Arial"/>
              </a:rPr>
              <a:t>k</a:t>
            </a:r>
            <a:r>
              <a:rPr sz="3850" dirty="0">
                <a:solidFill>
                  <a:srgbClr val="CC3300"/>
                </a:solidFill>
                <a:latin typeface="Arial"/>
                <a:cs typeface="Arial"/>
              </a:rPr>
              <a:t>k</a:t>
            </a:r>
            <a:r>
              <a:rPr sz="3850" spc="-129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3850" spc="-1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3850" spc="-214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3850" spc="1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3850" spc="-3240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3850" spc="-15" dirty="0">
                <a:solidFill>
                  <a:srgbClr val="CC3300"/>
                </a:solidFill>
                <a:latin typeface="Arial"/>
                <a:cs typeface="Arial"/>
              </a:rPr>
              <a:t>m</a:t>
            </a:r>
            <a:r>
              <a:rPr sz="3850" spc="-214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3850" spc="1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3850" spc="-108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3850" spc="-35" dirty="0">
                <a:solidFill>
                  <a:srgbClr val="CC3300"/>
                </a:solidFill>
                <a:latin typeface="Arial"/>
                <a:cs typeface="Arial"/>
              </a:rPr>
              <a:t>t</a:t>
            </a:r>
            <a:r>
              <a:rPr sz="3850" spc="-214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3850" spc="15" dirty="0">
                <a:solidFill>
                  <a:srgbClr val="CC3300"/>
                </a:solidFill>
                <a:latin typeface="Arial"/>
                <a:cs typeface="Arial"/>
              </a:rPr>
              <a:t>o</a:t>
            </a:r>
            <a:r>
              <a:rPr sz="3850" spc="-2145" dirty="0">
                <a:solidFill>
                  <a:srgbClr val="CC3300"/>
                </a:solidFill>
                <a:latin typeface="Arial"/>
                <a:cs typeface="Arial"/>
              </a:rPr>
              <a:t>g</a:t>
            </a:r>
            <a:r>
              <a:rPr sz="3850" spc="15" dirty="0">
                <a:solidFill>
                  <a:srgbClr val="CC3300"/>
                </a:solidFill>
                <a:latin typeface="Arial"/>
                <a:cs typeface="Arial"/>
              </a:rPr>
              <a:t>g</a:t>
            </a:r>
            <a:r>
              <a:rPr sz="3850" spc="-129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3850" spc="-1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3850" spc="-2145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3850" spc="-25" dirty="0">
                <a:solidFill>
                  <a:srgbClr val="CC3300"/>
                </a:solidFill>
                <a:latin typeface="Arial"/>
                <a:cs typeface="Arial"/>
              </a:rPr>
              <a:t>á</a:t>
            </a:r>
            <a:r>
              <a:rPr sz="3850" spc="-1085" dirty="0">
                <a:solidFill>
                  <a:srgbClr val="CC3300"/>
                </a:solidFill>
                <a:latin typeface="Arial"/>
                <a:cs typeface="Arial"/>
              </a:rPr>
              <a:t>f</a:t>
            </a:r>
            <a:r>
              <a:rPr sz="3850" spc="5" dirty="0">
                <a:solidFill>
                  <a:srgbClr val="CC3300"/>
                </a:solidFill>
                <a:latin typeface="Arial"/>
                <a:cs typeface="Arial"/>
              </a:rPr>
              <a:t>f</a:t>
            </a:r>
            <a:r>
              <a:rPr sz="3850" spc="-860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3850" spc="-10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3850" spc="-214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3850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endParaRPr sz="3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1403" y="1210056"/>
            <a:ext cx="6812280" cy="38983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036" y="297180"/>
            <a:ext cx="9573895" cy="76390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7399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370"/>
              </a:spcBef>
            </a:pPr>
            <a:r>
              <a:rPr dirty="0"/>
              <a:t>Protein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kromatográfia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45"/>
              </a:lnSpc>
            </a:pPr>
            <a:r>
              <a:rPr spc="-25" dirty="0"/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508" y="310895"/>
            <a:ext cx="9573895" cy="74676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6637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10"/>
              </a:spcBef>
            </a:pPr>
            <a:r>
              <a:rPr dirty="0"/>
              <a:t>Vírus</a:t>
            </a:r>
            <a:r>
              <a:rPr spc="-85" dirty="0"/>
              <a:t> </a:t>
            </a:r>
            <a:r>
              <a:rPr spc="-10" dirty="0"/>
              <a:t>inaktiválás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2610611"/>
            <a:ext cx="9098280" cy="45933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3815" y="1246123"/>
            <a:ext cx="5129530" cy="1342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110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pH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beállítása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3,5-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ecetsavval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30-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50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perc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állás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szobahőmérsékleten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pH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beállítása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5,0-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re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5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szűrés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5853" y="699188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55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087" y="312420"/>
            <a:ext cx="9573895" cy="66929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2827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10"/>
              </a:spcBef>
            </a:pPr>
            <a:r>
              <a:rPr dirty="0"/>
              <a:t>Vírus</a:t>
            </a:r>
            <a:r>
              <a:rPr spc="-85" dirty="0"/>
              <a:t> </a:t>
            </a:r>
            <a:r>
              <a:rPr spc="-10" dirty="0"/>
              <a:t>inaktiválás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83" y="978408"/>
            <a:ext cx="8540496" cy="4206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304" y="5443183"/>
            <a:ext cx="9247505" cy="101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maximális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időt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kationcserés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kromatográfia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aggregátum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eltávolító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képessége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határozza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(180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perc,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+3σ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felső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határ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3,1%).</a:t>
            </a:r>
            <a:r>
              <a:rPr sz="215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CEX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képes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1%-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ra</a:t>
            </a:r>
            <a:r>
              <a:rPr sz="215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csökkenteni.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35"/>
              </a:lnSpc>
            </a:pPr>
            <a:r>
              <a:rPr spc="-25" dirty="0"/>
              <a:t>56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0000" y="4159506"/>
            <a:ext cx="179768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950" dirty="0">
                <a:latin typeface="Arial"/>
                <a:cs typeface="Arial"/>
              </a:rPr>
              <a:t>Vírus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inaktiválás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745236"/>
            <a:ext cx="7705344" cy="57485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6948" y="205740"/>
            <a:ext cx="9575800" cy="66929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270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0"/>
              </a:spcBef>
            </a:pPr>
            <a:r>
              <a:rPr dirty="0"/>
              <a:t>Vírus</a:t>
            </a:r>
            <a:r>
              <a:rPr spc="-85" dirty="0"/>
              <a:t> </a:t>
            </a:r>
            <a:r>
              <a:rPr spc="-10" dirty="0"/>
              <a:t>inaktiválás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35"/>
              </a:lnSpc>
            </a:pPr>
            <a:r>
              <a:rPr spc="-25" dirty="0"/>
              <a:t>57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7359" y="6596958"/>
            <a:ext cx="3418204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LRF: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logaritmyic</a:t>
            </a:r>
            <a:r>
              <a:rPr sz="170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reducing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factor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630" y="1794765"/>
            <a:ext cx="9321800" cy="4239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Következtetés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: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2150">
              <a:latin typeface="Arial"/>
              <a:cs typeface="Arial"/>
            </a:endParaRPr>
          </a:p>
          <a:p>
            <a:pPr marL="382905" marR="104775" indent="-370840">
              <a:lnSpc>
                <a:spcPct val="100499"/>
              </a:lnSpc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pH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3,2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4,0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60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perc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alatt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logaritmikus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redukciós faktor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6,6-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nél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nagyobb.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BF0000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82905" marR="515620" indent="-370840">
              <a:lnSpc>
                <a:spcPct val="120500"/>
              </a:lnSpc>
              <a:buFont typeface="Arial"/>
              <a:buChar char="•"/>
              <a:tabLst>
                <a:tab pos="46482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Alacsonyabb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hőmérsékleten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magasabb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pH-n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inaktiválódás 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lassabban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játszódott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le.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Clr>
                <a:srgbClr val="BF0000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fehérjekoncentráció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alig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befolyásolta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inaktiválódás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sebességét.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Clr>
                <a:srgbClr val="BF0000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folyamatnak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volt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hatása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termék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minőségi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jellemzőire.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35"/>
              </a:lnSpc>
            </a:pPr>
            <a:r>
              <a:rPr spc="-25" dirty="0"/>
              <a:t>58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087" y="312420"/>
            <a:ext cx="9573895" cy="66929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1270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0"/>
              </a:spcBef>
            </a:pPr>
            <a:r>
              <a:rPr dirty="0"/>
              <a:t>Vírus</a:t>
            </a:r>
            <a:r>
              <a:rPr spc="-85" dirty="0"/>
              <a:t> </a:t>
            </a:r>
            <a:r>
              <a:rPr spc="-10" dirty="0"/>
              <a:t>inaktiválás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69" rIns="0" bIns="0" rtlCol="0">
            <a:spAutoFit/>
          </a:bodyPr>
          <a:lstStyle/>
          <a:p>
            <a:pPr marL="2508885">
              <a:lnSpc>
                <a:spcPct val="100000"/>
              </a:lnSpc>
              <a:spcBef>
                <a:spcPts val="90"/>
              </a:spcBef>
            </a:pPr>
            <a:r>
              <a:rPr dirty="0"/>
              <a:t>Kationcserés</a:t>
            </a:r>
            <a:r>
              <a:rPr spc="-180" dirty="0"/>
              <a:t> </a:t>
            </a:r>
            <a:r>
              <a:rPr spc="-10" dirty="0"/>
              <a:t>kromatográfia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3541776"/>
            <a:ext cx="9954767" cy="31211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7415" y="1090746"/>
            <a:ext cx="967359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6240">
              <a:lnSpc>
                <a:spcPct val="100499"/>
              </a:lnSpc>
              <a:spcBef>
                <a:spcPts val="95"/>
              </a:spcBef>
            </a:pP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Cél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: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Mab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megkötése,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elválasztása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DNS-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től,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HCP-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ktől,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leszakadt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Protein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A-tól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aggregátumoktól.</a:t>
            </a:r>
            <a:r>
              <a:rPr sz="21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glikozilációt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 a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deamidálódást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befolyásolja.</a:t>
            </a:r>
            <a:r>
              <a:rPr sz="21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víruseltávolításhoz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viszont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hozzájárul.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150">
              <a:latin typeface="Arial"/>
              <a:cs typeface="Arial"/>
            </a:endParaRPr>
          </a:p>
          <a:p>
            <a:pPr marL="288290" marR="5080" indent="-276225" algn="just">
              <a:lnSpc>
                <a:spcPct val="100499"/>
              </a:lnSpc>
            </a:pP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5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,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0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645" dirty="0">
                <a:solidFill>
                  <a:srgbClr val="BF0000"/>
                </a:solidFill>
                <a:latin typeface="Times New Roman"/>
                <a:cs typeface="Times New Roman"/>
              </a:rPr>
              <a:t></a:t>
            </a:r>
            <a:r>
              <a:rPr sz="2150" b="1" spc="6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0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,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pH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jú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ac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á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 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pu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ff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 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ü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0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645" dirty="0">
                <a:solidFill>
                  <a:srgbClr val="BF0000"/>
                </a:solidFill>
                <a:latin typeface="Times New Roman"/>
                <a:cs typeface="Times New Roman"/>
              </a:rPr>
              <a:t></a:t>
            </a:r>
            <a:r>
              <a:rPr sz="2150" b="1" spc="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g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á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g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ú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80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150" b="1" spc="-90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zl</a:t>
            </a:r>
            <a:r>
              <a:rPr sz="2150" b="1" spc="-80" dirty="0">
                <a:solidFill>
                  <a:srgbClr val="BF0000"/>
                </a:solidFill>
                <a:latin typeface="Arial"/>
                <a:cs typeface="Arial"/>
              </a:rPr>
              <a:t>op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ra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z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ob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h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ő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é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ék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z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ú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ó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ö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v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v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ő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k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on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ce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á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ó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jú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é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 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pH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j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ú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á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p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ff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t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ö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é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k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35"/>
              </a:lnSpc>
            </a:pPr>
            <a:r>
              <a:rPr spc="-25" dirty="0"/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8921750" cy="840105"/>
          </a:xfrm>
          <a:custGeom>
            <a:avLst/>
            <a:gdLst/>
            <a:ahLst/>
            <a:cxnLst/>
            <a:rect l="l" t="t" r="r" b="b"/>
            <a:pathLst>
              <a:path w="8921750" h="840105">
                <a:moveTo>
                  <a:pt x="8921496" y="839724"/>
                </a:moveTo>
                <a:lnTo>
                  <a:pt x="0" y="839724"/>
                </a:lnTo>
                <a:lnTo>
                  <a:pt x="0" y="0"/>
                </a:lnTo>
                <a:lnTo>
                  <a:pt x="8921496" y="0"/>
                </a:lnTo>
                <a:lnTo>
                  <a:pt x="8921496" y="83972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176" rIns="0" bIns="0" rtlCol="0">
            <a:spAutoFit/>
          </a:bodyPr>
          <a:lstStyle/>
          <a:p>
            <a:pPr marL="278765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5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-</a:t>
            </a:r>
            <a:r>
              <a:rPr spc="-90" dirty="0">
                <a:solidFill>
                  <a:srgbClr val="CC3300"/>
                </a:solidFill>
              </a:rPr>
              <a:t> </a:t>
            </a:r>
            <a:r>
              <a:rPr spc="-25" dirty="0">
                <a:solidFill>
                  <a:srgbClr val="CC3300"/>
                </a:solidFill>
              </a:rPr>
              <a:t>IgM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92" y="1758198"/>
            <a:ext cx="5264785" cy="39103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pentamer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Aránya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5-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10%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237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Előfordulása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szervezetben: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vér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nyirok,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B-sejtek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felületén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(monomer)</a:t>
            </a:r>
            <a:endParaRPr sz="2150">
              <a:latin typeface="Arial"/>
              <a:cs typeface="Arial"/>
            </a:endParaRPr>
          </a:p>
          <a:p>
            <a:pPr marL="12700" marR="1117600">
              <a:lnSpc>
                <a:spcPts val="4670"/>
              </a:lnSpc>
              <a:spcBef>
                <a:spcPts val="46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Féléletideje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szérumban: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5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nap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Átlép-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méhlepényen: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endParaRPr sz="2150">
              <a:latin typeface="Arial"/>
              <a:cs typeface="Arial"/>
            </a:endParaRPr>
          </a:p>
          <a:p>
            <a:pPr marL="12700" marR="266065">
              <a:lnSpc>
                <a:spcPts val="2330"/>
              </a:lnSpc>
              <a:spcBef>
                <a:spcPts val="187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Szerepe: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első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közvetlenül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fertőzés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után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267" y="899160"/>
            <a:ext cx="3602735" cy="36149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5951" y="2993654"/>
            <a:ext cx="300418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950" spc="-10" dirty="0">
                <a:latin typeface="Arial"/>
                <a:cs typeface="Arial"/>
              </a:rPr>
              <a:t>Kationcserés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kromatográfia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978408"/>
            <a:ext cx="9471659" cy="55351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69" rIns="0" bIns="0" rtlCol="0">
            <a:spAutoFit/>
          </a:bodyPr>
          <a:lstStyle/>
          <a:p>
            <a:pPr marL="2508885">
              <a:lnSpc>
                <a:spcPct val="100000"/>
              </a:lnSpc>
              <a:spcBef>
                <a:spcPts val="90"/>
              </a:spcBef>
            </a:pPr>
            <a:r>
              <a:rPr dirty="0"/>
              <a:t>Kationcserés</a:t>
            </a:r>
            <a:r>
              <a:rPr spc="-180" dirty="0"/>
              <a:t> </a:t>
            </a:r>
            <a:r>
              <a:rPr spc="-10" dirty="0"/>
              <a:t>kromatográfia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65814" y="6868470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60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62" y="2838263"/>
            <a:ext cx="293497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950" spc="-10" dirty="0">
                <a:latin typeface="Arial"/>
                <a:cs typeface="Arial"/>
              </a:rPr>
              <a:t>Anioncserés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kromatográfia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4" y="1056132"/>
            <a:ext cx="9660635" cy="3038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5238" y="4598922"/>
            <a:ext cx="8392160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marR="5080" indent="-276225">
              <a:lnSpc>
                <a:spcPct val="100499"/>
              </a:lnSpc>
              <a:spcBef>
                <a:spcPts val="95"/>
              </a:spcBef>
              <a:buFont typeface="Arial"/>
              <a:buChar char="-"/>
              <a:tabLst>
                <a:tab pos="31432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Átfolyó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üzemmódban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szennyezések 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(HCP,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DNA,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endotoxins) 	megkötése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Hozzájárulhat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vírusmentesítéshez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5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Oszlopmagasság: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20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cm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0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Kromatografálás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előtt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pH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vezetőképesség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beállítás</a:t>
            </a:r>
            <a:endParaRPr sz="215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15"/>
              </a:spcBef>
              <a:buFont typeface="Arial"/>
              <a:buChar char="-"/>
              <a:tabLst>
                <a:tab pos="28829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Ekvilibrálás,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feltöltés,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mosás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ekvilibráló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pufferrel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35"/>
              </a:lnSpc>
            </a:pPr>
            <a:r>
              <a:rPr spc="-25" dirty="0"/>
              <a:t>61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69" rIns="0" bIns="0" rtlCol="0">
            <a:spAutoFit/>
          </a:bodyPr>
          <a:lstStyle/>
          <a:p>
            <a:pPr marL="250888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Anioncserés</a:t>
            </a:r>
            <a:r>
              <a:rPr spc="-80" dirty="0"/>
              <a:t> </a:t>
            </a:r>
            <a:r>
              <a:rPr spc="-10" dirty="0"/>
              <a:t>kromatográfia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057" rIns="0" bIns="0" rtlCol="0">
            <a:spAutoFit/>
          </a:bodyPr>
          <a:lstStyle/>
          <a:p>
            <a:pPr marL="299339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65" dirty="0"/>
              <a:t> </a:t>
            </a:r>
            <a:r>
              <a:rPr dirty="0"/>
              <a:t>Mab</a:t>
            </a:r>
            <a:r>
              <a:rPr spc="-60" dirty="0"/>
              <a:t> </a:t>
            </a:r>
            <a:r>
              <a:rPr dirty="0"/>
              <a:t>termék</a:t>
            </a:r>
            <a:r>
              <a:rPr spc="-50" dirty="0"/>
              <a:t> </a:t>
            </a:r>
            <a:r>
              <a:rPr spc="-10" dirty="0"/>
              <a:t>jellemzése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2731" y="1209294"/>
          <a:ext cx="9801860" cy="5061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Acceptance</a:t>
                      </a:r>
                      <a:r>
                        <a:rPr sz="1500" b="1" spc="-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Methods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294640" indent="55880">
                        <a:lnSpc>
                          <a:spcPts val="181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Results R1A0161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 gridSpan="4">
                  <a:txBody>
                    <a:bodyPr/>
                    <a:lstStyle/>
                    <a:p>
                      <a:pPr marL="4445" algn="ctr">
                        <a:lnSpc>
                          <a:spcPts val="171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500" b="1" spc="-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Characters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465580">
                        <a:lnSpc>
                          <a:spcPct val="100699"/>
                        </a:lnSpc>
                        <a:spcBef>
                          <a:spcPts val="860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Clear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slightly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opaque,</a:t>
                      </a:r>
                      <a:r>
                        <a:rPr sz="1500" b="1" spc="-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colourless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yellowish</a:t>
                      </a:r>
                      <a:r>
                        <a:rPr sz="1500" b="1" spc="-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Visual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1615" marR="217170" indent="635" algn="ctr">
                        <a:lnSpc>
                          <a:spcPts val="1810"/>
                        </a:lnSpc>
                        <a:spcBef>
                          <a:spcPts val="25"/>
                        </a:spcBef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clear, colourless solution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6.5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1755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357.0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750"/>
                        </a:lnSpc>
                        <a:spcBef>
                          <a:spcPts val="15"/>
                        </a:spcBef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mOsm/kg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26034">
                        <a:lnSpc>
                          <a:spcPts val="1710"/>
                        </a:lnSpc>
                      </a:pP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22805">
                        <a:lnSpc>
                          <a:spcPts val="171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6.5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500" b="1" spc="3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0.2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26034">
                        <a:lnSpc>
                          <a:spcPts val="1764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Osmolality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360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500" b="1" spc="4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mOsm/kg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Ph.</a:t>
                      </a:r>
                      <a:r>
                        <a:rPr sz="1500" b="1" spc="-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Eur.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70">
                <a:tc gridSpan="4">
                  <a:txBody>
                    <a:bodyPr/>
                    <a:lstStyle/>
                    <a:p>
                      <a:pPr marL="26034">
                        <a:lnSpc>
                          <a:spcPts val="171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Identifications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385">
                <a:tc>
                  <a:txBody>
                    <a:bodyPr/>
                    <a:lstStyle/>
                    <a:p>
                      <a:pPr marL="26034" marR="244475">
                        <a:lnSpc>
                          <a:spcPts val="1810"/>
                        </a:lnSpc>
                        <a:spcBef>
                          <a:spcPts val="25"/>
                        </a:spcBef>
                      </a:pP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Chip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electrophoresis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reducing)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5875">
                        <a:lnSpc>
                          <a:spcPts val="1810"/>
                        </a:lnSpc>
                        <a:spcBef>
                          <a:spcPts val="25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1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bands</a:t>
                      </a:r>
                      <a:r>
                        <a:rPr sz="1500" b="1" spc="1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500" b="1" spc="1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1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electropherogram</a:t>
                      </a:r>
                      <a:r>
                        <a:rPr sz="1500" b="1" spc="1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obtained</a:t>
                      </a:r>
                      <a:r>
                        <a:rPr sz="1500" b="1" spc="1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500" b="1" spc="1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500" b="1" spc="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similar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r>
                        <a:rPr sz="1500" b="1" spc="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bands</a:t>
                      </a:r>
                      <a:r>
                        <a:rPr sz="15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500" b="1" spc="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305" marR="15875">
                        <a:lnSpc>
                          <a:spcPts val="18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electropherogram</a:t>
                      </a:r>
                      <a:r>
                        <a:rPr sz="15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obtained</a:t>
                      </a:r>
                      <a:r>
                        <a:rPr sz="15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5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5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 (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10%).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1915" indent="-635" algn="ctr">
                        <a:lnSpc>
                          <a:spcPts val="1810"/>
                        </a:lnSpc>
                      </a:pP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Chip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electrophoresis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reducing)/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identical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3055" marR="305435">
                        <a:lnSpc>
                          <a:spcPct val="2013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identical identical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identical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26034">
                        <a:lnSpc>
                          <a:spcPts val="1764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RP-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HPLC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>
                        <a:lnSpc>
                          <a:spcPts val="181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Retention</a:t>
                      </a:r>
                      <a:r>
                        <a:rPr sz="1500" b="1" spc="2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500" b="1" spc="229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2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2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main</a:t>
                      </a:r>
                      <a:r>
                        <a:rPr sz="1500" b="1" spc="2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peak</a:t>
                      </a:r>
                      <a:r>
                        <a:rPr sz="1500" b="1" spc="2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500" b="1" spc="2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2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500" b="1" spc="2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sz="1500" b="1" spc="-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correspond</a:t>
                      </a:r>
                      <a:r>
                        <a:rPr sz="1500" b="1" spc="-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00" b="1" spc="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500" b="1" spc="-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500" b="1" spc="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764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RP-HPLC/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405130">
                        <a:lnSpc>
                          <a:spcPts val="1750"/>
                        </a:lnSpc>
                        <a:spcBef>
                          <a:spcPts val="10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26034" marR="724535">
                        <a:lnSpc>
                          <a:spcPts val="181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Isoelectric focusing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7145">
                        <a:lnSpc>
                          <a:spcPts val="180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Isoelectric</a:t>
                      </a:r>
                      <a:r>
                        <a:rPr sz="1500" b="1" spc="1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point</a:t>
                      </a:r>
                      <a:r>
                        <a:rPr sz="1500" b="1" spc="1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1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1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500" b="1" spc="1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r>
                        <a:rPr sz="1500" b="1" spc="1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500" b="1" spc="1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similar</a:t>
                      </a:r>
                      <a:r>
                        <a:rPr sz="1500" b="1" spc="1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00" b="1" spc="1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-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500" b="1" spc="3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0.1</a:t>
                      </a:r>
                      <a:r>
                        <a:rPr sz="1500" b="1" spc="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pI).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5130" marR="189865" indent="-207645">
                        <a:lnSpc>
                          <a:spcPts val="181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Capillary</a:t>
                      </a:r>
                      <a:r>
                        <a:rPr sz="1500" b="1" spc="-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IEF/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marL="26034">
                        <a:lnSpc>
                          <a:spcPts val="1775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Peptide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map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7780" algn="just">
                        <a:lnSpc>
                          <a:spcPts val="1810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Chromatogram</a:t>
                      </a:r>
                      <a:r>
                        <a:rPr sz="1500" b="1" spc="10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1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1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500" b="1" spc="10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r>
                        <a:rPr sz="1500" b="1" spc="1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prepared</a:t>
                      </a:r>
                      <a:r>
                        <a:rPr sz="1500" b="1" spc="1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500" b="1" spc="1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digested</a:t>
                      </a:r>
                      <a:r>
                        <a:rPr sz="1500" b="1" spc="2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sample</a:t>
                      </a:r>
                      <a:r>
                        <a:rPr sz="1500" b="1" spc="2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sz="1500" b="1" spc="2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correspond</a:t>
                      </a:r>
                      <a:r>
                        <a:rPr sz="1500" b="1" spc="2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00" b="1" spc="2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500" b="1" spc="2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obtained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500" b="1" spc="3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00" b="1" spc="3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500" b="1" spc="3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r>
                        <a:rPr sz="1500" b="1" spc="3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prepared</a:t>
                      </a:r>
                      <a:r>
                        <a:rPr sz="1500" b="1" spc="3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500" b="1" spc="3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digested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reference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material.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RP-HPLC/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842247" y="227076"/>
            <a:ext cx="1632585" cy="6196965"/>
          </a:xfrm>
          <a:custGeom>
            <a:avLst/>
            <a:gdLst/>
            <a:ahLst/>
            <a:cxnLst/>
            <a:rect l="l" t="t" r="r" b="b"/>
            <a:pathLst>
              <a:path w="1632584" h="6196965">
                <a:moveTo>
                  <a:pt x="1632204" y="6196584"/>
                </a:moveTo>
                <a:lnTo>
                  <a:pt x="0" y="6196584"/>
                </a:lnTo>
                <a:lnTo>
                  <a:pt x="0" y="0"/>
                </a:lnTo>
                <a:lnTo>
                  <a:pt x="1632204" y="0"/>
                </a:lnTo>
                <a:lnTo>
                  <a:pt x="1632204" y="619658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535"/>
              </a:lnSpc>
            </a:pPr>
            <a:r>
              <a:rPr spc="-25" dirty="0"/>
              <a:t>62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5236" y="739139"/>
            <a:ext cx="9745980" cy="6602730"/>
            <a:chOff x="745236" y="739139"/>
            <a:chExt cx="9745980" cy="6602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5" y="754379"/>
              <a:ext cx="9715499" cy="527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0463" y="1281683"/>
              <a:ext cx="9715500" cy="6053455"/>
            </a:xfrm>
            <a:custGeom>
              <a:avLst/>
              <a:gdLst/>
              <a:ahLst/>
              <a:cxnLst/>
              <a:rect l="l" t="t" r="r" b="b"/>
              <a:pathLst>
                <a:path w="9715500" h="6053455">
                  <a:moveTo>
                    <a:pt x="9715500" y="0"/>
                  </a:moveTo>
                  <a:lnTo>
                    <a:pt x="8308861" y="0"/>
                  </a:lnTo>
                  <a:lnTo>
                    <a:pt x="8308861" y="789432"/>
                  </a:lnTo>
                  <a:lnTo>
                    <a:pt x="8308861" y="1053084"/>
                  </a:lnTo>
                  <a:lnTo>
                    <a:pt x="8308848" y="789432"/>
                  </a:lnTo>
                  <a:lnTo>
                    <a:pt x="8308861" y="0"/>
                  </a:lnTo>
                  <a:lnTo>
                    <a:pt x="6140196" y="0"/>
                  </a:lnTo>
                  <a:lnTo>
                    <a:pt x="1459992" y="0"/>
                  </a:lnTo>
                  <a:lnTo>
                    <a:pt x="0" y="0"/>
                  </a:lnTo>
                  <a:lnTo>
                    <a:pt x="0" y="1053084"/>
                  </a:lnTo>
                  <a:lnTo>
                    <a:pt x="0" y="3157728"/>
                  </a:lnTo>
                  <a:lnTo>
                    <a:pt x="0" y="5263908"/>
                  </a:lnTo>
                  <a:lnTo>
                    <a:pt x="0" y="6053340"/>
                  </a:lnTo>
                  <a:lnTo>
                    <a:pt x="9715500" y="6053340"/>
                  </a:lnTo>
                  <a:lnTo>
                    <a:pt x="9715500" y="263652"/>
                  </a:lnTo>
                  <a:lnTo>
                    <a:pt x="9715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0467" y="739139"/>
              <a:ext cx="0" cy="6602095"/>
            </a:xfrm>
            <a:custGeom>
              <a:avLst/>
              <a:gdLst/>
              <a:ahLst/>
              <a:cxnLst/>
              <a:rect l="l" t="t" r="r" b="b"/>
              <a:pathLst>
                <a:path h="6602095">
                  <a:moveTo>
                    <a:pt x="0" y="0"/>
                  </a:moveTo>
                  <a:lnTo>
                    <a:pt x="0" y="294132"/>
                  </a:lnTo>
                </a:path>
                <a:path h="6602095">
                  <a:moveTo>
                    <a:pt x="0" y="527304"/>
                  </a:moveTo>
                  <a:lnTo>
                    <a:pt x="0" y="6601967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2716" y="1266443"/>
              <a:ext cx="1419225" cy="3870960"/>
            </a:xfrm>
            <a:custGeom>
              <a:avLst/>
              <a:gdLst/>
              <a:ahLst/>
              <a:cxnLst/>
              <a:rect l="l" t="t" r="r" b="b"/>
              <a:pathLst>
                <a:path w="1419225" h="3870960">
                  <a:moveTo>
                    <a:pt x="13716" y="1040892"/>
                  </a:moveTo>
                  <a:lnTo>
                    <a:pt x="0" y="1040892"/>
                  </a:lnTo>
                  <a:lnTo>
                    <a:pt x="0" y="1054620"/>
                  </a:lnTo>
                  <a:lnTo>
                    <a:pt x="13716" y="1054620"/>
                  </a:lnTo>
                  <a:lnTo>
                    <a:pt x="13716" y="1040892"/>
                  </a:lnTo>
                  <a:close/>
                </a:path>
                <a:path w="1419225" h="3870960">
                  <a:moveTo>
                    <a:pt x="13716" y="986028"/>
                  </a:moveTo>
                  <a:lnTo>
                    <a:pt x="0" y="986028"/>
                  </a:lnTo>
                  <a:lnTo>
                    <a:pt x="0" y="999744"/>
                  </a:lnTo>
                  <a:lnTo>
                    <a:pt x="13716" y="999744"/>
                  </a:lnTo>
                  <a:lnTo>
                    <a:pt x="13716" y="986028"/>
                  </a:lnTo>
                  <a:close/>
                </a:path>
                <a:path w="1419225" h="3870960">
                  <a:moveTo>
                    <a:pt x="13716" y="931176"/>
                  </a:moveTo>
                  <a:lnTo>
                    <a:pt x="0" y="931176"/>
                  </a:lnTo>
                  <a:lnTo>
                    <a:pt x="0" y="944880"/>
                  </a:lnTo>
                  <a:lnTo>
                    <a:pt x="13716" y="944880"/>
                  </a:lnTo>
                  <a:lnTo>
                    <a:pt x="13716" y="931176"/>
                  </a:lnTo>
                  <a:close/>
                </a:path>
                <a:path w="1419225" h="3870960">
                  <a:moveTo>
                    <a:pt x="13716" y="876312"/>
                  </a:moveTo>
                  <a:lnTo>
                    <a:pt x="0" y="876312"/>
                  </a:lnTo>
                  <a:lnTo>
                    <a:pt x="0" y="890028"/>
                  </a:lnTo>
                  <a:lnTo>
                    <a:pt x="13716" y="890028"/>
                  </a:lnTo>
                  <a:lnTo>
                    <a:pt x="13716" y="876312"/>
                  </a:lnTo>
                  <a:close/>
                </a:path>
                <a:path w="1419225" h="3870960">
                  <a:moveTo>
                    <a:pt x="13716" y="821436"/>
                  </a:moveTo>
                  <a:lnTo>
                    <a:pt x="0" y="821436"/>
                  </a:lnTo>
                  <a:lnTo>
                    <a:pt x="0" y="835164"/>
                  </a:lnTo>
                  <a:lnTo>
                    <a:pt x="13716" y="835164"/>
                  </a:lnTo>
                  <a:lnTo>
                    <a:pt x="13716" y="821436"/>
                  </a:lnTo>
                  <a:close/>
                </a:path>
                <a:path w="1419225" h="3870960">
                  <a:moveTo>
                    <a:pt x="13716" y="766584"/>
                  </a:moveTo>
                  <a:lnTo>
                    <a:pt x="0" y="766584"/>
                  </a:lnTo>
                  <a:lnTo>
                    <a:pt x="0" y="780288"/>
                  </a:lnTo>
                  <a:lnTo>
                    <a:pt x="13716" y="780288"/>
                  </a:lnTo>
                  <a:lnTo>
                    <a:pt x="13716" y="766584"/>
                  </a:lnTo>
                  <a:close/>
                </a:path>
                <a:path w="1419225" h="3870960">
                  <a:moveTo>
                    <a:pt x="13716" y="711720"/>
                  </a:moveTo>
                  <a:lnTo>
                    <a:pt x="0" y="711720"/>
                  </a:lnTo>
                  <a:lnTo>
                    <a:pt x="0" y="725436"/>
                  </a:lnTo>
                  <a:lnTo>
                    <a:pt x="13716" y="725436"/>
                  </a:lnTo>
                  <a:lnTo>
                    <a:pt x="13716" y="711720"/>
                  </a:lnTo>
                  <a:close/>
                </a:path>
                <a:path w="1419225" h="3870960">
                  <a:moveTo>
                    <a:pt x="13716" y="656844"/>
                  </a:moveTo>
                  <a:lnTo>
                    <a:pt x="0" y="656844"/>
                  </a:lnTo>
                  <a:lnTo>
                    <a:pt x="0" y="670572"/>
                  </a:lnTo>
                  <a:lnTo>
                    <a:pt x="13716" y="670572"/>
                  </a:lnTo>
                  <a:lnTo>
                    <a:pt x="13716" y="656844"/>
                  </a:lnTo>
                  <a:close/>
                </a:path>
                <a:path w="1419225" h="3870960">
                  <a:moveTo>
                    <a:pt x="13716" y="601992"/>
                  </a:moveTo>
                  <a:lnTo>
                    <a:pt x="0" y="601992"/>
                  </a:lnTo>
                  <a:lnTo>
                    <a:pt x="0" y="615696"/>
                  </a:lnTo>
                  <a:lnTo>
                    <a:pt x="13716" y="615696"/>
                  </a:lnTo>
                  <a:lnTo>
                    <a:pt x="13716" y="601992"/>
                  </a:lnTo>
                  <a:close/>
                </a:path>
                <a:path w="1419225" h="3870960">
                  <a:moveTo>
                    <a:pt x="13716" y="547116"/>
                  </a:moveTo>
                  <a:lnTo>
                    <a:pt x="0" y="547116"/>
                  </a:lnTo>
                  <a:lnTo>
                    <a:pt x="0" y="560844"/>
                  </a:lnTo>
                  <a:lnTo>
                    <a:pt x="13716" y="560844"/>
                  </a:lnTo>
                  <a:lnTo>
                    <a:pt x="13716" y="547116"/>
                  </a:lnTo>
                  <a:close/>
                </a:path>
                <a:path w="1419225" h="3870960">
                  <a:moveTo>
                    <a:pt x="13716" y="493776"/>
                  </a:moveTo>
                  <a:lnTo>
                    <a:pt x="0" y="493776"/>
                  </a:lnTo>
                  <a:lnTo>
                    <a:pt x="0" y="507492"/>
                  </a:lnTo>
                  <a:lnTo>
                    <a:pt x="13716" y="507492"/>
                  </a:lnTo>
                  <a:lnTo>
                    <a:pt x="13716" y="493776"/>
                  </a:lnTo>
                  <a:close/>
                </a:path>
                <a:path w="1419225" h="3870960">
                  <a:moveTo>
                    <a:pt x="13716" y="438924"/>
                  </a:moveTo>
                  <a:lnTo>
                    <a:pt x="0" y="438924"/>
                  </a:lnTo>
                  <a:lnTo>
                    <a:pt x="0" y="452628"/>
                  </a:lnTo>
                  <a:lnTo>
                    <a:pt x="13716" y="452628"/>
                  </a:lnTo>
                  <a:lnTo>
                    <a:pt x="13716" y="438924"/>
                  </a:lnTo>
                  <a:close/>
                </a:path>
                <a:path w="1419225" h="3870960">
                  <a:moveTo>
                    <a:pt x="13716" y="384048"/>
                  </a:moveTo>
                  <a:lnTo>
                    <a:pt x="0" y="384048"/>
                  </a:lnTo>
                  <a:lnTo>
                    <a:pt x="0" y="397764"/>
                  </a:lnTo>
                  <a:lnTo>
                    <a:pt x="13716" y="397764"/>
                  </a:lnTo>
                  <a:lnTo>
                    <a:pt x="13716" y="384048"/>
                  </a:lnTo>
                  <a:close/>
                </a:path>
                <a:path w="1419225" h="3870960">
                  <a:moveTo>
                    <a:pt x="13716" y="329184"/>
                  </a:moveTo>
                  <a:lnTo>
                    <a:pt x="0" y="329184"/>
                  </a:lnTo>
                  <a:lnTo>
                    <a:pt x="0" y="342900"/>
                  </a:lnTo>
                  <a:lnTo>
                    <a:pt x="13716" y="342900"/>
                  </a:lnTo>
                  <a:lnTo>
                    <a:pt x="13716" y="329184"/>
                  </a:lnTo>
                  <a:close/>
                </a:path>
                <a:path w="1419225" h="3870960">
                  <a:moveTo>
                    <a:pt x="13716" y="219456"/>
                  </a:moveTo>
                  <a:lnTo>
                    <a:pt x="0" y="219456"/>
                  </a:lnTo>
                  <a:lnTo>
                    <a:pt x="0" y="233172"/>
                  </a:lnTo>
                  <a:lnTo>
                    <a:pt x="13716" y="233172"/>
                  </a:lnTo>
                  <a:lnTo>
                    <a:pt x="13716" y="219456"/>
                  </a:lnTo>
                  <a:close/>
                </a:path>
                <a:path w="1419225" h="3870960">
                  <a:moveTo>
                    <a:pt x="13716" y="164592"/>
                  </a:moveTo>
                  <a:lnTo>
                    <a:pt x="0" y="164592"/>
                  </a:lnTo>
                  <a:lnTo>
                    <a:pt x="0" y="178308"/>
                  </a:lnTo>
                  <a:lnTo>
                    <a:pt x="13716" y="178308"/>
                  </a:lnTo>
                  <a:lnTo>
                    <a:pt x="13716" y="164592"/>
                  </a:lnTo>
                  <a:close/>
                </a:path>
                <a:path w="1419225" h="3870960">
                  <a:moveTo>
                    <a:pt x="13716" y="109728"/>
                  </a:moveTo>
                  <a:lnTo>
                    <a:pt x="0" y="109728"/>
                  </a:lnTo>
                  <a:lnTo>
                    <a:pt x="0" y="123444"/>
                  </a:lnTo>
                  <a:lnTo>
                    <a:pt x="13716" y="123444"/>
                  </a:lnTo>
                  <a:lnTo>
                    <a:pt x="13716" y="109728"/>
                  </a:lnTo>
                  <a:close/>
                </a:path>
                <a:path w="1419225" h="3870960">
                  <a:moveTo>
                    <a:pt x="13716" y="54864"/>
                  </a:moveTo>
                  <a:lnTo>
                    <a:pt x="0" y="54864"/>
                  </a:lnTo>
                  <a:lnTo>
                    <a:pt x="0" y="68580"/>
                  </a:lnTo>
                  <a:lnTo>
                    <a:pt x="13716" y="68580"/>
                  </a:lnTo>
                  <a:lnTo>
                    <a:pt x="13716" y="54864"/>
                  </a:lnTo>
                  <a:close/>
                </a:path>
                <a:path w="1419225" h="387096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1419225" h="3870960">
                  <a:moveTo>
                    <a:pt x="1418831" y="3857244"/>
                  </a:moveTo>
                  <a:lnTo>
                    <a:pt x="1405115" y="3857244"/>
                  </a:lnTo>
                  <a:lnTo>
                    <a:pt x="1405115" y="3870960"/>
                  </a:lnTo>
                  <a:lnTo>
                    <a:pt x="1418831" y="3870960"/>
                  </a:lnTo>
                  <a:lnTo>
                    <a:pt x="1418831" y="3857244"/>
                  </a:lnTo>
                  <a:close/>
                </a:path>
                <a:path w="1419225" h="3870960">
                  <a:moveTo>
                    <a:pt x="1418831" y="3802380"/>
                  </a:moveTo>
                  <a:lnTo>
                    <a:pt x="1405115" y="3802380"/>
                  </a:lnTo>
                  <a:lnTo>
                    <a:pt x="1405115" y="3816096"/>
                  </a:lnTo>
                  <a:lnTo>
                    <a:pt x="1418831" y="3816096"/>
                  </a:lnTo>
                  <a:lnTo>
                    <a:pt x="1418831" y="3802380"/>
                  </a:lnTo>
                  <a:close/>
                </a:path>
                <a:path w="1419225" h="3870960">
                  <a:moveTo>
                    <a:pt x="1418831" y="3747516"/>
                  </a:moveTo>
                  <a:lnTo>
                    <a:pt x="1405115" y="3747516"/>
                  </a:lnTo>
                  <a:lnTo>
                    <a:pt x="1405115" y="3761232"/>
                  </a:lnTo>
                  <a:lnTo>
                    <a:pt x="1418831" y="3761232"/>
                  </a:lnTo>
                  <a:lnTo>
                    <a:pt x="1418831" y="3747516"/>
                  </a:lnTo>
                  <a:close/>
                </a:path>
                <a:path w="1419225" h="3870960">
                  <a:moveTo>
                    <a:pt x="1418831" y="3692652"/>
                  </a:moveTo>
                  <a:lnTo>
                    <a:pt x="1405115" y="3692652"/>
                  </a:lnTo>
                  <a:lnTo>
                    <a:pt x="1405115" y="3706368"/>
                  </a:lnTo>
                  <a:lnTo>
                    <a:pt x="1418831" y="3706368"/>
                  </a:lnTo>
                  <a:lnTo>
                    <a:pt x="1418831" y="3692652"/>
                  </a:lnTo>
                  <a:close/>
                </a:path>
                <a:path w="1419225" h="3870960">
                  <a:moveTo>
                    <a:pt x="1418831" y="3637788"/>
                  </a:moveTo>
                  <a:lnTo>
                    <a:pt x="1405115" y="3637788"/>
                  </a:lnTo>
                  <a:lnTo>
                    <a:pt x="1405115" y="3651504"/>
                  </a:lnTo>
                  <a:lnTo>
                    <a:pt x="1418831" y="3651504"/>
                  </a:lnTo>
                  <a:lnTo>
                    <a:pt x="1418831" y="3637788"/>
                  </a:lnTo>
                  <a:close/>
                </a:path>
                <a:path w="1419225" h="3870960">
                  <a:moveTo>
                    <a:pt x="1418831" y="3582924"/>
                  </a:moveTo>
                  <a:lnTo>
                    <a:pt x="1405115" y="3582924"/>
                  </a:lnTo>
                  <a:lnTo>
                    <a:pt x="1405115" y="3596640"/>
                  </a:lnTo>
                  <a:lnTo>
                    <a:pt x="1418831" y="3596640"/>
                  </a:lnTo>
                  <a:lnTo>
                    <a:pt x="1418831" y="3582924"/>
                  </a:lnTo>
                  <a:close/>
                </a:path>
                <a:path w="1419225" h="3870960">
                  <a:moveTo>
                    <a:pt x="1418831" y="3528060"/>
                  </a:moveTo>
                  <a:lnTo>
                    <a:pt x="1405115" y="3528060"/>
                  </a:lnTo>
                  <a:lnTo>
                    <a:pt x="1405115" y="3541776"/>
                  </a:lnTo>
                  <a:lnTo>
                    <a:pt x="1418831" y="3541776"/>
                  </a:lnTo>
                  <a:lnTo>
                    <a:pt x="1418831" y="3528060"/>
                  </a:lnTo>
                  <a:close/>
                </a:path>
                <a:path w="1419225" h="3870960">
                  <a:moveTo>
                    <a:pt x="1418831" y="3473196"/>
                  </a:moveTo>
                  <a:lnTo>
                    <a:pt x="1405115" y="3473196"/>
                  </a:lnTo>
                  <a:lnTo>
                    <a:pt x="1405115" y="3486912"/>
                  </a:lnTo>
                  <a:lnTo>
                    <a:pt x="1418831" y="3486912"/>
                  </a:lnTo>
                  <a:lnTo>
                    <a:pt x="1418831" y="3473196"/>
                  </a:lnTo>
                  <a:close/>
                </a:path>
                <a:path w="1419225" h="3870960">
                  <a:moveTo>
                    <a:pt x="1418831" y="3418332"/>
                  </a:moveTo>
                  <a:lnTo>
                    <a:pt x="1405115" y="3418332"/>
                  </a:lnTo>
                  <a:lnTo>
                    <a:pt x="1405115" y="3432048"/>
                  </a:lnTo>
                  <a:lnTo>
                    <a:pt x="1418831" y="3432048"/>
                  </a:lnTo>
                  <a:lnTo>
                    <a:pt x="1418831" y="3418332"/>
                  </a:lnTo>
                  <a:close/>
                </a:path>
                <a:path w="1419225" h="3870960">
                  <a:moveTo>
                    <a:pt x="1418831" y="3363468"/>
                  </a:moveTo>
                  <a:lnTo>
                    <a:pt x="1405115" y="3363468"/>
                  </a:lnTo>
                  <a:lnTo>
                    <a:pt x="1405115" y="3377184"/>
                  </a:lnTo>
                  <a:lnTo>
                    <a:pt x="1418831" y="3377184"/>
                  </a:lnTo>
                  <a:lnTo>
                    <a:pt x="1418831" y="3363468"/>
                  </a:lnTo>
                  <a:close/>
                </a:path>
                <a:path w="1419225" h="3870960">
                  <a:moveTo>
                    <a:pt x="1418831" y="3308604"/>
                  </a:moveTo>
                  <a:lnTo>
                    <a:pt x="1405115" y="3308604"/>
                  </a:lnTo>
                  <a:lnTo>
                    <a:pt x="1405115" y="3322320"/>
                  </a:lnTo>
                  <a:lnTo>
                    <a:pt x="1418831" y="3322320"/>
                  </a:lnTo>
                  <a:lnTo>
                    <a:pt x="1418831" y="3308604"/>
                  </a:lnTo>
                  <a:close/>
                </a:path>
                <a:path w="1419225" h="3870960">
                  <a:moveTo>
                    <a:pt x="1418831" y="3253740"/>
                  </a:moveTo>
                  <a:lnTo>
                    <a:pt x="1405115" y="3253740"/>
                  </a:lnTo>
                  <a:lnTo>
                    <a:pt x="1405115" y="3267456"/>
                  </a:lnTo>
                  <a:lnTo>
                    <a:pt x="1418831" y="3267456"/>
                  </a:lnTo>
                  <a:lnTo>
                    <a:pt x="1418831" y="3253740"/>
                  </a:lnTo>
                  <a:close/>
                </a:path>
                <a:path w="1419225" h="3870960">
                  <a:moveTo>
                    <a:pt x="1418831" y="3198876"/>
                  </a:moveTo>
                  <a:lnTo>
                    <a:pt x="1405115" y="3198876"/>
                  </a:lnTo>
                  <a:lnTo>
                    <a:pt x="1405115" y="3212592"/>
                  </a:lnTo>
                  <a:lnTo>
                    <a:pt x="1418831" y="3212592"/>
                  </a:lnTo>
                  <a:lnTo>
                    <a:pt x="1418831" y="3198876"/>
                  </a:lnTo>
                  <a:close/>
                </a:path>
                <a:path w="1419225" h="3870960">
                  <a:moveTo>
                    <a:pt x="1418831" y="3144012"/>
                  </a:moveTo>
                  <a:lnTo>
                    <a:pt x="1405115" y="3144012"/>
                  </a:lnTo>
                  <a:lnTo>
                    <a:pt x="1405115" y="3157728"/>
                  </a:lnTo>
                  <a:lnTo>
                    <a:pt x="1418831" y="3157728"/>
                  </a:lnTo>
                  <a:lnTo>
                    <a:pt x="1418831" y="3144012"/>
                  </a:lnTo>
                  <a:close/>
                </a:path>
                <a:path w="1419225" h="3870960">
                  <a:moveTo>
                    <a:pt x="1418831" y="3089148"/>
                  </a:moveTo>
                  <a:lnTo>
                    <a:pt x="1405115" y="3089148"/>
                  </a:lnTo>
                  <a:lnTo>
                    <a:pt x="1405115" y="3102864"/>
                  </a:lnTo>
                  <a:lnTo>
                    <a:pt x="1418831" y="3102864"/>
                  </a:lnTo>
                  <a:lnTo>
                    <a:pt x="1418831" y="3089148"/>
                  </a:lnTo>
                  <a:close/>
                </a:path>
                <a:path w="1419225" h="3870960">
                  <a:moveTo>
                    <a:pt x="1418831" y="3034284"/>
                  </a:moveTo>
                  <a:lnTo>
                    <a:pt x="1405115" y="3034284"/>
                  </a:lnTo>
                  <a:lnTo>
                    <a:pt x="1405115" y="3048000"/>
                  </a:lnTo>
                  <a:lnTo>
                    <a:pt x="1418831" y="3048000"/>
                  </a:lnTo>
                  <a:lnTo>
                    <a:pt x="1418831" y="3034284"/>
                  </a:lnTo>
                  <a:close/>
                </a:path>
                <a:path w="1419225" h="3870960">
                  <a:moveTo>
                    <a:pt x="1418831" y="2979420"/>
                  </a:moveTo>
                  <a:lnTo>
                    <a:pt x="1405115" y="2979420"/>
                  </a:lnTo>
                  <a:lnTo>
                    <a:pt x="1405115" y="2993136"/>
                  </a:lnTo>
                  <a:lnTo>
                    <a:pt x="1418831" y="2993136"/>
                  </a:lnTo>
                  <a:lnTo>
                    <a:pt x="1418831" y="2979420"/>
                  </a:lnTo>
                  <a:close/>
                </a:path>
                <a:path w="1419225" h="3870960">
                  <a:moveTo>
                    <a:pt x="1418831" y="2924556"/>
                  </a:moveTo>
                  <a:lnTo>
                    <a:pt x="1405115" y="2924556"/>
                  </a:lnTo>
                  <a:lnTo>
                    <a:pt x="1405115" y="2938272"/>
                  </a:lnTo>
                  <a:lnTo>
                    <a:pt x="1418831" y="2938272"/>
                  </a:lnTo>
                  <a:lnTo>
                    <a:pt x="1418831" y="2924556"/>
                  </a:lnTo>
                  <a:close/>
                </a:path>
                <a:path w="1419225" h="3870960">
                  <a:moveTo>
                    <a:pt x="1418831" y="2869692"/>
                  </a:moveTo>
                  <a:lnTo>
                    <a:pt x="1405115" y="2869692"/>
                  </a:lnTo>
                  <a:lnTo>
                    <a:pt x="1405115" y="2883408"/>
                  </a:lnTo>
                  <a:lnTo>
                    <a:pt x="1418831" y="2883408"/>
                  </a:lnTo>
                  <a:lnTo>
                    <a:pt x="1418831" y="2869692"/>
                  </a:lnTo>
                  <a:close/>
                </a:path>
                <a:path w="1419225" h="3870960">
                  <a:moveTo>
                    <a:pt x="1418831" y="2814828"/>
                  </a:moveTo>
                  <a:lnTo>
                    <a:pt x="1405115" y="2814828"/>
                  </a:lnTo>
                  <a:lnTo>
                    <a:pt x="1405115" y="2828544"/>
                  </a:lnTo>
                  <a:lnTo>
                    <a:pt x="1418831" y="2828544"/>
                  </a:lnTo>
                  <a:lnTo>
                    <a:pt x="1418831" y="2814828"/>
                  </a:lnTo>
                  <a:close/>
                </a:path>
                <a:path w="1419225" h="3870960">
                  <a:moveTo>
                    <a:pt x="1418831" y="2759964"/>
                  </a:moveTo>
                  <a:lnTo>
                    <a:pt x="1405115" y="2759964"/>
                  </a:lnTo>
                  <a:lnTo>
                    <a:pt x="1405115" y="2773680"/>
                  </a:lnTo>
                  <a:lnTo>
                    <a:pt x="1418831" y="2773680"/>
                  </a:lnTo>
                  <a:lnTo>
                    <a:pt x="1418831" y="2759964"/>
                  </a:lnTo>
                  <a:close/>
                </a:path>
                <a:path w="1419225" h="3870960">
                  <a:moveTo>
                    <a:pt x="1418831" y="2705100"/>
                  </a:moveTo>
                  <a:lnTo>
                    <a:pt x="1405115" y="2705100"/>
                  </a:lnTo>
                  <a:lnTo>
                    <a:pt x="1405115" y="2718816"/>
                  </a:lnTo>
                  <a:lnTo>
                    <a:pt x="1418831" y="2718816"/>
                  </a:lnTo>
                  <a:lnTo>
                    <a:pt x="1418831" y="2705100"/>
                  </a:lnTo>
                  <a:close/>
                </a:path>
                <a:path w="1419225" h="3870960">
                  <a:moveTo>
                    <a:pt x="1418831" y="2650236"/>
                  </a:moveTo>
                  <a:lnTo>
                    <a:pt x="1405115" y="2650236"/>
                  </a:lnTo>
                  <a:lnTo>
                    <a:pt x="1405115" y="2663952"/>
                  </a:lnTo>
                  <a:lnTo>
                    <a:pt x="1418831" y="2663952"/>
                  </a:lnTo>
                  <a:lnTo>
                    <a:pt x="1418831" y="2650236"/>
                  </a:lnTo>
                  <a:close/>
                </a:path>
                <a:path w="1419225" h="3870960">
                  <a:moveTo>
                    <a:pt x="1418831" y="2595372"/>
                  </a:moveTo>
                  <a:lnTo>
                    <a:pt x="1405115" y="2595372"/>
                  </a:lnTo>
                  <a:lnTo>
                    <a:pt x="1405115" y="2609088"/>
                  </a:lnTo>
                  <a:lnTo>
                    <a:pt x="1418831" y="2609088"/>
                  </a:lnTo>
                  <a:lnTo>
                    <a:pt x="1418831" y="2595372"/>
                  </a:lnTo>
                  <a:close/>
                </a:path>
                <a:path w="1419225" h="3870960">
                  <a:moveTo>
                    <a:pt x="1418831" y="2540508"/>
                  </a:moveTo>
                  <a:lnTo>
                    <a:pt x="1405115" y="2540508"/>
                  </a:lnTo>
                  <a:lnTo>
                    <a:pt x="1405115" y="2554224"/>
                  </a:lnTo>
                  <a:lnTo>
                    <a:pt x="1418831" y="2554224"/>
                  </a:lnTo>
                  <a:lnTo>
                    <a:pt x="1418831" y="2540508"/>
                  </a:lnTo>
                  <a:close/>
                </a:path>
                <a:path w="1419225" h="3870960">
                  <a:moveTo>
                    <a:pt x="1418831" y="2487168"/>
                  </a:moveTo>
                  <a:lnTo>
                    <a:pt x="1405115" y="2487168"/>
                  </a:lnTo>
                  <a:lnTo>
                    <a:pt x="1405115" y="2500884"/>
                  </a:lnTo>
                  <a:lnTo>
                    <a:pt x="1418831" y="2500884"/>
                  </a:lnTo>
                  <a:lnTo>
                    <a:pt x="1418831" y="2487168"/>
                  </a:lnTo>
                  <a:close/>
                </a:path>
                <a:path w="1419225" h="3870960">
                  <a:moveTo>
                    <a:pt x="1418831" y="2432304"/>
                  </a:moveTo>
                  <a:lnTo>
                    <a:pt x="1405115" y="2432304"/>
                  </a:lnTo>
                  <a:lnTo>
                    <a:pt x="1405115" y="2446020"/>
                  </a:lnTo>
                  <a:lnTo>
                    <a:pt x="1418831" y="2446020"/>
                  </a:lnTo>
                  <a:lnTo>
                    <a:pt x="1418831" y="2432304"/>
                  </a:lnTo>
                  <a:close/>
                </a:path>
                <a:path w="1419225" h="3870960">
                  <a:moveTo>
                    <a:pt x="1418831" y="2377440"/>
                  </a:moveTo>
                  <a:lnTo>
                    <a:pt x="1405115" y="2377440"/>
                  </a:lnTo>
                  <a:lnTo>
                    <a:pt x="1405115" y="2391156"/>
                  </a:lnTo>
                  <a:lnTo>
                    <a:pt x="1418831" y="2391156"/>
                  </a:lnTo>
                  <a:lnTo>
                    <a:pt x="1418831" y="2377440"/>
                  </a:lnTo>
                  <a:close/>
                </a:path>
                <a:path w="1419225" h="3870960">
                  <a:moveTo>
                    <a:pt x="1418831" y="2322576"/>
                  </a:moveTo>
                  <a:lnTo>
                    <a:pt x="1405115" y="2322576"/>
                  </a:lnTo>
                  <a:lnTo>
                    <a:pt x="1405115" y="2336292"/>
                  </a:lnTo>
                  <a:lnTo>
                    <a:pt x="1418831" y="2336292"/>
                  </a:lnTo>
                  <a:lnTo>
                    <a:pt x="1418831" y="2322576"/>
                  </a:lnTo>
                  <a:close/>
                </a:path>
                <a:path w="1419225" h="3870960">
                  <a:moveTo>
                    <a:pt x="1418831" y="2267712"/>
                  </a:moveTo>
                  <a:lnTo>
                    <a:pt x="1405115" y="2267712"/>
                  </a:lnTo>
                  <a:lnTo>
                    <a:pt x="1405115" y="2281428"/>
                  </a:lnTo>
                  <a:lnTo>
                    <a:pt x="1418831" y="2281428"/>
                  </a:lnTo>
                  <a:lnTo>
                    <a:pt x="1418831" y="2267712"/>
                  </a:lnTo>
                  <a:close/>
                </a:path>
                <a:path w="1419225" h="3870960">
                  <a:moveTo>
                    <a:pt x="1418831" y="2212848"/>
                  </a:moveTo>
                  <a:lnTo>
                    <a:pt x="1405115" y="2212848"/>
                  </a:lnTo>
                  <a:lnTo>
                    <a:pt x="1405115" y="2226564"/>
                  </a:lnTo>
                  <a:lnTo>
                    <a:pt x="1418831" y="2226564"/>
                  </a:lnTo>
                  <a:lnTo>
                    <a:pt x="1418831" y="2212848"/>
                  </a:lnTo>
                  <a:close/>
                </a:path>
                <a:path w="1419225" h="3870960">
                  <a:moveTo>
                    <a:pt x="1418831" y="2157984"/>
                  </a:moveTo>
                  <a:lnTo>
                    <a:pt x="1405115" y="2157984"/>
                  </a:lnTo>
                  <a:lnTo>
                    <a:pt x="1405115" y="2171700"/>
                  </a:lnTo>
                  <a:lnTo>
                    <a:pt x="1418831" y="2171700"/>
                  </a:lnTo>
                  <a:lnTo>
                    <a:pt x="1418831" y="2157984"/>
                  </a:lnTo>
                  <a:close/>
                </a:path>
                <a:path w="1419225" h="3870960">
                  <a:moveTo>
                    <a:pt x="1418831" y="2103120"/>
                  </a:moveTo>
                  <a:lnTo>
                    <a:pt x="1405115" y="2103120"/>
                  </a:lnTo>
                  <a:lnTo>
                    <a:pt x="1405115" y="2116836"/>
                  </a:lnTo>
                  <a:lnTo>
                    <a:pt x="1418831" y="2116836"/>
                  </a:lnTo>
                  <a:lnTo>
                    <a:pt x="1418831" y="2103120"/>
                  </a:lnTo>
                  <a:close/>
                </a:path>
                <a:path w="1419225" h="3870960">
                  <a:moveTo>
                    <a:pt x="1418831" y="2048256"/>
                  </a:moveTo>
                  <a:lnTo>
                    <a:pt x="1405115" y="2048256"/>
                  </a:lnTo>
                  <a:lnTo>
                    <a:pt x="1405115" y="2061972"/>
                  </a:lnTo>
                  <a:lnTo>
                    <a:pt x="1418831" y="2061972"/>
                  </a:lnTo>
                  <a:lnTo>
                    <a:pt x="1418831" y="2048256"/>
                  </a:lnTo>
                  <a:close/>
                </a:path>
                <a:path w="1419225" h="3870960">
                  <a:moveTo>
                    <a:pt x="1418831" y="1993392"/>
                  </a:moveTo>
                  <a:lnTo>
                    <a:pt x="1405115" y="1993392"/>
                  </a:lnTo>
                  <a:lnTo>
                    <a:pt x="1405115" y="2007108"/>
                  </a:lnTo>
                  <a:lnTo>
                    <a:pt x="1418831" y="2007108"/>
                  </a:lnTo>
                  <a:lnTo>
                    <a:pt x="1418831" y="1993392"/>
                  </a:lnTo>
                  <a:close/>
                </a:path>
                <a:path w="1419225" h="3870960">
                  <a:moveTo>
                    <a:pt x="1418831" y="1938528"/>
                  </a:moveTo>
                  <a:lnTo>
                    <a:pt x="1405115" y="1938528"/>
                  </a:lnTo>
                  <a:lnTo>
                    <a:pt x="1405115" y="1952244"/>
                  </a:lnTo>
                  <a:lnTo>
                    <a:pt x="1418831" y="1952244"/>
                  </a:lnTo>
                  <a:lnTo>
                    <a:pt x="1418831" y="1938528"/>
                  </a:lnTo>
                  <a:close/>
                </a:path>
                <a:path w="1419225" h="3870960">
                  <a:moveTo>
                    <a:pt x="1418831" y="1883664"/>
                  </a:moveTo>
                  <a:lnTo>
                    <a:pt x="1405115" y="1883664"/>
                  </a:lnTo>
                  <a:lnTo>
                    <a:pt x="1405115" y="1897380"/>
                  </a:lnTo>
                  <a:lnTo>
                    <a:pt x="1418831" y="1897380"/>
                  </a:lnTo>
                  <a:lnTo>
                    <a:pt x="1418831" y="1883664"/>
                  </a:lnTo>
                  <a:close/>
                </a:path>
                <a:path w="1419225" h="3870960">
                  <a:moveTo>
                    <a:pt x="1418831" y="1828800"/>
                  </a:moveTo>
                  <a:lnTo>
                    <a:pt x="1405115" y="1828800"/>
                  </a:lnTo>
                  <a:lnTo>
                    <a:pt x="1405115" y="1842516"/>
                  </a:lnTo>
                  <a:lnTo>
                    <a:pt x="1418831" y="1842516"/>
                  </a:lnTo>
                  <a:lnTo>
                    <a:pt x="1418831" y="1828800"/>
                  </a:lnTo>
                  <a:close/>
                </a:path>
                <a:path w="1419225" h="3870960">
                  <a:moveTo>
                    <a:pt x="1418831" y="1773936"/>
                  </a:moveTo>
                  <a:lnTo>
                    <a:pt x="1405115" y="1773936"/>
                  </a:lnTo>
                  <a:lnTo>
                    <a:pt x="1405115" y="1787652"/>
                  </a:lnTo>
                  <a:lnTo>
                    <a:pt x="1418831" y="1787652"/>
                  </a:lnTo>
                  <a:lnTo>
                    <a:pt x="1418831" y="1773936"/>
                  </a:lnTo>
                  <a:close/>
                </a:path>
                <a:path w="1419225" h="3870960">
                  <a:moveTo>
                    <a:pt x="1418831" y="1719072"/>
                  </a:moveTo>
                  <a:lnTo>
                    <a:pt x="1405115" y="1719072"/>
                  </a:lnTo>
                  <a:lnTo>
                    <a:pt x="1405115" y="1732788"/>
                  </a:lnTo>
                  <a:lnTo>
                    <a:pt x="1418831" y="1732788"/>
                  </a:lnTo>
                  <a:lnTo>
                    <a:pt x="1418831" y="1719072"/>
                  </a:lnTo>
                  <a:close/>
                </a:path>
                <a:path w="1419225" h="3870960">
                  <a:moveTo>
                    <a:pt x="1418831" y="1664208"/>
                  </a:moveTo>
                  <a:lnTo>
                    <a:pt x="1405115" y="1664208"/>
                  </a:lnTo>
                  <a:lnTo>
                    <a:pt x="1405115" y="1677924"/>
                  </a:lnTo>
                  <a:lnTo>
                    <a:pt x="1418831" y="1677924"/>
                  </a:lnTo>
                  <a:lnTo>
                    <a:pt x="1418831" y="1664208"/>
                  </a:lnTo>
                  <a:close/>
                </a:path>
                <a:path w="1419225" h="3870960">
                  <a:moveTo>
                    <a:pt x="1418831" y="1609344"/>
                  </a:moveTo>
                  <a:lnTo>
                    <a:pt x="1405115" y="1609344"/>
                  </a:lnTo>
                  <a:lnTo>
                    <a:pt x="1405115" y="1623060"/>
                  </a:lnTo>
                  <a:lnTo>
                    <a:pt x="1418831" y="1623060"/>
                  </a:lnTo>
                  <a:lnTo>
                    <a:pt x="1418831" y="1609344"/>
                  </a:lnTo>
                  <a:close/>
                </a:path>
                <a:path w="1419225" h="3870960">
                  <a:moveTo>
                    <a:pt x="1418831" y="1554480"/>
                  </a:moveTo>
                  <a:lnTo>
                    <a:pt x="1405115" y="1554480"/>
                  </a:lnTo>
                  <a:lnTo>
                    <a:pt x="1405115" y="1568196"/>
                  </a:lnTo>
                  <a:lnTo>
                    <a:pt x="1418831" y="1568196"/>
                  </a:lnTo>
                  <a:lnTo>
                    <a:pt x="1418831" y="1554480"/>
                  </a:lnTo>
                  <a:close/>
                </a:path>
                <a:path w="1419225" h="3870960">
                  <a:moveTo>
                    <a:pt x="1418831" y="1499628"/>
                  </a:moveTo>
                  <a:lnTo>
                    <a:pt x="1405115" y="1499628"/>
                  </a:lnTo>
                  <a:lnTo>
                    <a:pt x="1405115" y="1513332"/>
                  </a:lnTo>
                  <a:lnTo>
                    <a:pt x="1418831" y="1513332"/>
                  </a:lnTo>
                  <a:lnTo>
                    <a:pt x="1418831" y="1499628"/>
                  </a:lnTo>
                  <a:close/>
                </a:path>
                <a:path w="1419225" h="3870960">
                  <a:moveTo>
                    <a:pt x="1418831" y="1444752"/>
                  </a:moveTo>
                  <a:lnTo>
                    <a:pt x="1405115" y="1444752"/>
                  </a:lnTo>
                  <a:lnTo>
                    <a:pt x="1405115" y="1458468"/>
                  </a:lnTo>
                  <a:lnTo>
                    <a:pt x="1418831" y="1458468"/>
                  </a:lnTo>
                  <a:lnTo>
                    <a:pt x="1418831" y="1444752"/>
                  </a:lnTo>
                  <a:close/>
                </a:path>
                <a:path w="1419225" h="3870960">
                  <a:moveTo>
                    <a:pt x="1418831" y="1389888"/>
                  </a:moveTo>
                  <a:lnTo>
                    <a:pt x="1405115" y="1389888"/>
                  </a:lnTo>
                  <a:lnTo>
                    <a:pt x="1405115" y="1403604"/>
                  </a:lnTo>
                  <a:lnTo>
                    <a:pt x="1418831" y="1403604"/>
                  </a:lnTo>
                  <a:lnTo>
                    <a:pt x="1418831" y="1389888"/>
                  </a:lnTo>
                  <a:close/>
                </a:path>
                <a:path w="1419225" h="3870960">
                  <a:moveTo>
                    <a:pt x="1418831" y="1335024"/>
                  </a:moveTo>
                  <a:lnTo>
                    <a:pt x="1405115" y="1335024"/>
                  </a:lnTo>
                  <a:lnTo>
                    <a:pt x="1405115" y="1348740"/>
                  </a:lnTo>
                  <a:lnTo>
                    <a:pt x="1418831" y="1348740"/>
                  </a:lnTo>
                  <a:lnTo>
                    <a:pt x="1418831" y="1335024"/>
                  </a:lnTo>
                  <a:close/>
                </a:path>
                <a:path w="1419225" h="3870960">
                  <a:moveTo>
                    <a:pt x="1418831" y="1280160"/>
                  </a:moveTo>
                  <a:lnTo>
                    <a:pt x="1405115" y="1280160"/>
                  </a:lnTo>
                  <a:lnTo>
                    <a:pt x="1405115" y="1293876"/>
                  </a:lnTo>
                  <a:lnTo>
                    <a:pt x="1418831" y="1293876"/>
                  </a:lnTo>
                  <a:lnTo>
                    <a:pt x="1418831" y="1280160"/>
                  </a:lnTo>
                  <a:close/>
                </a:path>
                <a:path w="1419225" h="3870960">
                  <a:moveTo>
                    <a:pt x="1418831" y="1225296"/>
                  </a:moveTo>
                  <a:lnTo>
                    <a:pt x="1405115" y="1225296"/>
                  </a:lnTo>
                  <a:lnTo>
                    <a:pt x="1405115" y="1239012"/>
                  </a:lnTo>
                  <a:lnTo>
                    <a:pt x="1418831" y="1239012"/>
                  </a:lnTo>
                  <a:lnTo>
                    <a:pt x="1418831" y="1225296"/>
                  </a:lnTo>
                  <a:close/>
                </a:path>
                <a:path w="1419225" h="3870960">
                  <a:moveTo>
                    <a:pt x="1418831" y="1170432"/>
                  </a:moveTo>
                  <a:lnTo>
                    <a:pt x="1405115" y="1170432"/>
                  </a:lnTo>
                  <a:lnTo>
                    <a:pt x="1405115" y="1184148"/>
                  </a:lnTo>
                  <a:lnTo>
                    <a:pt x="1418831" y="1184148"/>
                  </a:lnTo>
                  <a:lnTo>
                    <a:pt x="1418831" y="1170432"/>
                  </a:lnTo>
                  <a:close/>
                </a:path>
                <a:path w="1419225" h="3870960">
                  <a:moveTo>
                    <a:pt x="1418831" y="1115568"/>
                  </a:moveTo>
                  <a:lnTo>
                    <a:pt x="1405115" y="1115568"/>
                  </a:lnTo>
                  <a:lnTo>
                    <a:pt x="1405115" y="1129284"/>
                  </a:lnTo>
                  <a:lnTo>
                    <a:pt x="1418831" y="1129284"/>
                  </a:lnTo>
                  <a:lnTo>
                    <a:pt x="1418831" y="1115568"/>
                  </a:lnTo>
                  <a:close/>
                </a:path>
                <a:path w="1419225" h="3870960">
                  <a:moveTo>
                    <a:pt x="1418831" y="1060704"/>
                  </a:moveTo>
                  <a:lnTo>
                    <a:pt x="1405115" y="1060704"/>
                  </a:lnTo>
                  <a:lnTo>
                    <a:pt x="1405115" y="1074420"/>
                  </a:lnTo>
                  <a:lnTo>
                    <a:pt x="1418831" y="1074420"/>
                  </a:lnTo>
                  <a:lnTo>
                    <a:pt x="1418831" y="1060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7831" y="5123687"/>
              <a:ext cx="13970" cy="1428115"/>
            </a:xfrm>
            <a:custGeom>
              <a:avLst/>
              <a:gdLst/>
              <a:ahLst/>
              <a:cxnLst/>
              <a:rect l="l" t="t" r="r" b="b"/>
              <a:pathLst>
                <a:path w="13970" h="1428115">
                  <a:moveTo>
                    <a:pt x="13716" y="1424940"/>
                  </a:moveTo>
                  <a:lnTo>
                    <a:pt x="0" y="1424940"/>
                  </a:lnTo>
                  <a:lnTo>
                    <a:pt x="0" y="1427988"/>
                  </a:lnTo>
                  <a:lnTo>
                    <a:pt x="13716" y="1427988"/>
                  </a:lnTo>
                  <a:lnTo>
                    <a:pt x="13716" y="1424940"/>
                  </a:lnTo>
                  <a:close/>
                </a:path>
                <a:path w="13970" h="1428115">
                  <a:moveTo>
                    <a:pt x="13716" y="1370076"/>
                  </a:moveTo>
                  <a:lnTo>
                    <a:pt x="0" y="1370076"/>
                  </a:lnTo>
                  <a:lnTo>
                    <a:pt x="0" y="1383792"/>
                  </a:lnTo>
                  <a:lnTo>
                    <a:pt x="13716" y="1383792"/>
                  </a:lnTo>
                  <a:lnTo>
                    <a:pt x="13716" y="1370076"/>
                  </a:lnTo>
                  <a:close/>
                </a:path>
                <a:path w="13970" h="1428115">
                  <a:moveTo>
                    <a:pt x="13716" y="1315212"/>
                  </a:moveTo>
                  <a:lnTo>
                    <a:pt x="0" y="1315212"/>
                  </a:lnTo>
                  <a:lnTo>
                    <a:pt x="0" y="1328928"/>
                  </a:lnTo>
                  <a:lnTo>
                    <a:pt x="13716" y="1328928"/>
                  </a:lnTo>
                  <a:lnTo>
                    <a:pt x="13716" y="1315212"/>
                  </a:lnTo>
                  <a:close/>
                </a:path>
                <a:path w="13970" h="1428115">
                  <a:moveTo>
                    <a:pt x="13716" y="1260348"/>
                  </a:moveTo>
                  <a:lnTo>
                    <a:pt x="0" y="1260348"/>
                  </a:lnTo>
                  <a:lnTo>
                    <a:pt x="0" y="1274064"/>
                  </a:lnTo>
                  <a:lnTo>
                    <a:pt x="13716" y="1274064"/>
                  </a:lnTo>
                  <a:lnTo>
                    <a:pt x="13716" y="1260348"/>
                  </a:lnTo>
                  <a:close/>
                </a:path>
                <a:path w="13970" h="1428115">
                  <a:moveTo>
                    <a:pt x="13716" y="1205484"/>
                  </a:moveTo>
                  <a:lnTo>
                    <a:pt x="0" y="1205484"/>
                  </a:lnTo>
                  <a:lnTo>
                    <a:pt x="0" y="1219200"/>
                  </a:lnTo>
                  <a:lnTo>
                    <a:pt x="13716" y="1219200"/>
                  </a:lnTo>
                  <a:lnTo>
                    <a:pt x="13716" y="1205484"/>
                  </a:lnTo>
                  <a:close/>
                </a:path>
                <a:path w="13970" h="1428115">
                  <a:moveTo>
                    <a:pt x="13716" y="1150620"/>
                  </a:moveTo>
                  <a:lnTo>
                    <a:pt x="0" y="1150620"/>
                  </a:lnTo>
                  <a:lnTo>
                    <a:pt x="0" y="1164336"/>
                  </a:lnTo>
                  <a:lnTo>
                    <a:pt x="13716" y="1164336"/>
                  </a:lnTo>
                  <a:lnTo>
                    <a:pt x="13716" y="1150620"/>
                  </a:lnTo>
                  <a:close/>
                </a:path>
                <a:path w="13970" h="1428115">
                  <a:moveTo>
                    <a:pt x="13716" y="1097280"/>
                  </a:moveTo>
                  <a:lnTo>
                    <a:pt x="0" y="1097280"/>
                  </a:lnTo>
                  <a:lnTo>
                    <a:pt x="0" y="1110996"/>
                  </a:lnTo>
                  <a:lnTo>
                    <a:pt x="13716" y="1110996"/>
                  </a:lnTo>
                  <a:lnTo>
                    <a:pt x="13716" y="1097280"/>
                  </a:lnTo>
                  <a:close/>
                </a:path>
                <a:path w="13970" h="1428115">
                  <a:moveTo>
                    <a:pt x="13716" y="1042416"/>
                  </a:moveTo>
                  <a:lnTo>
                    <a:pt x="0" y="1042416"/>
                  </a:lnTo>
                  <a:lnTo>
                    <a:pt x="0" y="1056132"/>
                  </a:lnTo>
                  <a:lnTo>
                    <a:pt x="13716" y="1056132"/>
                  </a:lnTo>
                  <a:lnTo>
                    <a:pt x="13716" y="1042416"/>
                  </a:lnTo>
                  <a:close/>
                </a:path>
                <a:path w="13970" h="1428115">
                  <a:moveTo>
                    <a:pt x="13716" y="987552"/>
                  </a:moveTo>
                  <a:lnTo>
                    <a:pt x="0" y="987552"/>
                  </a:lnTo>
                  <a:lnTo>
                    <a:pt x="0" y="1001268"/>
                  </a:lnTo>
                  <a:lnTo>
                    <a:pt x="13716" y="1001268"/>
                  </a:lnTo>
                  <a:lnTo>
                    <a:pt x="13716" y="987552"/>
                  </a:lnTo>
                  <a:close/>
                </a:path>
                <a:path w="13970" h="1428115">
                  <a:moveTo>
                    <a:pt x="13716" y="932688"/>
                  </a:moveTo>
                  <a:lnTo>
                    <a:pt x="0" y="932688"/>
                  </a:lnTo>
                  <a:lnTo>
                    <a:pt x="0" y="946404"/>
                  </a:lnTo>
                  <a:lnTo>
                    <a:pt x="13716" y="946404"/>
                  </a:lnTo>
                  <a:lnTo>
                    <a:pt x="13716" y="932688"/>
                  </a:lnTo>
                  <a:close/>
                </a:path>
                <a:path w="13970" h="1428115">
                  <a:moveTo>
                    <a:pt x="13716" y="877824"/>
                  </a:moveTo>
                  <a:lnTo>
                    <a:pt x="0" y="877824"/>
                  </a:lnTo>
                  <a:lnTo>
                    <a:pt x="0" y="891540"/>
                  </a:lnTo>
                  <a:lnTo>
                    <a:pt x="13716" y="891540"/>
                  </a:lnTo>
                  <a:lnTo>
                    <a:pt x="13716" y="877824"/>
                  </a:lnTo>
                  <a:close/>
                </a:path>
                <a:path w="13970" h="1428115">
                  <a:moveTo>
                    <a:pt x="13716" y="822960"/>
                  </a:moveTo>
                  <a:lnTo>
                    <a:pt x="0" y="822960"/>
                  </a:lnTo>
                  <a:lnTo>
                    <a:pt x="0" y="836676"/>
                  </a:lnTo>
                  <a:lnTo>
                    <a:pt x="13716" y="836676"/>
                  </a:lnTo>
                  <a:lnTo>
                    <a:pt x="13716" y="822960"/>
                  </a:lnTo>
                  <a:close/>
                </a:path>
                <a:path w="13970" h="1428115">
                  <a:moveTo>
                    <a:pt x="13716" y="768096"/>
                  </a:moveTo>
                  <a:lnTo>
                    <a:pt x="0" y="768096"/>
                  </a:lnTo>
                  <a:lnTo>
                    <a:pt x="0" y="781812"/>
                  </a:lnTo>
                  <a:lnTo>
                    <a:pt x="13716" y="781812"/>
                  </a:lnTo>
                  <a:lnTo>
                    <a:pt x="13716" y="768096"/>
                  </a:lnTo>
                  <a:close/>
                </a:path>
                <a:path w="13970" h="1428115">
                  <a:moveTo>
                    <a:pt x="13716" y="713232"/>
                  </a:moveTo>
                  <a:lnTo>
                    <a:pt x="0" y="713232"/>
                  </a:lnTo>
                  <a:lnTo>
                    <a:pt x="0" y="726948"/>
                  </a:lnTo>
                  <a:lnTo>
                    <a:pt x="13716" y="726948"/>
                  </a:lnTo>
                  <a:lnTo>
                    <a:pt x="13716" y="713232"/>
                  </a:lnTo>
                  <a:close/>
                </a:path>
                <a:path w="13970" h="1428115">
                  <a:moveTo>
                    <a:pt x="13716" y="658368"/>
                  </a:moveTo>
                  <a:lnTo>
                    <a:pt x="0" y="658368"/>
                  </a:lnTo>
                  <a:lnTo>
                    <a:pt x="0" y="672084"/>
                  </a:lnTo>
                  <a:lnTo>
                    <a:pt x="13716" y="672084"/>
                  </a:lnTo>
                  <a:lnTo>
                    <a:pt x="13716" y="658368"/>
                  </a:lnTo>
                  <a:close/>
                </a:path>
                <a:path w="13970" h="1428115">
                  <a:moveTo>
                    <a:pt x="13716" y="603516"/>
                  </a:moveTo>
                  <a:lnTo>
                    <a:pt x="0" y="603516"/>
                  </a:lnTo>
                  <a:lnTo>
                    <a:pt x="0" y="617232"/>
                  </a:lnTo>
                  <a:lnTo>
                    <a:pt x="13716" y="617232"/>
                  </a:lnTo>
                  <a:lnTo>
                    <a:pt x="13716" y="603516"/>
                  </a:lnTo>
                  <a:close/>
                </a:path>
                <a:path w="13970" h="1428115">
                  <a:moveTo>
                    <a:pt x="13716" y="548652"/>
                  </a:moveTo>
                  <a:lnTo>
                    <a:pt x="0" y="548652"/>
                  </a:lnTo>
                  <a:lnTo>
                    <a:pt x="0" y="562368"/>
                  </a:lnTo>
                  <a:lnTo>
                    <a:pt x="13716" y="562368"/>
                  </a:lnTo>
                  <a:lnTo>
                    <a:pt x="13716" y="548652"/>
                  </a:lnTo>
                  <a:close/>
                </a:path>
                <a:path w="13970" h="1428115">
                  <a:moveTo>
                    <a:pt x="13716" y="493788"/>
                  </a:moveTo>
                  <a:lnTo>
                    <a:pt x="0" y="493788"/>
                  </a:lnTo>
                  <a:lnTo>
                    <a:pt x="0" y="507504"/>
                  </a:lnTo>
                  <a:lnTo>
                    <a:pt x="13716" y="507504"/>
                  </a:lnTo>
                  <a:lnTo>
                    <a:pt x="13716" y="493788"/>
                  </a:lnTo>
                  <a:close/>
                </a:path>
                <a:path w="13970" h="1428115">
                  <a:moveTo>
                    <a:pt x="13716" y="438924"/>
                  </a:moveTo>
                  <a:lnTo>
                    <a:pt x="0" y="438924"/>
                  </a:lnTo>
                  <a:lnTo>
                    <a:pt x="0" y="452640"/>
                  </a:lnTo>
                  <a:lnTo>
                    <a:pt x="13716" y="452640"/>
                  </a:lnTo>
                  <a:lnTo>
                    <a:pt x="13716" y="438924"/>
                  </a:lnTo>
                  <a:close/>
                </a:path>
                <a:path w="13970" h="1428115">
                  <a:moveTo>
                    <a:pt x="13716" y="384060"/>
                  </a:moveTo>
                  <a:lnTo>
                    <a:pt x="0" y="384060"/>
                  </a:lnTo>
                  <a:lnTo>
                    <a:pt x="0" y="397776"/>
                  </a:lnTo>
                  <a:lnTo>
                    <a:pt x="13716" y="397776"/>
                  </a:lnTo>
                  <a:lnTo>
                    <a:pt x="13716" y="384060"/>
                  </a:lnTo>
                  <a:close/>
                </a:path>
                <a:path w="13970" h="1428115">
                  <a:moveTo>
                    <a:pt x="13716" y="329196"/>
                  </a:moveTo>
                  <a:lnTo>
                    <a:pt x="0" y="329196"/>
                  </a:lnTo>
                  <a:lnTo>
                    <a:pt x="0" y="342912"/>
                  </a:lnTo>
                  <a:lnTo>
                    <a:pt x="13716" y="342912"/>
                  </a:lnTo>
                  <a:lnTo>
                    <a:pt x="13716" y="329196"/>
                  </a:lnTo>
                  <a:close/>
                </a:path>
                <a:path w="13970" h="1428115">
                  <a:moveTo>
                    <a:pt x="13716" y="274332"/>
                  </a:moveTo>
                  <a:lnTo>
                    <a:pt x="0" y="274332"/>
                  </a:lnTo>
                  <a:lnTo>
                    <a:pt x="0" y="288048"/>
                  </a:lnTo>
                  <a:lnTo>
                    <a:pt x="13716" y="288048"/>
                  </a:lnTo>
                  <a:lnTo>
                    <a:pt x="13716" y="274332"/>
                  </a:lnTo>
                  <a:close/>
                </a:path>
                <a:path w="13970" h="1428115">
                  <a:moveTo>
                    <a:pt x="13716" y="219468"/>
                  </a:moveTo>
                  <a:lnTo>
                    <a:pt x="0" y="219468"/>
                  </a:lnTo>
                  <a:lnTo>
                    <a:pt x="0" y="233184"/>
                  </a:lnTo>
                  <a:lnTo>
                    <a:pt x="13716" y="233184"/>
                  </a:lnTo>
                  <a:lnTo>
                    <a:pt x="13716" y="219468"/>
                  </a:lnTo>
                  <a:close/>
                </a:path>
                <a:path w="13970" h="1428115">
                  <a:moveTo>
                    <a:pt x="13716" y="164604"/>
                  </a:moveTo>
                  <a:lnTo>
                    <a:pt x="0" y="164604"/>
                  </a:lnTo>
                  <a:lnTo>
                    <a:pt x="0" y="178320"/>
                  </a:lnTo>
                  <a:lnTo>
                    <a:pt x="13716" y="178320"/>
                  </a:lnTo>
                  <a:lnTo>
                    <a:pt x="13716" y="164604"/>
                  </a:lnTo>
                  <a:close/>
                </a:path>
                <a:path w="13970" h="1428115">
                  <a:moveTo>
                    <a:pt x="13716" y="109728"/>
                  </a:moveTo>
                  <a:lnTo>
                    <a:pt x="0" y="109728"/>
                  </a:lnTo>
                  <a:lnTo>
                    <a:pt x="0" y="123444"/>
                  </a:lnTo>
                  <a:lnTo>
                    <a:pt x="13716" y="123444"/>
                  </a:lnTo>
                  <a:lnTo>
                    <a:pt x="13716" y="109728"/>
                  </a:lnTo>
                  <a:close/>
                </a:path>
                <a:path w="13970" h="1428115">
                  <a:moveTo>
                    <a:pt x="13716" y="54864"/>
                  </a:moveTo>
                  <a:lnTo>
                    <a:pt x="0" y="54864"/>
                  </a:lnTo>
                  <a:lnTo>
                    <a:pt x="0" y="68580"/>
                  </a:lnTo>
                  <a:lnTo>
                    <a:pt x="13716" y="68580"/>
                  </a:lnTo>
                  <a:lnTo>
                    <a:pt x="13716" y="54864"/>
                  </a:lnTo>
                  <a:close/>
                </a:path>
                <a:path w="13970" h="1428115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00671" y="739139"/>
              <a:ext cx="2169160" cy="6602095"/>
            </a:xfrm>
            <a:custGeom>
              <a:avLst/>
              <a:gdLst/>
              <a:ahLst/>
              <a:cxnLst/>
              <a:rect l="l" t="t" r="r" b="b"/>
              <a:pathLst>
                <a:path w="2169159" h="6602095">
                  <a:moveTo>
                    <a:pt x="0" y="0"/>
                  </a:moveTo>
                  <a:lnTo>
                    <a:pt x="0" y="294132"/>
                  </a:lnTo>
                </a:path>
                <a:path w="2169159" h="6602095">
                  <a:moveTo>
                    <a:pt x="0" y="527304"/>
                  </a:moveTo>
                  <a:lnTo>
                    <a:pt x="0" y="6601967"/>
                  </a:lnTo>
                </a:path>
                <a:path w="2169159" h="6602095">
                  <a:moveTo>
                    <a:pt x="2168651" y="0"/>
                  </a:moveTo>
                  <a:lnTo>
                    <a:pt x="2168651" y="294132"/>
                  </a:lnTo>
                </a:path>
                <a:path w="2169159" h="6602095">
                  <a:moveTo>
                    <a:pt x="2168651" y="527304"/>
                  </a:moveTo>
                  <a:lnTo>
                    <a:pt x="2168651" y="798576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54071" y="1537715"/>
              <a:ext cx="32384" cy="803275"/>
            </a:xfrm>
            <a:custGeom>
              <a:avLst/>
              <a:gdLst/>
              <a:ahLst/>
              <a:cxnLst/>
              <a:rect l="l" t="t" r="r" b="b"/>
              <a:pathLst>
                <a:path w="32384" h="803275">
                  <a:moveTo>
                    <a:pt x="10668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10668" y="803148"/>
                  </a:lnTo>
                  <a:lnTo>
                    <a:pt x="10668" y="0"/>
                  </a:lnTo>
                  <a:close/>
                </a:path>
                <a:path w="32384" h="803275">
                  <a:moveTo>
                    <a:pt x="32004" y="0"/>
                  </a:moveTo>
                  <a:lnTo>
                    <a:pt x="21336" y="0"/>
                  </a:lnTo>
                  <a:lnTo>
                    <a:pt x="21336" y="803148"/>
                  </a:lnTo>
                  <a:lnTo>
                    <a:pt x="32004" y="803148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9324" y="2340863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4071" y="4695443"/>
              <a:ext cx="32384" cy="1856739"/>
            </a:xfrm>
            <a:custGeom>
              <a:avLst/>
              <a:gdLst/>
              <a:ahLst/>
              <a:cxnLst/>
              <a:rect l="l" t="t" r="r" b="b"/>
              <a:pathLst>
                <a:path w="32384" h="1856740">
                  <a:moveTo>
                    <a:pt x="10668" y="0"/>
                  </a:moveTo>
                  <a:lnTo>
                    <a:pt x="0" y="0"/>
                  </a:lnTo>
                  <a:lnTo>
                    <a:pt x="0" y="1856232"/>
                  </a:lnTo>
                  <a:lnTo>
                    <a:pt x="10668" y="1856232"/>
                  </a:lnTo>
                  <a:lnTo>
                    <a:pt x="10668" y="0"/>
                  </a:lnTo>
                  <a:close/>
                </a:path>
                <a:path w="32384" h="1856740">
                  <a:moveTo>
                    <a:pt x="32004" y="0"/>
                  </a:moveTo>
                  <a:lnTo>
                    <a:pt x="21336" y="0"/>
                  </a:lnTo>
                  <a:lnTo>
                    <a:pt x="21336" y="1856232"/>
                  </a:lnTo>
                  <a:lnTo>
                    <a:pt x="32004" y="185623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69324" y="6551676"/>
              <a:ext cx="0" cy="789940"/>
            </a:xfrm>
            <a:custGeom>
              <a:avLst/>
              <a:gdLst/>
              <a:ahLst/>
              <a:cxnLst/>
              <a:rect l="l" t="t" r="r" b="b"/>
              <a:pathLst>
                <a:path h="789940">
                  <a:moveTo>
                    <a:pt x="0" y="0"/>
                  </a:moveTo>
                  <a:lnTo>
                    <a:pt x="0" y="789431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5223" y="1002791"/>
              <a:ext cx="8343900" cy="548640"/>
            </a:xfrm>
            <a:custGeom>
              <a:avLst/>
              <a:gdLst/>
              <a:ahLst/>
              <a:cxnLst/>
              <a:rect l="l" t="t" r="r" b="b"/>
              <a:pathLst>
                <a:path w="8343900" h="548640">
                  <a:moveTo>
                    <a:pt x="1482852" y="534924"/>
                  </a:moveTo>
                  <a:lnTo>
                    <a:pt x="1469136" y="534924"/>
                  </a:lnTo>
                  <a:lnTo>
                    <a:pt x="1469136" y="548640"/>
                  </a:lnTo>
                  <a:lnTo>
                    <a:pt x="1482852" y="548640"/>
                  </a:lnTo>
                  <a:lnTo>
                    <a:pt x="1482852" y="534924"/>
                  </a:lnTo>
                  <a:close/>
                </a:path>
                <a:path w="8343900" h="548640">
                  <a:moveTo>
                    <a:pt x="1537716" y="534924"/>
                  </a:moveTo>
                  <a:lnTo>
                    <a:pt x="1524000" y="534924"/>
                  </a:lnTo>
                  <a:lnTo>
                    <a:pt x="1524000" y="548640"/>
                  </a:lnTo>
                  <a:lnTo>
                    <a:pt x="1537716" y="548640"/>
                  </a:lnTo>
                  <a:lnTo>
                    <a:pt x="1537716" y="534924"/>
                  </a:lnTo>
                  <a:close/>
                </a:path>
                <a:path w="8343900" h="548640">
                  <a:moveTo>
                    <a:pt x="1592580" y="534924"/>
                  </a:moveTo>
                  <a:lnTo>
                    <a:pt x="1578864" y="534924"/>
                  </a:lnTo>
                  <a:lnTo>
                    <a:pt x="1578864" y="548640"/>
                  </a:lnTo>
                  <a:lnTo>
                    <a:pt x="1592580" y="548640"/>
                  </a:lnTo>
                  <a:lnTo>
                    <a:pt x="1592580" y="534924"/>
                  </a:lnTo>
                  <a:close/>
                </a:path>
                <a:path w="8343900" h="548640">
                  <a:moveTo>
                    <a:pt x="1647444" y="534924"/>
                  </a:moveTo>
                  <a:lnTo>
                    <a:pt x="1633728" y="534924"/>
                  </a:lnTo>
                  <a:lnTo>
                    <a:pt x="1633728" y="548640"/>
                  </a:lnTo>
                  <a:lnTo>
                    <a:pt x="1647444" y="548640"/>
                  </a:lnTo>
                  <a:lnTo>
                    <a:pt x="1647444" y="534924"/>
                  </a:lnTo>
                  <a:close/>
                </a:path>
                <a:path w="8343900" h="548640">
                  <a:moveTo>
                    <a:pt x="1702308" y="534924"/>
                  </a:moveTo>
                  <a:lnTo>
                    <a:pt x="1688592" y="534924"/>
                  </a:lnTo>
                  <a:lnTo>
                    <a:pt x="1688592" y="548640"/>
                  </a:lnTo>
                  <a:lnTo>
                    <a:pt x="1702308" y="548640"/>
                  </a:lnTo>
                  <a:lnTo>
                    <a:pt x="1702308" y="534924"/>
                  </a:lnTo>
                  <a:close/>
                </a:path>
                <a:path w="8343900" h="548640">
                  <a:moveTo>
                    <a:pt x="1757172" y="534924"/>
                  </a:moveTo>
                  <a:lnTo>
                    <a:pt x="1743456" y="534924"/>
                  </a:lnTo>
                  <a:lnTo>
                    <a:pt x="1743456" y="548640"/>
                  </a:lnTo>
                  <a:lnTo>
                    <a:pt x="1757172" y="548640"/>
                  </a:lnTo>
                  <a:lnTo>
                    <a:pt x="1757172" y="534924"/>
                  </a:lnTo>
                  <a:close/>
                </a:path>
                <a:path w="8343900" h="548640">
                  <a:moveTo>
                    <a:pt x="1812036" y="534924"/>
                  </a:moveTo>
                  <a:lnTo>
                    <a:pt x="1798320" y="534924"/>
                  </a:lnTo>
                  <a:lnTo>
                    <a:pt x="1798320" y="548640"/>
                  </a:lnTo>
                  <a:lnTo>
                    <a:pt x="1812036" y="548640"/>
                  </a:lnTo>
                  <a:lnTo>
                    <a:pt x="1812036" y="534924"/>
                  </a:lnTo>
                  <a:close/>
                </a:path>
                <a:path w="8343900" h="548640">
                  <a:moveTo>
                    <a:pt x="1866900" y="534924"/>
                  </a:moveTo>
                  <a:lnTo>
                    <a:pt x="1853184" y="534924"/>
                  </a:lnTo>
                  <a:lnTo>
                    <a:pt x="1853184" y="548640"/>
                  </a:lnTo>
                  <a:lnTo>
                    <a:pt x="1866900" y="548640"/>
                  </a:lnTo>
                  <a:lnTo>
                    <a:pt x="1866900" y="534924"/>
                  </a:lnTo>
                  <a:close/>
                </a:path>
                <a:path w="8343900" h="548640">
                  <a:moveTo>
                    <a:pt x="1921764" y="534924"/>
                  </a:moveTo>
                  <a:lnTo>
                    <a:pt x="1908048" y="534924"/>
                  </a:lnTo>
                  <a:lnTo>
                    <a:pt x="1908048" y="548640"/>
                  </a:lnTo>
                  <a:lnTo>
                    <a:pt x="1921764" y="548640"/>
                  </a:lnTo>
                  <a:lnTo>
                    <a:pt x="1921764" y="534924"/>
                  </a:lnTo>
                  <a:close/>
                </a:path>
                <a:path w="8343900" h="548640">
                  <a:moveTo>
                    <a:pt x="1976628" y="534924"/>
                  </a:moveTo>
                  <a:lnTo>
                    <a:pt x="1962912" y="534924"/>
                  </a:lnTo>
                  <a:lnTo>
                    <a:pt x="1962912" y="548640"/>
                  </a:lnTo>
                  <a:lnTo>
                    <a:pt x="1976628" y="548640"/>
                  </a:lnTo>
                  <a:lnTo>
                    <a:pt x="1976628" y="534924"/>
                  </a:lnTo>
                  <a:close/>
                </a:path>
                <a:path w="8343900" h="548640">
                  <a:moveTo>
                    <a:pt x="2031492" y="534924"/>
                  </a:moveTo>
                  <a:lnTo>
                    <a:pt x="2017776" y="534924"/>
                  </a:lnTo>
                  <a:lnTo>
                    <a:pt x="2017776" y="548640"/>
                  </a:lnTo>
                  <a:lnTo>
                    <a:pt x="2031492" y="548640"/>
                  </a:lnTo>
                  <a:lnTo>
                    <a:pt x="2031492" y="534924"/>
                  </a:lnTo>
                  <a:close/>
                </a:path>
                <a:path w="8343900" h="548640">
                  <a:moveTo>
                    <a:pt x="2086356" y="534924"/>
                  </a:moveTo>
                  <a:lnTo>
                    <a:pt x="2072640" y="534924"/>
                  </a:lnTo>
                  <a:lnTo>
                    <a:pt x="2072640" y="548640"/>
                  </a:lnTo>
                  <a:lnTo>
                    <a:pt x="2086356" y="548640"/>
                  </a:lnTo>
                  <a:lnTo>
                    <a:pt x="2086356" y="534924"/>
                  </a:lnTo>
                  <a:close/>
                </a:path>
                <a:path w="8343900" h="548640">
                  <a:moveTo>
                    <a:pt x="2141220" y="534924"/>
                  </a:moveTo>
                  <a:lnTo>
                    <a:pt x="2127504" y="534924"/>
                  </a:lnTo>
                  <a:lnTo>
                    <a:pt x="2127504" y="548640"/>
                  </a:lnTo>
                  <a:lnTo>
                    <a:pt x="2141220" y="548640"/>
                  </a:lnTo>
                  <a:lnTo>
                    <a:pt x="2141220" y="534924"/>
                  </a:lnTo>
                  <a:close/>
                </a:path>
                <a:path w="8343900" h="548640">
                  <a:moveTo>
                    <a:pt x="2196084" y="534924"/>
                  </a:moveTo>
                  <a:lnTo>
                    <a:pt x="2182368" y="534924"/>
                  </a:lnTo>
                  <a:lnTo>
                    <a:pt x="2182368" y="548640"/>
                  </a:lnTo>
                  <a:lnTo>
                    <a:pt x="2196084" y="548640"/>
                  </a:lnTo>
                  <a:lnTo>
                    <a:pt x="2196084" y="534924"/>
                  </a:lnTo>
                  <a:close/>
                </a:path>
                <a:path w="8343900" h="548640">
                  <a:moveTo>
                    <a:pt x="2250948" y="534924"/>
                  </a:moveTo>
                  <a:lnTo>
                    <a:pt x="2237232" y="534924"/>
                  </a:lnTo>
                  <a:lnTo>
                    <a:pt x="2237232" y="548640"/>
                  </a:lnTo>
                  <a:lnTo>
                    <a:pt x="2250948" y="548640"/>
                  </a:lnTo>
                  <a:lnTo>
                    <a:pt x="2250948" y="534924"/>
                  </a:lnTo>
                  <a:close/>
                </a:path>
                <a:path w="8343900" h="548640">
                  <a:moveTo>
                    <a:pt x="2305812" y="534924"/>
                  </a:moveTo>
                  <a:lnTo>
                    <a:pt x="2292096" y="534924"/>
                  </a:lnTo>
                  <a:lnTo>
                    <a:pt x="2292096" y="548640"/>
                  </a:lnTo>
                  <a:lnTo>
                    <a:pt x="2305812" y="548640"/>
                  </a:lnTo>
                  <a:lnTo>
                    <a:pt x="2305812" y="534924"/>
                  </a:lnTo>
                  <a:close/>
                </a:path>
                <a:path w="8343900" h="548640">
                  <a:moveTo>
                    <a:pt x="2360676" y="534924"/>
                  </a:moveTo>
                  <a:lnTo>
                    <a:pt x="2346960" y="534924"/>
                  </a:lnTo>
                  <a:lnTo>
                    <a:pt x="2346960" y="548640"/>
                  </a:lnTo>
                  <a:lnTo>
                    <a:pt x="2360676" y="548640"/>
                  </a:lnTo>
                  <a:lnTo>
                    <a:pt x="2360676" y="534924"/>
                  </a:lnTo>
                  <a:close/>
                </a:path>
                <a:path w="8343900" h="548640">
                  <a:moveTo>
                    <a:pt x="2415540" y="534924"/>
                  </a:moveTo>
                  <a:lnTo>
                    <a:pt x="2401824" y="534924"/>
                  </a:lnTo>
                  <a:lnTo>
                    <a:pt x="2401824" y="548640"/>
                  </a:lnTo>
                  <a:lnTo>
                    <a:pt x="2415540" y="548640"/>
                  </a:lnTo>
                  <a:lnTo>
                    <a:pt x="2415540" y="534924"/>
                  </a:lnTo>
                  <a:close/>
                </a:path>
                <a:path w="8343900" h="548640">
                  <a:moveTo>
                    <a:pt x="2470404" y="534924"/>
                  </a:moveTo>
                  <a:lnTo>
                    <a:pt x="2456688" y="534924"/>
                  </a:lnTo>
                  <a:lnTo>
                    <a:pt x="2456688" y="548640"/>
                  </a:lnTo>
                  <a:lnTo>
                    <a:pt x="2470404" y="548640"/>
                  </a:lnTo>
                  <a:lnTo>
                    <a:pt x="2470404" y="534924"/>
                  </a:lnTo>
                  <a:close/>
                </a:path>
                <a:path w="8343900" h="548640">
                  <a:moveTo>
                    <a:pt x="2525268" y="534924"/>
                  </a:moveTo>
                  <a:lnTo>
                    <a:pt x="2511552" y="534924"/>
                  </a:lnTo>
                  <a:lnTo>
                    <a:pt x="2511552" y="548640"/>
                  </a:lnTo>
                  <a:lnTo>
                    <a:pt x="2525268" y="548640"/>
                  </a:lnTo>
                  <a:lnTo>
                    <a:pt x="2525268" y="534924"/>
                  </a:lnTo>
                  <a:close/>
                </a:path>
                <a:path w="8343900" h="548640">
                  <a:moveTo>
                    <a:pt x="2578608" y="534924"/>
                  </a:moveTo>
                  <a:lnTo>
                    <a:pt x="2564892" y="534924"/>
                  </a:lnTo>
                  <a:lnTo>
                    <a:pt x="2564892" y="548640"/>
                  </a:lnTo>
                  <a:lnTo>
                    <a:pt x="2578608" y="548640"/>
                  </a:lnTo>
                  <a:lnTo>
                    <a:pt x="2578608" y="534924"/>
                  </a:lnTo>
                  <a:close/>
                </a:path>
                <a:path w="8343900" h="548640">
                  <a:moveTo>
                    <a:pt x="2633472" y="534924"/>
                  </a:moveTo>
                  <a:lnTo>
                    <a:pt x="2619756" y="534924"/>
                  </a:lnTo>
                  <a:lnTo>
                    <a:pt x="2619756" y="548640"/>
                  </a:lnTo>
                  <a:lnTo>
                    <a:pt x="2633472" y="548640"/>
                  </a:lnTo>
                  <a:lnTo>
                    <a:pt x="2633472" y="534924"/>
                  </a:lnTo>
                  <a:close/>
                </a:path>
                <a:path w="8343900" h="548640">
                  <a:moveTo>
                    <a:pt x="2798064" y="534924"/>
                  </a:moveTo>
                  <a:lnTo>
                    <a:pt x="2784348" y="534924"/>
                  </a:lnTo>
                  <a:lnTo>
                    <a:pt x="2784348" y="548640"/>
                  </a:lnTo>
                  <a:lnTo>
                    <a:pt x="2798064" y="548640"/>
                  </a:lnTo>
                  <a:lnTo>
                    <a:pt x="2798064" y="534924"/>
                  </a:lnTo>
                  <a:close/>
                </a:path>
                <a:path w="8343900" h="548640">
                  <a:moveTo>
                    <a:pt x="2852928" y="534924"/>
                  </a:moveTo>
                  <a:lnTo>
                    <a:pt x="2839212" y="534924"/>
                  </a:lnTo>
                  <a:lnTo>
                    <a:pt x="2839212" y="548640"/>
                  </a:lnTo>
                  <a:lnTo>
                    <a:pt x="2852928" y="548640"/>
                  </a:lnTo>
                  <a:lnTo>
                    <a:pt x="2852928" y="534924"/>
                  </a:lnTo>
                  <a:close/>
                </a:path>
                <a:path w="8343900" h="548640">
                  <a:moveTo>
                    <a:pt x="2907792" y="534924"/>
                  </a:moveTo>
                  <a:lnTo>
                    <a:pt x="2894076" y="534924"/>
                  </a:lnTo>
                  <a:lnTo>
                    <a:pt x="2894076" y="548640"/>
                  </a:lnTo>
                  <a:lnTo>
                    <a:pt x="2907792" y="548640"/>
                  </a:lnTo>
                  <a:lnTo>
                    <a:pt x="2907792" y="534924"/>
                  </a:lnTo>
                  <a:close/>
                </a:path>
                <a:path w="8343900" h="548640">
                  <a:moveTo>
                    <a:pt x="2962656" y="534924"/>
                  </a:moveTo>
                  <a:lnTo>
                    <a:pt x="2948940" y="534924"/>
                  </a:lnTo>
                  <a:lnTo>
                    <a:pt x="2948940" y="548640"/>
                  </a:lnTo>
                  <a:lnTo>
                    <a:pt x="2962656" y="548640"/>
                  </a:lnTo>
                  <a:lnTo>
                    <a:pt x="2962656" y="534924"/>
                  </a:lnTo>
                  <a:close/>
                </a:path>
                <a:path w="8343900" h="548640">
                  <a:moveTo>
                    <a:pt x="3017520" y="534924"/>
                  </a:moveTo>
                  <a:lnTo>
                    <a:pt x="3003804" y="534924"/>
                  </a:lnTo>
                  <a:lnTo>
                    <a:pt x="3003804" y="548640"/>
                  </a:lnTo>
                  <a:lnTo>
                    <a:pt x="3017520" y="548640"/>
                  </a:lnTo>
                  <a:lnTo>
                    <a:pt x="3017520" y="534924"/>
                  </a:lnTo>
                  <a:close/>
                </a:path>
                <a:path w="8343900" h="548640">
                  <a:moveTo>
                    <a:pt x="3072384" y="534924"/>
                  </a:moveTo>
                  <a:lnTo>
                    <a:pt x="3058668" y="534924"/>
                  </a:lnTo>
                  <a:lnTo>
                    <a:pt x="3058668" y="548640"/>
                  </a:lnTo>
                  <a:lnTo>
                    <a:pt x="3072384" y="548640"/>
                  </a:lnTo>
                  <a:lnTo>
                    <a:pt x="3072384" y="534924"/>
                  </a:lnTo>
                  <a:close/>
                </a:path>
                <a:path w="8343900" h="548640">
                  <a:moveTo>
                    <a:pt x="3127248" y="534924"/>
                  </a:moveTo>
                  <a:lnTo>
                    <a:pt x="3113532" y="534924"/>
                  </a:lnTo>
                  <a:lnTo>
                    <a:pt x="3113532" y="548640"/>
                  </a:lnTo>
                  <a:lnTo>
                    <a:pt x="3127248" y="548640"/>
                  </a:lnTo>
                  <a:lnTo>
                    <a:pt x="3127248" y="534924"/>
                  </a:lnTo>
                  <a:close/>
                </a:path>
                <a:path w="8343900" h="548640">
                  <a:moveTo>
                    <a:pt x="3182112" y="534924"/>
                  </a:moveTo>
                  <a:lnTo>
                    <a:pt x="3168396" y="534924"/>
                  </a:lnTo>
                  <a:lnTo>
                    <a:pt x="3168396" y="548640"/>
                  </a:lnTo>
                  <a:lnTo>
                    <a:pt x="3182112" y="548640"/>
                  </a:lnTo>
                  <a:lnTo>
                    <a:pt x="3182112" y="534924"/>
                  </a:lnTo>
                  <a:close/>
                </a:path>
                <a:path w="8343900" h="548640">
                  <a:moveTo>
                    <a:pt x="3236976" y="534924"/>
                  </a:moveTo>
                  <a:lnTo>
                    <a:pt x="3223260" y="534924"/>
                  </a:lnTo>
                  <a:lnTo>
                    <a:pt x="3223260" y="548640"/>
                  </a:lnTo>
                  <a:lnTo>
                    <a:pt x="3236976" y="548640"/>
                  </a:lnTo>
                  <a:lnTo>
                    <a:pt x="3236976" y="534924"/>
                  </a:lnTo>
                  <a:close/>
                </a:path>
                <a:path w="8343900" h="548640">
                  <a:moveTo>
                    <a:pt x="3291840" y="534924"/>
                  </a:moveTo>
                  <a:lnTo>
                    <a:pt x="3278124" y="534924"/>
                  </a:lnTo>
                  <a:lnTo>
                    <a:pt x="3278124" y="548640"/>
                  </a:lnTo>
                  <a:lnTo>
                    <a:pt x="3291840" y="548640"/>
                  </a:lnTo>
                  <a:lnTo>
                    <a:pt x="3291840" y="534924"/>
                  </a:lnTo>
                  <a:close/>
                </a:path>
                <a:path w="8343900" h="548640">
                  <a:moveTo>
                    <a:pt x="3346704" y="534924"/>
                  </a:moveTo>
                  <a:lnTo>
                    <a:pt x="3332988" y="534924"/>
                  </a:lnTo>
                  <a:lnTo>
                    <a:pt x="3332988" y="548640"/>
                  </a:lnTo>
                  <a:lnTo>
                    <a:pt x="3346704" y="548640"/>
                  </a:lnTo>
                  <a:lnTo>
                    <a:pt x="3346704" y="534924"/>
                  </a:lnTo>
                  <a:close/>
                </a:path>
                <a:path w="8343900" h="548640">
                  <a:moveTo>
                    <a:pt x="3401568" y="534924"/>
                  </a:moveTo>
                  <a:lnTo>
                    <a:pt x="3387852" y="534924"/>
                  </a:lnTo>
                  <a:lnTo>
                    <a:pt x="3387852" y="548640"/>
                  </a:lnTo>
                  <a:lnTo>
                    <a:pt x="3401568" y="548640"/>
                  </a:lnTo>
                  <a:lnTo>
                    <a:pt x="3401568" y="534924"/>
                  </a:lnTo>
                  <a:close/>
                </a:path>
                <a:path w="8343900" h="548640">
                  <a:moveTo>
                    <a:pt x="3456432" y="534924"/>
                  </a:moveTo>
                  <a:lnTo>
                    <a:pt x="3442716" y="534924"/>
                  </a:lnTo>
                  <a:lnTo>
                    <a:pt x="3442716" y="548640"/>
                  </a:lnTo>
                  <a:lnTo>
                    <a:pt x="3456432" y="548640"/>
                  </a:lnTo>
                  <a:lnTo>
                    <a:pt x="3456432" y="534924"/>
                  </a:lnTo>
                  <a:close/>
                </a:path>
                <a:path w="8343900" h="548640">
                  <a:moveTo>
                    <a:pt x="3511296" y="534924"/>
                  </a:moveTo>
                  <a:lnTo>
                    <a:pt x="3497580" y="534924"/>
                  </a:lnTo>
                  <a:lnTo>
                    <a:pt x="3497580" y="548640"/>
                  </a:lnTo>
                  <a:lnTo>
                    <a:pt x="3511296" y="548640"/>
                  </a:lnTo>
                  <a:lnTo>
                    <a:pt x="3511296" y="534924"/>
                  </a:lnTo>
                  <a:close/>
                </a:path>
                <a:path w="8343900" h="548640">
                  <a:moveTo>
                    <a:pt x="3566160" y="534924"/>
                  </a:moveTo>
                  <a:lnTo>
                    <a:pt x="3552444" y="534924"/>
                  </a:lnTo>
                  <a:lnTo>
                    <a:pt x="3552444" y="548640"/>
                  </a:lnTo>
                  <a:lnTo>
                    <a:pt x="3566160" y="548640"/>
                  </a:lnTo>
                  <a:lnTo>
                    <a:pt x="3566160" y="534924"/>
                  </a:lnTo>
                  <a:close/>
                </a:path>
                <a:path w="8343900" h="548640">
                  <a:moveTo>
                    <a:pt x="3621024" y="534924"/>
                  </a:moveTo>
                  <a:lnTo>
                    <a:pt x="3607308" y="534924"/>
                  </a:lnTo>
                  <a:lnTo>
                    <a:pt x="3607308" y="548640"/>
                  </a:lnTo>
                  <a:lnTo>
                    <a:pt x="3621024" y="548640"/>
                  </a:lnTo>
                  <a:lnTo>
                    <a:pt x="3621024" y="534924"/>
                  </a:lnTo>
                  <a:close/>
                </a:path>
                <a:path w="8343900" h="548640">
                  <a:moveTo>
                    <a:pt x="3675900" y="534924"/>
                  </a:moveTo>
                  <a:lnTo>
                    <a:pt x="3662184" y="534924"/>
                  </a:lnTo>
                  <a:lnTo>
                    <a:pt x="3662184" y="548640"/>
                  </a:lnTo>
                  <a:lnTo>
                    <a:pt x="3675900" y="548640"/>
                  </a:lnTo>
                  <a:lnTo>
                    <a:pt x="3675900" y="534924"/>
                  </a:lnTo>
                  <a:close/>
                </a:path>
                <a:path w="8343900" h="548640">
                  <a:moveTo>
                    <a:pt x="3730764" y="534924"/>
                  </a:moveTo>
                  <a:lnTo>
                    <a:pt x="3717048" y="534924"/>
                  </a:lnTo>
                  <a:lnTo>
                    <a:pt x="3717048" y="548640"/>
                  </a:lnTo>
                  <a:lnTo>
                    <a:pt x="3730764" y="548640"/>
                  </a:lnTo>
                  <a:lnTo>
                    <a:pt x="3730764" y="534924"/>
                  </a:lnTo>
                  <a:close/>
                </a:path>
                <a:path w="8343900" h="548640">
                  <a:moveTo>
                    <a:pt x="3785628" y="534924"/>
                  </a:moveTo>
                  <a:lnTo>
                    <a:pt x="3771912" y="534924"/>
                  </a:lnTo>
                  <a:lnTo>
                    <a:pt x="3771912" y="548640"/>
                  </a:lnTo>
                  <a:lnTo>
                    <a:pt x="3785628" y="548640"/>
                  </a:lnTo>
                  <a:lnTo>
                    <a:pt x="3785628" y="534924"/>
                  </a:lnTo>
                  <a:close/>
                </a:path>
                <a:path w="8343900" h="548640">
                  <a:moveTo>
                    <a:pt x="3840492" y="534924"/>
                  </a:moveTo>
                  <a:lnTo>
                    <a:pt x="3826776" y="534924"/>
                  </a:lnTo>
                  <a:lnTo>
                    <a:pt x="3826776" y="548640"/>
                  </a:lnTo>
                  <a:lnTo>
                    <a:pt x="3840492" y="548640"/>
                  </a:lnTo>
                  <a:lnTo>
                    <a:pt x="3840492" y="534924"/>
                  </a:lnTo>
                  <a:close/>
                </a:path>
                <a:path w="8343900" h="548640">
                  <a:moveTo>
                    <a:pt x="3895356" y="534924"/>
                  </a:moveTo>
                  <a:lnTo>
                    <a:pt x="3881640" y="534924"/>
                  </a:lnTo>
                  <a:lnTo>
                    <a:pt x="3881640" y="548640"/>
                  </a:lnTo>
                  <a:lnTo>
                    <a:pt x="3895356" y="548640"/>
                  </a:lnTo>
                  <a:lnTo>
                    <a:pt x="3895356" y="534924"/>
                  </a:lnTo>
                  <a:close/>
                </a:path>
                <a:path w="8343900" h="548640">
                  <a:moveTo>
                    <a:pt x="3950220" y="534924"/>
                  </a:moveTo>
                  <a:lnTo>
                    <a:pt x="3936504" y="534924"/>
                  </a:lnTo>
                  <a:lnTo>
                    <a:pt x="3936504" y="548640"/>
                  </a:lnTo>
                  <a:lnTo>
                    <a:pt x="3950220" y="548640"/>
                  </a:lnTo>
                  <a:lnTo>
                    <a:pt x="3950220" y="534924"/>
                  </a:lnTo>
                  <a:close/>
                </a:path>
                <a:path w="8343900" h="548640">
                  <a:moveTo>
                    <a:pt x="4005084" y="534924"/>
                  </a:moveTo>
                  <a:lnTo>
                    <a:pt x="3991368" y="534924"/>
                  </a:lnTo>
                  <a:lnTo>
                    <a:pt x="3991368" y="548640"/>
                  </a:lnTo>
                  <a:lnTo>
                    <a:pt x="4005084" y="548640"/>
                  </a:lnTo>
                  <a:lnTo>
                    <a:pt x="4005084" y="534924"/>
                  </a:lnTo>
                  <a:close/>
                </a:path>
                <a:path w="8343900" h="548640">
                  <a:moveTo>
                    <a:pt x="4059948" y="534924"/>
                  </a:moveTo>
                  <a:lnTo>
                    <a:pt x="4046232" y="534924"/>
                  </a:lnTo>
                  <a:lnTo>
                    <a:pt x="4046232" y="548640"/>
                  </a:lnTo>
                  <a:lnTo>
                    <a:pt x="4059948" y="548640"/>
                  </a:lnTo>
                  <a:lnTo>
                    <a:pt x="4059948" y="534924"/>
                  </a:lnTo>
                  <a:close/>
                </a:path>
                <a:path w="8343900" h="548640">
                  <a:moveTo>
                    <a:pt x="4114812" y="534924"/>
                  </a:moveTo>
                  <a:lnTo>
                    <a:pt x="4101096" y="534924"/>
                  </a:lnTo>
                  <a:lnTo>
                    <a:pt x="4101096" y="548640"/>
                  </a:lnTo>
                  <a:lnTo>
                    <a:pt x="4114812" y="548640"/>
                  </a:lnTo>
                  <a:lnTo>
                    <a:pt x="4114812" y="534924"/>
                  </a:lnTo>
                  <a:close/>
                </a:path>
                <a:path w="8343900" h="548640">
                  <a:moveTo>
                    <a:pt x="4169676" y="534924"/>
                  </a:moveTo>
                  <a:lnTo>
                    <a:pt x="4155960" y="534924"/>
                  </a:lnTo>
                  <a:lnTo>
                    <a:pt x="4155960" y="548640"/>
                  </a:lnTo>
                  <a:lnTo>
                    <a:pt x="4169676" y="548640"/>
                  </a:lnTo>
                  <a:lnTo>
                    <a:pt x="4169676" y="534924"/>
                  </a:lnTo>
                  <a:close/>
                </a:path>
                <a:path w="8343900" h="548640">
                  <a:moveTo>
                    <a:pt x="4224540" y="534924"/>
                  </a:moveTo>
                  <a:lnTo>
                    <a:pt x="4210824" y="534924"/>
                  </a:lnTo>
                  <a:lnTo>
                    <a:pt x="4210824" y="548640"/>
                  </a:lnTo>
                  <a:lnTo>
                    <a:pt x="4224540" y="548640"/>
                  </a:lnTo>
                  <a:lnTo>
                    <a:pt x="4224540" y="534924"/>
                  </a:lnTo>
                  <a:close/>
                </a:path>
                <a:path w="8343900" h="548640">
                  <a:moveTo>
                    <a:pt x="4279404" y="534924"/>
                  </a:moveTo>
                  <a:lnTo>
                    <a:pt x="4265688" y="534924"/>
                  </a:lnTo>
                  <a:lnTo>
                    <a:pt x="4265688" y="548640"/>
                  </a:lnTo>
                  <a:lnTo>
                    <a:pt x="4279404" y="548640"/>
                  </a:lnTo>
                  <a:lnTo>
                    <a:pt x="4279404" y="534924"/>
                  </a:lnTo>
                  <a:close/>
                </a:path>
                <a:path w="8343900" h="548640">
                  <a:moveTo>
                    <a:pt x="4334268" y="534924"/>
                  </a:moveTo>
                  <a:lnTo>
                    <a:pt x="4320552" y="534924"/>
                  </a:lnTo>
                  <a:lnTo>
                    <a:pt x="4320552" y="548640"/>
                  </a:lnTo>
                  <a:lnTo>
                    <a:pt x="4334268" y="548640"/>
                  </a:lnTo>
                  <a:lnTo>
                    <a:pt x="4334268" y="534924"/>
                  </a:lnTo>
                  <a:close/>
                </a:path>
                <a:path w="8343900" h="548640">
                  <a:moveTo>
                    <a:pt x="4389132" y="534924"/>
                  </a:moveTo>
                  <a:lnTo>
                    <a:pt x="4375416" y="534924"/>
                  </a:lnTo>
                  <a:lnTo>
                    <a:pt x="4375416" y="548640"/>
                  </a:lnTo>
                  <a:lnTo>
                    <a:pt x="4389132" y="548640"/>
                  </a:lnTo>
                  <a:lnTo>
                    <a:pt x="4389132" y="534924"/>
                  </a:lnTo>
                  <a:close/>
                </a:path>
                <a:path w="8343900" h="548640">
                  <a:moveTo>
                    <a:pt x="4443996" y="534924"/>
                  </a:moveTo>
                  <a:lnTo>
                    <a:pt x="4430280" y="534924"/>
                  </a:lnTo>
                  <a:lnTo>
                    <a:pt x="4430280" y="548640"/>
                  </a:lnTo>
                  <a:lnTo>
                    <a:pt x="4443996" y="548640"/>
                  </a:lnTo>
                  <a:lnTo>
                    <a:pt x="4443996" y="534924"/>
                  </a:lnTo>
                  <a:close/>
                </a:path>
                <a:path w="8343900" h="548640">
                  <a:moveTo>
                    <a:pt x="4498860" y="534924"/>
                  </a:moveTo>
                  <a:lnTo>
                    <a:pt x="4485144" y="534924"/>
                  </a:lnTo>
                  <a:lnTo>
                    <a:pt x="4485144" y="548640"/>
                  </a:lnTo>
                  <a:lnTo>
                    <a:pt x="4498860" y="548640"/>
                  </a:lnTo>
                  <a:lnTo>
                    <a:pt x="4498860" y="534924"/>
                  </a:lnTo>
                  <a:close/>
                </a:path>
                <a:path w="8343900" h="548640">
                  <a:moveTo>
                    <a:pt x="4553724" y="534924"/>
                  </a:moveTo>
                  <a:lnTo>
                    <a:pt x="4540008" y="534924"/>
                  </a:lnTo>
                  <a:lnTo>
                    <a:pt x="4540008" y="548640"/>
                  </a:lnTo>
                  <a:lnTo>
                    <a:pt x="4553724" y="548640"/>
                  </a:lnTo>
                  <a:lnTo>
                    <a:pt x="4553724" y="534924"/>
                  </a:lnTo>
                  <a:close/>
                </a:path>
                <a:path w="8343900" h="548640">
                  <a:moveTo>
                    <a:pt x="4608588" y="534924"/>
                  </a:moveTo>
                  <a:lnTo>
                    <a:pt x="4594872" y="534924"/>
                  </a:lnTo>
                  <a:lnTo>
                    <a:pt x="4594872" y="548640"/>
                  </a:lnTo>
                  <a:lnTo>
                    <a:pt x="4608588" y="548640"/>
                  </a:lnTo>
                  <a:lnTo>
                    <a:pt x="4608588" y="534924"/>
                  </a:lnTo>
                  <a:close/>
                </a:path>
                <a:path w="8343900" h="548640">
                  <a:moveTo>
                    <a:pt x="4663452" y="534924"/>
                  </a:moveTo>
                  <a:lnTo>
                    <a:pt x="4649736" y="534924"/>
                  </a:lnTo>
                  <a:lnTo>
                    <a:pt x="4649736" y="548640"/>
                  </a:lnTo>
                  <a:lnTo>
                    <a:pt x="4663452" y="548640"/>
                  </a:lnTo>
                  <a:lnTo>
                    <a:pt x="4663452" y="534924"/>
                  </a:lnTo>
                  <a:close/>
                </a:path>
                <a:path w="8343900" h="548640">
                  <a:moveTo>
                    <a:pt x="4718316" y="534924"/>
                  </a:moveTo>
                  <a:lnTo>
                    <a:pt x="4704600" y="534924"/>
                  </a:lnTo>
                  <a:lnTo>
                    <a:pt x="4704600" y="548640"/>
                  </a:lnTo>
                  <a:lnTo>
                    <a:pt x="4718316" y="548640"/>
                  </a:lnTo>
                  <a:lnTo>
                    <a:pt x="4718316" y="534924"/>
                  </a:lnTo>
                  <a:close/>
                </a:path>
                <a:path w="8343900" h="548640">
                  <a:moveTo>
                    <a:pt x="4773168" y="534924"/>
                  </a:moveTo>
                  <a:lnTo>
                    <a:pt x="4759452" y="534924"/>
                  </a:lnTo>
                  <a:lnTo>
                    <a:pt x="4759452" y="548640"/>
                  </a:lnTo>
                  <a:lnTo>
                    <a:pt x="4773168" y="548640"/>
                  </a:lnTo>
                  <a:lnTo>
                    <a:pt x="4773168" y="534924"/>
                  </a:lnTo>
                  <a:close/>
                </a:path>
                <a:path w="8343900" h="548640">
                  <a:moveTo>
                    <a:pt x="4828032" y="534924"/>
                  </a:moveTo>
                  <a:lnTo>
                    <a:pt x="4814316" y="534924"/>
                  </a:lnTo>
                  <a:lnTo>
                    <a:pt x="4814316" y="548640"/>
                  </a:lnTo>
                  <a:lnTo>
                    <a:pt x="4828032" y="548640"/>
                  </a:lnTo>
                  <a:lnTo>
                    <a:pt x="4828032" y="534924"/>
                  </a:lnTo>
                  <a:close/>
                </a:path>
                <a:path w="8343900" h="548640">
                  <a:moveTo>
                    <a:pt x="4882896" y="534924"/>
                  </a:moveTo>
                  <a:lnTo>
                    <a:pt x="4869180" y="534924"/>
                  </a:lnTo>
                  <a:lnTo>
                    <a:pt x="4869180" y="548640"/>
                  </a:lnTo>
                  <a:lnTo>
                    <a:pt x="4882896" y="548640"/>
                  </a:lnTo>
                  <a:lnTo>
                    <a:pt x="4882896" y="534924"/>
                  </a:lnTo>
                  <a:close/>
                </a:path>
                <a:path w="8343900" h="548640">
                  <a:moveTo>
                    <a:pt x="4937760" y="534924"/>
                  </a:moveTo>
                  <a:lnTo>
                    <a:pt x="4924044" y="534924"/>
                  </a:lnTo>
                  <a:lnTo>
                    <a:pt x="4924044" y="548640"/>
                  </a:lnTo>
                  <a:lnTo>
                    <a:pt x="4937760" y="548640"/>
                  </a:lnTo>
                  <a:lnTo>
                    <a:pt x="4937760" y="534924"/>
                  </a:lnTo>
                  <a:close/>
                </a:path>
                <a:path w="8343900" h="548640">
                  <a:moveTo>
                    <a:pt x="4991100" y="534924"/>
                  </a:moveTo>
                  <a:lnTo>
                    <a:pt x="4977384" y="534924"/>
                  </a:lnTo>
                  <a:lnTo>
                    <a:pt x="4977384" y="548640"/>
                  </a:lnTo>
                  <a:lnTo>
                    <a:pt x="4991100" y="548640"/>
                  </a:lnTo>
                  <a:lnTo>
                    <a:pt x="4991100" y="534924"/>
                  </a:lnTo>
                  <a:close/>
                </a:path>
                <a:path w="8343900" h="548640">
                  <a:moveTo>
                    <a:pt x="5045964" y="534924"/>
                  </a:moveTo>
                  <a:lnTo>
                    <a:pt x="5032248" y="534924"/>
                  </a:lnTo>
                  <a:lnTo>
                    <a:pt x="5032248" y="548640"/>
                  </a:lnTo>
                  <a:lnTo>
                    <a:pt x="5045964" y="548640"/>
                  </a:lnTo>
                  <a:lnTo>
                    <a:pt x="5045964" y="534924"/>
                  </a:lnTo>
                  <a:close/>
                </a:path>
                <a:path w="8343900" h="548640">
                  <a:moveTo>
                    <a:pt x="5100828" y="534924"/>
                  </a:moveTo>
                  <a:lnTo>
                    <a:pt x="5087112" y="534924"/>
                  </a:lnTo>
                  <a:lnTo>
                    <a:pt x="5087112" y="548640"/>
                  </a:lnTo>
                  <a:lnTo>
                    <a:pt x="5100828" y="548640"/>
                  </a:lnTo>
                  <a:lnTo>
                    <a:pt x="5100828" y="534924"/>
                  </a:lnTo>
                  <a:close/>
                </a:path>
                <a:path w="8343900" h="548640">
                  <a:moveTo>
                    <a:pt x="5155692" y="534924"/>
                  </a:moveTo>
                  <a:lnTo>
                    <a:pt x="5141976" y="534924"/>
                  </a:lnTo>
                  <a:lnTo>
                    <a:pt x="5141976" y="548640"/>
                  </a:lnTo>
                  <a:lnTo>
                    <a:pt x="5155692" y="548640"/>
                  </a:lnTo>
                  <a:lnTo>
                    <a:pt x="5155692" y="534924"/>
                  </a:lnTo>
                  <a:close/>
                </a:path>
                <a:path w="8343900" h="548640">
                  <a:moveTo>
                    <a:pt x="5210556" y="534924"/>
                  </a:moveTo>
                  <a:lnTo>
                    <a:pt x="5196840" y="534924"/>
                  </a:lnTo>
                  <a:lnTo>
                    <a:pt x="5196840" y="548640"/>
                  </a:lnTo>
                  <a:lnTo>
                    <a:pt x="5210556" y="548640"/>
                  </a:lnTo>
                  <a:lnTo>
                    <a:pt x="5210556" y="534924"/>
                  </a:lnTo>
                  <a:close/>
                </a:path>
                <a:path w="8343900" h="548640">
                  <a:moveTo>
                    <a:pt x="8331708" y="283464"/>
                  </a:moveTo>
                  <a:lnTo>
                    <a:pt x="0" y="283464"/>
                  </a:lnTo>
                  <a:lnTo>
                    <a:pt x="0" y="294132"/>
                  </a:lnTo>
                  <a:lnTo>
                    <a:pt x="8331708" y="294132"/>
                  </a:lnTo>
                  <a:lnTo>
                    <a:pt x="8331708" y="283464"/>
                  </a:lnTo>
                  <a:close/>
                </a:path>
                <a:path w="8343900" h="548640">
                  <a:moveTo>
                    <a:pt x="8331708" y="263652"/>
                  </a:moveTo>
                  <a:lnTo>
                    <a:pt x="0" y="263652"/>
                  </a:lnTo>
                  <a:lnTo>
                    <a:pt x="0" y="272796"/>
                  </a:lnTo>
                  <a:lnTo>
                    <a:pt x="8331708" y="272796"/>
                  </a:lnTo>
                  <a:lnTo>
                    <a:pt x="8331708" y="263652"/>
                  </a:lnTo>
                  <a:close/>
                </a:path>
                <a:path w="8343900" h="548640">
                  <a:moveTo>
                    <a:pt x="8343900" y="21336"/>
                  </a:moveTo>
                  <a:lnTo>
                    <a:pt x="0" y="21336"/>
                  </a:lnTo>
                  <a:lnTo>
                    <a:pt x="0" y="30480"/>
                  </a:lnTo>
                  <a:lnTo>
                    <a:pt x="8343900" y="30480"/>
                  </a:lnTo>
                  <a:lnTo>
                    <a:pt x="8343900" y="21336"/>
                  </a:lnTo>
                  <a:close/>
                </a:path>
                <a:path w="8343900" h="548640">
                  <a:moveTo>
                    <a:pt x="8343900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8343900" y="10668"/>
                  </a:lnTo>
                  <a:lnTo>
                    <a:pt x="8343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2063" y="1537715"/>
              <a:ext cx="946785" cy="13970"/>
            </a:xfrm>
            <a:custGeom>
              <a:avLst/>
              <a:gdLst/>
              <a:ahLst/>
              <a:cxnLst/>
              <a:rect l="l" t="t" r="r" b="b"/>
              <a:pathLst>
                <a:path w="946784" h="13969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946784" h="13969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946784" h="13969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946784" h="13969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946784" h="13969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946784" h="13969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946784" h="13969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946784" h="13969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946784" h="13969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946784" h="13969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946784" h="13969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946784" h="13969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946784" h="13969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946784" h="13969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946784" h="13969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946784" h="13969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  <a:path w="946784" h="13969">
                  <a:moveTo>
                    <a:pt x="891540" y="0"/>
                  </a:moveTo>
                  <a:lnTo>
                    <a:pt x="877824" y="0"/>
                  </a:lnTo>
                  <a:lnTo>
                    <a:pt x="877824" y="13716"/>
                  </a:lnTo>
                  <a:lnTo>
                    <a:pt x="891540" y="13716"/>
                  </a:lnTo>
                  <a:lnTo>
                    <a:pt x="891540" y="0"/>
                  </a:lnTo>
                  <a:close/>
                </a:path>
                <a:path w="946784" h="13969">
                  <a:moveTo>
                    <a:pt x="946404" y="0"/>
                  </a:moveTo>
                  <a:lnTo>
                    <a:pt x="932688" y="0"/>
                  </a:lnTo>
                  <a:lnTo>
                    <a:pt x="932688" y="13716"/>
                  </a:lnTo>
                  <a:lnTo>
                    <a:pt x="946404" y="13716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54083" y="1545336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1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4359" y="1801367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69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69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69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69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69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69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69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69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69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69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69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69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69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69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69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3851275" h="13969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  <a:path w="3851275" h="13969">
                  <a:moveTo>
                    <a:pt x="891540" y="0"/>
                  </a:moveTo>
                  <a:lnTo>
                    <a:pt x="877824" y="0"/>
                  </a:lnTo>
                  <a:lnTo>
                    <a:pt x="877824" y="13716"/>
                  </a:lnTo>
                  <a:lnTo>
                    <a:pt x="891540" y="13716"/>
                  </a:lnTo>
                  <a:lnTo>
                    <a:pt x="891540" y="0"/>
                  </a:lnTo>
                  <a:close/>
                </a:path>
                <a:path w="3851275" h="13969">
                  <a:moveTo>
                    <a:pt x="946404" y="0"/>
                  </a:moveTo>
                  <a:lnTo>
                    <a:pt x="932688" y="0"/>
                  </a:lnTo>
                  <a:lnTo>
                    <a:pt x="932688" y="13716"/>
                  </a:lnTo>
                  <a:lnTo>
                    <a:pt x="946404" y="13716"/>
                  </a:lnTo>
                  <a:lnTo>
                    <a:pt x="946404" y="0"/>
                  </a:lnTo>
                  <a:close/>
                </a:path>
                <a:path w="3851275" h="13969">
                  <a:moveTo>
                    <a:pt x="1001268" y="0"/>
                  </a:moveTo>
                  <a:lnTo>
                    <a:pt x="987552" y="0"/>
                  </a:lnTo>
                  <a:lnTo>
                    <a:pt x="987552" y="13716"/>
                  </a:lnTo>
                  <a:lnTo>
                    <a:pt x="1001268" y="13716"/>
                  </a:lnTo>
                  <a:lnTo>
                    <a:pt x="1001268" y="0"/>
                  </a:lnTo>
                  <a:close/>
                </a:path>
                <a:path w="3851275" h="13969">
                  <a:moveTo>
                    <a:pt x="1056132" y="0"/>
                  </a:moveTo>
                  <a:lnTo>
                    <a:pt x="1042416" y="0"/>
                  </a:lnTo>
                  <a:lnTo>
                    <a:pt x="1042416" y="13716"/>
                  </a:lnTo>
                  <a:lnTo>
                    <a:pt x="1056132" y="13716"/>
                  </a:lnTo>
                  <a:lnTo>
                    <a:pt x="1056132" y="0"/>
                  </a:lnTo>
                  <a:close/>
                </a:path>
                <a:path w="3851275" h="13969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69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69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69">
                  <a:moveTo>
                    <a:pt x="1274064" y="0"/>
                  </a:moveTo>
                  <a:lnTo>
                    <a:pt x="1260348" y="0"/>
                  </a:lnTo>
                  <a:lnTo>
                    <a:pt x="1260348" y="13716"/>
                  </a:lnTo>
                  <a:lnTo>
                    <a:pt x="1274064" y="13716"/>
                  </a:lnTo>
                  <a:lnTo>
                    <a:pt x="1274064" y="0"/>
                  </a:lnTo>
                  <a:close/>
                </a:path>
                <a:path w="3851275" h="13969">
                  <a:moveTo>
                    <a:pt x="1328928" y="0"/>
                  </a:moveTo>
                  <a:lnTo>
                    <a:pt x="1315212" y="0"/>
                  </a:lnTo>
                  <a:lnTo>
                    <a:pt x="1315212" y="13716"/>
                  </a:lnTo>
                  <a:lnTo>
                    <a:pt x="1328928" y="13716"/>
                  </a:lnTo>
                  <a:lnTo>
                    <a:pt x="1328928" y="0"/>
                  </a:lnTo>
                  <a:close/>
                </a:path>
                <a:path w="3851275" h="13969">
                  <a:moveTo>
                    <a:pt x="1383792" y="0"/>
                  </a:moveTo>
                  <a:lnTo>
                    <a:pt x="1370076" y="0"/>
                  </a:lnTo>
                  <a:lnTo>
                    <a:pt x="1370076" y="13716"/>
                  </a:lnTo>
                  <a:lnTo>
                    <a:pt x="1383792" y="13716"/>
                  </a:lnTo>
                  <a:lnTo>
                    <a:pt x="1383792" y="0"/>
                  </a:lnTo>
                  <a:close/>
                </a:path>
                <a:path w="3851275" h="13969">
                  <a:moveTo>
                    <a:pt x="1438656" y="0"/>
                  </a:moveTo>
                  <a:lnTo>
                    <a:pt x="1424940" y="0"/>
                  </a:lnTo>
                  <a:lnTo>
                    <a:pt x="1424940" y="13716"/>
                  </a:lnTo>
                  <a:lnTo>
                    <a:pt x="1438656" y="13716"/>
                  </a:lnTo>
                  <a:lnTo>
                    <a:pt x="1438656" y="0"/>
                  </a:lnTo>
                  <a:close/>
                </a:path>
                <a:path w="3851275" h="13969">
                  <a:moveTo>
                    <a:pt x="1493520" y="0"/>
                  </a:moveTo>
                  <a:lnTo>
                    <a:pt x="1479804" y="0"/>
                  </a:lnTo>
                  <a:lnTo>
                    <a:pt x="1479804" y="13716"/>
                  </a:lnTo>
                  <a:lnTo>
                    <a:pt x="1493520" y="13716"/>
                  </a:lnTo>
                  <a:lnTo>
                    <a:pt x="1493520" y="0"/>
                  </a:lnTo>
                  <a:close/>
                </a:path>
                <a:path w="3851275" h="13969">
                  <a:moveTo>
                    <a:pt x="1548384" y="0"/>
                  </a:moveTo>
                  <a:lnTo>
                    <a:pt x="1534668" y="0"/>
                  </a:lnTo>
                  <a:lnTo>
                    <a:pt x="1534668" y="13716"/>
                  </a:lnTo>
                  <a:lnTo>
                    <a:pt x="1548384" y="13716"/>
                  </a:lnTo>
                  <a:lnTo>
                    <a:pt x="1548384" y="0"/>
                  </a:lnTo>
                  <a:close/>
                </a:path>
                <a:path w="3851275" h="13969">
                  <a:moveTo>
                    <a:pt x="1603248" y="0"/>
                  </a:moveTo>
                  <a:lnTo>
                    <a:pt x="1589532" y="0"/>
                  </a:lnTo>
                  <a:lnTo>
                    <a:pt x="1589532" y="13716"/>
                  </a:lnTo>
                  <a:lnTo>
                    <a:pt x="1603248" y="13716"/>
                  </a:lnTo>
                  <a:lnTo>
                    <a:pt x="1603248" y="0"/>
                  </a:lnTo>
                  <a:close/>
                </a:path>
                <a:path w="3851275" h="13969">
                  <a:moveTo>
                    <a:pt x="1658112" y="0"/>
                  </a:moveTo>
                  <a:lnTo>
                    <a:pt x="1644396" y="0"/>
                  </a:lnTo>
                  <a:lnTo>
                    <a:pt x="1644396" y="13716"/>
                  </a:lnTo>
                  <a:lnTo>
                    <a:pt x="1658112" y="13716"/>
                  </a:lnTo>
                  <a:lnTo>
                    <a:pt x="1658112" y="0"/>
                  </a:lnTo>
                  <a:close/>
                </a:path>
                <a:path w="3851275" h="13969">
                  <a:moveTo>
                    <a:pt x="1712976" y="0"/>
                  </a:moveTo>
                  <a:lnTo>
                    <a:pt x="1699260" y="0"/>
                  </a:lnTo>
                  <a:lnTo>
                    <a:pt x="1699260" y="13716"/>
                  </a:lnTo>
                  <a:lnTo>
                    <a:pt x="1712976" y="13716"/>
                  </a:lnTo>
                  <a:lnTo>
                    <a:pt x="1712976" y="0"/>
                  </a:lnTo>
                  <a:close/>
                </a:path>
                <a:path w="3851275" h="13969">
                  <a:moveTo>
                    <a:pt x="1767840" y="0"/>
                  </a:moveTo>
                  <a:lnTo>
                    <a:pt x="1754124" y="0"/>
                  </a:lnTo>
                  <a:lnTo>
                    <a:pt x="1754124" y="13716"/>
                  </a:lnTo>
                  <a:lnTo>
                    <a:pt x="1767840" y="13716"/>
                  </a:lnTo>
                  <a:lnTo>
                    <a:pt x="1767840" y="0"/>
                  </a:lnTo>
                  <a:close/>
                </a:path>
                <a:path w="3851275" h="13969">
                  <a:moveTo>
                    <a:pt x="1822704" y="0"/>
                  </a:moveTo>
                  <a:lnTo>
                    <a:pt x="1808988" y="0"/>
                  </a:lnTo>
                  <a:lnTo>
                    <a:pt x="1808988" y="13716"/>
                  </a:lnTo>
                  <a:lnTo>
                    <a:pt x="1822704" y="13716"/>
                  </a:lnTo>
                  <a:lnTo>
                    <a:pt x="1822704" y="0"/>
                  </a:lnTo>
                  <a:close/>
                </a:path>
                <a:path w="3851275" h="13969">
                  <a:moveTo>
                    <a:pt x="1877568" y="0"/>
                  </a:moveTo>
                  <a:lnTo>
                    <a:pt x="1863852" y="0"/>
                  </a:lnTo>
                  <a:lnTo>
                    <a:pt x="1863852" y="13716"/>
                  </a:lnTo>
                  <a:lnTo>
                    <a:pt x="1877568" y="13716"/>
                  </a:lnTo>
                  <a:lnTo>
                    <a:pt x="1877568" y="0"/>
                  </a:lnTo>
                  <a:close/>
                </a:path>
                <a:path w="3851275" h="13969">
                  <a:moveTo>
                    <a:pt x="1932432" y="0"/>
                  </a:moveTo>
                  <a:lnTo>
                    <a:pt x="1918716" y="0"/>
                  </a:lnTo>
                  <a:lnTo>
                    <a:pt x="1918716" y="13716"/>
                  </a:lnTo>
                  <a:lnTo>
                    <a:pt x="1932432" y="13716"/>
                  </a:lnTo>
                  <a:lnTo>
                    <a:pt x="1932432" y="0"/>
                  </a:lnTo>
                  <a:close/>
                </a:path>
                <a:path w="3851275" h="13969">
                  <a:moveTo>
                    <a:pt x="1987296" y="0"/>
                  </a:moveTo>
                  <a:lnTo>
                    <a:pt x="1973580" y="0"/>
                  </a:lnTo>
                  <a:lnTo>
                    <a:pt x="1973580" y="13716"/>
                  </a:lnTo>
                  <a:lnTo>
                    <a:pt x="1987296" y="13716"/>
                  </a:lnTo>
                  <a:lnTo>
                    <a:pt x="1987296" y="0"/>
                  </a:lnTo>
                  <a:close/>
                </a:path>
                <a:path w="3851275" h="13969">
                  <a:moveTo>
                    <a:pt x="2042160" y="0"/>
                  </a:moveTo>
                  <a:lnTo>
                    <a:pt x="2028444" y="0"/>
                  </a:lnTo>
                  <a:lnTo>
                    <a:pt x="2028444" y="13716"/>
                  </a:lnTo>
                  <a:lnTo>
                    <a:pt x="2042160" y="13716"/>
                  </a:lnTo>
                  <a:lnTo>
                    <a:pt x="2042160" y="0"/>
                  </a:lnTo>
                  <a:close/>
                </a:path>
                <a:path w="3851275" h="13969">
                  <a:moveTo>
                    <a:pt x="2097024" y="0"/>
                  </a:moveTo>
                  <a:lnTo>
                    <a:pt x="2083308" y="0"/>
                  </a:lnTo>
                  <a:lnTo>
                    <a:pt x="2083308" y="13716"/>
                  </a:lnTo>
                  <a:lnTo>
                    <a:pt x="2097024" y="13716"/>
                  </a:lnTo>
                  <a:lnTo>
                    <a:pt x="2097024" y="0"/>
                  </a:lnTo>
                  <a:close/>
                </a:path>
                <a:path w="3851275" h="13969">
                  <a:moveTo>
                    <a:pt x="2151888" y="0"/>
                  </a:moveTo>
                  <a:lnTo>
                    <a:pt x="2138172" y="0"/>
                  </a:lnTo>
                  <a:lnTo>
                    <a:pt x="2138172" y="13716"/>
                  </a:lnTo>
                  <a:lnTo>
                    <a:pt x="2151888" y="13716"/>
                  </a:lnTo>
                  <a:lnTo>
                    <a:pt x="2151888" y="0"/>
                  </a:lnTo>
                  <a:close/>
                </a:path>
                <a:path w="3851275" h="13969">
                  <a:moveTo>
                    <a:pt x="2206764" y="0"/>
                  </a:moveTo>
                  <a:lnTo>
                    <a:pt x="2193048" y="0"/>
                  </a:lnTo>
                  <a:lnTo>
                    <a:pt x="2193048" y="13716"/>
                  </a:lnTo>
                  <a:lnTo>
                    <a:pt x="2206764" y="13716"/>
                  </a:lnTo>
                  <a:lnTo>
                    <a:pt x="2206764" y="0"/>
                  </a:lnTo>
                  <a:close/>
                </a:path>
                <a:path w="3851275" h="13969">
                  <a:moveTo>
                    <a:pt x="2261628" y="0"/>
                  </a:moveTo>
                  <a:lnTo>
                    <a:pt x="2247912" y="0"/>
                  </a:lnTo>
                  <a:lnTo>
                    <a:pt x="2247912" y="13716"/>
                  </a:lnTo>
                  <a:lnTo>
                    <a:pt x="2261628" y="13716"/>
                  </a:lnTo>
                  <a:lnTo>
                    <a:pt x="2261628" y="0"/>
                  </a:lnTo>
                  <a:close/>
                </a:path>
                <a:path w="3851275" h="13969">
                  <a:moveTo>
                    <a:pt x="2316492" y="0"/>
                  </a:moveTo>
                  <a:lnTo>
                    <a:pt x="2302776" y="0"/>
                  </a:lnTo>
                  <a:lnTo>
                    <a:pt x="2302776" y="13716"/>
                  </a:lnTo>
                  <a:lnTo>
                    <a:pt x="2316492" y="13716"/>
                  </a:lnTo>
                  <a:lnTo>
                    <a:pt x="2316492" y="0"/>
                  </a:lnTo>
                  <a:close/>
                </a:path>
                <a:path w="3851275" h="13969">
                  <a:moveTo>
                    <a:pt x="2371356" y="0"/>
                  </a:moveTo>
                  <a:lnTo>
                    <a:pt x="2357640" y="0"/>
                  </a:lnTo>
                  <a:lnTo>
                    <a:pt x="2357640" y="13716"/>
                  </a:lnTo>
                  <a:lnTo>
                    <a:pt x="2371356" y="13716"/>
                  </a:lnTo>
                  <a:lnTo>
                    <a:pt x="2371356" y="0"/>
                  </a:lnTo>
                  <a:close/>
                </a:path>
                <a:path w="3851275" h="13969">
                  <a:moveTo>
                    <a:pt x="2426220" y="0"/>
                  </a:moveTo>
                  <a:lnTo>
                    <a:pt x="2412504" y="0"/>
                  </a:lnTo>
                  <a:lnTo>
                    <a:pt x="2412504" y="13716"/>
                  </a:lnTo>
                  <a:lnTo>
                    <a:pt x="2426220" y="13716"/>
                  </a:lnTo>
                  <a:lnTo>
                    <a:pt x="2426220" y="0"/>
                  </a:lnTo>
                  <a:close/>
                </a:path>
                <a:path w="3851275" h="13969">
                  <a:moveTo>
                    <a:pt x="2481084" y="0"/>
                  </a:moveTo>
                  <a:lnTo>
                    <a:pt x="2467368" y="0"/>
                  </a:lnTo>
                  <a:lnTo>
                    <a:pt x="2467368" y="13716"/>
                  </a:lnTo>
                  <a:lnTo>
                    <a:pt x="2481084" y="13716"/>
                  </a:lnTo>
                  <a:lnTo>
                    <a:pt x="2481084" y="0"/>
                  </a:lnTo>
                  <a:close/>
                </a:path>
                <a:path w="3851275" h="13969">
                  <a:moveTo>
                    <a:pt x="2535948" y="0"/>
                  </a:moveTo>
                  <a:lnTo>
                    <a:pt x="2522232" y="0"/>
                  </a:lnTo>
                  <a:lnTo>
                    <a:pt x="2522232" y="13716"/>
                  </a:lnTo>
                  <a:lnTo>
                    <a:pt x="2535948" y="13716"/>
                  </a:lnTo>
                  <a:lnTo>
                    <a:pt x="2535948" y="0"/>
                  </a:lnTo>
                  <a:close/>
                </a:path>
                <a:path w="3851275" h="13969">
                  <a:moveTo>
                    <a:pt x="2590812" y="0"/>
                  </a:moveTo>
                  <a:lnTo>
                    <a:pt x="2577096" y="0"/>
                  </a:lnTo>
                  <a:lnTo>
                    <a:pt x="2577096" y="13716"/>
                  </a:lnTo>
                  <a:lnTo>
                    <a:pt x="2590812" y="13716"/>
                  </a:lnTo>
                  <a:lnTo>
                    <a:pt x="2590812" y="0"/>
                  </a:lnTo>
                  <a:close/>
                </a:path>
                <a:path w="3851275" h="13969">
                  <a:moveTo>
                    <a:pt x="2645676" y="0"/>
                  </a:moveTo>
                  <a:lnTo>
                    <a:pt x="2631960" y="0"/>
                  </a:lnTo>
                  <a:lnTo>
                    <a:pt x="2631960" y="13716"/>
                  </a:lnTo>
                  <a:lnTo>
                    <a:pt x="2645676" y="13716"/>
                  </a:lnTo>
                  <a:lnTo>
                    <a:pt x="2645676" y="0"/>
                  </a:lnTo>
                  <a:close/>
                </a:path>
                <a:path w="3851275" h="13969">
                  <a:moveTo>
                    <a:pt x="2700540" y="0"/>
                  </a:moveTo>
                  <a:lnTo>
                    <a:pt x="2686824" y="0"/>
                  </a:lnTo>
                  <a:lnTo>
                    <a:pt x="2686824" y="13716"/>
                  </a:lnTo>
                  <a:lnTo>
                    <a:pt x="2700540" y="13716"/>
                  </a:lnTo>
                  <a:lnTo>
                    <a:pt x="2700540" y="0"/>
                  </a:lnTo>
                  <a:close/>
                </a:path>
                <a:path w="3851275" h="13969">
                  <a:moveTo>
                    <a:pt x="2755404" y="0"/>
                  </a:moveTo>
                  <a:lnTo>
                    <a:pt x="2741688" y="0"/>
                  </a:lnTo>
                  <a:lnTo>
                    <a:pt x="2741688" y="13716"/>
                  </a:lnTo>
                  <a:lnTo>
                    <a:pt x="2755404" y="13716"/>
                  </a:lnTo>
                  <a:lnTo>
                    <a:pt x="2755404" y="0"/>
                  </a:lnTo>
                  <a:close/>
                </a:path>
                <a:path w="3851275" h="13969">
                  <a:moveTo>
                    <a:pt x="2810268" y="0"/>
                  </a:moveTo>
                  <a:lnTo>
                    <a:pt x="2796552" y="0"/>
                  </a:lnTo>
                  <a:lnTo>
                    <a:pt x="2796552" y="13716"/>
                  </a:lnTo>
                  <a:lnTo>
                    <a:pt x="2810268" y="13716"/>
                  </a:lnTo>
                  <a:lnTo>
                    <a:pt x="2810268" y="0"/>
                  </a:lnTo>
                  <a:close/>
                </a:path>
                <a:path w="3851275" h="13969">
                  <a:moveTo>
                    <a:pt x="2865132" y="0"/>
                  </a:moveTo>
                  <a:lnTo>
                    <a:pt x="2851416" y="0"/>
                  </a:lnTo>
                  <a:lnTo>
                    <a:pt x="2851416" y="13716"/>
                  </a:lnTo>
                  <a:lnTo>
                    <a:pt x="2865132" y="13716"/>
                  </a:lnTo>
                  <a:lnTo>
                    <a:pt x="2865132" y="0"/>
                  </a:lnTo>
                  <a:close/>
                </a:path>
                <a:path w="3851275" h="13969">
                  <a:moveTo>
                    <a:pt x="2919996" y="0"/>
                  </a:moveTo>
                  <a:lnTo>
                    <a:pt x="2906280" y="0"/>
                  </a:lnTo>
                  <a:lnTo>
                    <a:pt x="2906280" y="13716"/>
                  </a:lnTo>
                  <a:lnTo>
                    <a:pt x="2919996" y="13716"/>
                  </a:lnTo>
                  <a:lnTo>
                    <a:pt x="2919996" y="0"/>
                  </a:lnTo>
                  <a:close/>
                </a:path>
                <a:path w="3851275" h="13969">
                  <a:moveTo>
                    <a:pt x="2974860" y="0"/>
                  </a:moveTo>
                  <a:lnTo>
                    <a:pt x="2961144" y="0"/>
                  </a:lnTo>
                  <a:lnTo>
                    <a:pt x="2961144" y="13716"/>
                  </a:lnTo>
                  <a:lnTo>
                    <a:pt x="2974860" y="13716"/>
                  </a:lnTo>
                  <a:lnTo>
                    <a:pt x="2974860" y="0"/>
                  </a:lnTo>
                  <a:close/>
                </a:path>
                <a:path w="3851275" h="13969">
                  <a:moveTo>
                    <a:pt x="3029724" y="0"/>
                  </a:moveTo>
                  <a:lnTo>
                    <a:pt x="3016008" y="0"/>
                  </a:lnTo>
                  <a:lnTo>
                    <a:pt x="3016008" y="13716"/>
                  </a:lnTo>
                  <a:lnTo>
                    <a:pt x="3029724" y="13716"/>
                  </a:lnTo>
                  <a:lnTo>
                    <a:pt x="3029724" y="0"/>
                  </a:lnTo>
                  <a:close/>
                </a:path>
                <a:path w="3851275" h="13969">
                  <a:moveTo>
                    <a:pt x="3084588" y="0"/>
                  </a:moveTo>
                  <a:lnTo>
                    <a:pt x="3070872" y="0"/>
                  </a:lnTo>
                  <a:lnTo>
                    <a:pt x="3070872" y="13716"/>
                  </a:lnTo>
                  <a:lnTo>
                    <a:pt x="3084588" y="13716"/>
                  </a:lnTo>
                  <a:lnTo>
                    <a:pt x="3084588" y="0"/>
                  </a:lnTo>
                  <a:close/>
                </a:path>
                <a:path w="3851275" h="13969">
                  <a:moveTo>
                    <a:pt x="3139452" y="0"/>
                  </a:moveTo>
                  <a:lnTo>
                    <a:pt x="3125736" y="0"/>
                  </a:lnTo>
                  <a:lnTo>
                    <a:pt x="3125736" y="13716"/>
                  </a:lnTo>
                  <a:lnTo>
                    <a:pt x="3139452" y="13716"/>
                  </a:lnTo>
                  <a:lnTo>
                    <a:pt x="3139452" y="0"/>
                  </a:lnTo>
                  <a:close/>
                </a:path>
                <a:path w="3851275" h="13969">
                  <a:moveTo>
                    <a:pt x="3194316" y="0"/>
                  </a:moveTo>
                  <a:lnTo>
                    <a:pt x="3180600" y="0"/>
                  </a:lnTo>
                  <a:lnTo>
                    <a:pt x="3180600" y="13716"/>
                  </a:lnTo>
                  <a:lnTo>
                    <a:pt x="3194316" y="13716"/>
                  </a:lnTo>
                  <a:lnTo>
                    <a:pt x="3194316" y="0"/>
                  </a:lnTo>
                  <a:close/>
                </a:path>
                <a:path w="3851275" h="13969">
                  <a:moveTo>
                    <a:pt x="3249180" y="0"/>
                  </a:moveTo>
                  <a:lnTo>
                    <a:pt x="3235464" y="0"/>
                  </a:lnTo>
                  <a:lnTo>
                    <a:pt x="3235464" y="13716"/>
                  </a:lnTo>
                  <a:lnTo>
                    <a:pt x="3249180" y="13716"/>
                  </a:lnTo>
                  <a:lnTo>
                    <a:pt x="3249180" y="0"/>
                  </a:lnTo>
                  <a:close/>
                </a:path>
                <a:path w="3851275" h="13969">
                  <a:moveTo>
                    <a:pt x="3304032" y="0"/>
                  </a:moveTo>
                  <a:lnTo>
                    <a:pt x="3290316" y="0"/>
                  </a:lnTo>
                  <a:lnTo>
                    <a:pt x="3290316" y="13716"/>
                  </a:lnTo>
                  <a:lnTo>
                    <a:pt x="3304032" y="13716"/>
                  </a:lnTo>
                  <a:lnTo>
                    <a:pt x="3304032" y="0"/>
                  </a:lnTo>
                  <a:close/>
                </a:path>
                <a:path w="3851275" h="13969">
                  <a:moveTo>
                    <a:pt x="3358896" y="0"/>
                  </a:moveTo>
                  <a:lnTo>
                    <a:pt x="3345180" y="0"/>
                  </a:lnTo>
                  <a:lnTo>
                    <a:pt x="3345180" y="13716"/>
                  </a:lnTo>
                  <a:lnTo>
                    <a:pt x="3358896" y="13716"/>
                  </a:lnTo>
                  <a:lnTo>
                    <a:pt x="3358896" y="0"/>
                  </a:lnTo>
                  <a:close/>
                </a:path>
                <a:path w="3851275" h="13969">
                  <a:moveTo>
                    <a:pt x="3413760" y="0"/>
                  </a:moveTo>
                  <a:lnTo>
                    <a:pt x="3400044" y="0"/>
                  </a:lnTo>
                  <a:lnTo>
                    <a:pt x="3400044" y="13716"/>
                  </a:lnTo>
                  <a:lnTo>
                    <a:pt x="3413760" y="13716"/>
                  </a:lnTo>
                  <a:lnTo>
                    <a:pt x="3413760" y="0"/>
                  </a:lnTo>
                  <a:close/>
                </a:path>
                <a:path w="3851275" h="13969">
                  <a:moveTo>
                    <a:pt x="3468624" y="0"/>
                  </a:moveTo>
                  <a:lnTo>
                    <a:pt x="3454908" y="0"/>
                  </a:lnTo>
                  <a:lnTo>
                    <a:pt x="3454908" y="13716"/>
                  </a:lnTo>
                  <a:lnTo>
                    <a:pt x="3468624" y="13716"/>
                  </a:lnTo>
                  <a:lnTo>
                    <a:pt x="3468624" y="0"/>
                  </a:lnTo>
                  <a:close/>
                </a:path>
                <a:path w="3851275" h="13969">
                  <a:moveTo>
                    <a:pt x="3521964" y="0"/>
                  </a:moveTo>
                  <a:lnTo>
                    <a:pt x="3508248" y="0"/>
                  </a:lnTo>
                  <a:lnTo>
                    <a:pt x="3508248" y="13716"/>
                  </a:lnTo>
                  <a:lnTo>
                    <a:pt x="3521964" y="13716"/>
                  </a:lnTo>
                  <a:lnTo>
                    <a:pt x="3521964" y="0"/>
                  </a:lnTo>
                  <a:close/>
                </a:path>
                <a:path w="3851275" h="13969">
                  <a:moveTo>
                    <a:pt x="3576828" y="0"/>
                  </a:moveTo>
                  <a:lnTo>
                    <a:pt x="3563112" y="0"/>
                  </a:lnTo>
                  <a:lnTo>
                    <a:pt x="3563112" y="13716"/>
                  </a:lnTo>
                  <a:lnTo>
                    <a:pt x="3576828" y="13716"/>
                  </a:lnTo>
                  <a:lnTo>
                    <a:pt x="3576828" y="0"/>
                  </a:lnTo>
                  <a:close/>
                </a:path>
                <a:path w="3851275" h="13969">
                  <a:moveTo>
                    <a:pt x="3631692" y="0"/>
                  </a:moveTo>
                  <a:lnTo>
                    <a:pt x="3617976" y="0"/>
                  </a:lnTo>
                  <a:lnTo>
                    <a:pt x="3617976" y="13716"/>
                  </a:lnTo>
                  <a:lnTo>
                    <a:pt x="3631692" y="13716"/>
                  </a:lnTo>
                  <a:lnTo>
                    <a:pt x="3631692" y="0"/>
                  </a:lnTo>
                  <a:close/>
                </a:path>
                <a:path w="3851275" h="13969">
                  <a:moveTo>
                    <a:pt x="3686556" y="0"/>
                  </a:moveTo>
                  <a:lnTo>
                    <a:pt x="3672840" y="0"/>
                  </a:lnTo>
                  <a:lnTo>
                    <a:pt x="3672840" y="13716"/>
                  </a:lnTo>
                  <a:lnTo>
                    <a:pt x="3686556" y="13716"/>
                  </a:lnTo>
                  <a:lnTo>
                    <a:pt x="3686556" y="0"/>
                  </a:lnTo>
                  <a:close/>
                </a:path>
                <a:path w="3851275" h="13969">
                  <a:moveTo>
                    <a:pt x="3741420" y="0"/>
                  </a:moveTo>
                  <a:lnTo>
                    <a:pt x="3727704" y="0"/>
                  </a:lnTo>
                  <a:lnTo>
                    <a:pt x="3727704" y="13716"/>
                  </a:lnTo>
                  <a:lnTo>
                    <a:pt x="3741420" y="13716"/>
                  </a:lnTo>
                  <a:lnTo>
                    <a:pt x="3741420" y="0"/>
                  </a:lnTo>
                  <a:close/>
                </a:path>
                <a:path w="3851275" h="13969">
                  <a:moveTo>
                    <a:pt x="3796284" y="0"/>
                  </a:moveTo>
                  <a:lnTo>
                    <a:pt x="3782568" y="0"/>
                  </a:lnTo>
                  <a:lnTo>
                    <a:pt x="3782568" y="13716"/>
                  </a:lnTo>
                  <a:lnTo>
                    <a:pt x="3796284" y="13716"/>
                  </a:lnTo>
                  <a:lnTo>
                    <a:pt x="3796284" y="0"/>
                  </a:lnTo>
                  <a:close/>
                </a:path>
                <a:path w="3851275" h="13969">
                  <a:moveTo>
                    <a:pt x="3851148" y="0"/>
                  </a:moveTo>
                  <a:lnTo>
                    <a:pt x="3837432" y="0"/>
                  </a:lnTo>
                  <a:lnTo>
                    <a:pt x="3837432" y="13716"/>
                  </a:lnTo>
                  <a:lnTo>
                    <a:pt x="3851148" y="1371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51791" y="1801367"/>
              <a:ext cx="836930" cy="13970"/>
            </a:xfrm>
            <a:custGeom>
              <a:avLst/>
              <a:gdLst/>
              <a:ahLst/>
              <a:cxnLst/>
              <a:rect l="l" t="t" r="r" b="b"/>
              <a:pathLst>
                <a:path w="836929" h="13969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836929" h="13969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836929" h="13969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836929" h="13969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836929" h="13969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836929" h="13969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836929" h="13969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836929" h="13969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836929" h="13969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836929" h="13969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836929" h="13969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836929" h="13969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836929" h="13969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836929" h="13969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836929" h="13969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836929" h="13969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54083" y="1807463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1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4359" y="2063495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69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69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69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69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69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69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69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69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69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69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69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69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69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69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69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3851275" h="13969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  <a:path w="3851275" h="13969">
                  <a:moveTo>
                    <a:pt x="891540" y="0"/>
                  </a:moveTo>
                  <a:lnTo>
                    <a:pt x="877824" y="0"/>
                  </a:lnTo>
                  <a:lnTo>
                    <a:pt x="877824" y="13716"/>
                  </a:lnTo>
                  <a:lnTo>
                    <a:pt x="891540" y="13716"/>
                  </a:lnTo>
                  <a:lnTo>
                    <a:pt x="891540" y="0"/>
                  </a:lnTo>
                  <a:close/>
                </a:path>
                <a:path w="3851275" h="13969">
                  <a:moveTo>
                    <a:pt x="946404" y="0"/>
                  </a:moveTo>
                  <a:lnTo>
                    <a:pt x="932688" y="0"/>
                  </a:lnTo>
                  <a:lnTo>
                    <a:pt x="932688" y="13716"/>
                  </a:lnTo>
                  <a:lnTo>
                    <a:pt x="946404" y="13716"/>
                  </a:lnTo>
                  <a:lnTo>
                    <a:pt x="946404" y="0"/>
                  </a:lnTo>
                  <a:close/>
                </a:path>
                <a:path w="3851275" h="13969">
                  <a:moveTo>
                    <a:pt x="1001268" y="0"/>
                  </a:moveTo>
                  <a:lnTo>
                    <a:pt x="987552" y="0"/>
                  </a:lnTo>
                  <a:lnTo>
                    <a:pt x="987552" y="13716"/>
                  </a:lnTo>
                  <a:lnTo>
                    <a:pt x="1001268" y="13716"/>
                  </a:lnTo>
                  <a:lnTo>
                    <a:pt x="1001268" y="0"/>
                  </a:lnTo>
                  <a:close/>
                </a:path>
                <a:path w="3851275" h="13969">
                  <a:moveTo>
                    <a:pt x="1056132" y="0"/>
                  </a:moveTo>
                  <a:lnTo>
                    <a:pt x="1042416" y="0"/>
                  </a:lnTo>
                  <a:lnTo>
                    <a:pt x="1042416" y="13716"/>
                  </a:lnTo>
                  <a:lnTo>
                    <a:pt x="1056132" y="13716"/>
                  </a:lnTo>
                  <a:lnTo>
                    <a:pt x="1056132" y="0"/>
                  </a:lnTo>
                  <a:close/>
                </a:path>
                <a:path w="3851275" h="13969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69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69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69">
                  <a:moveTo>
                    <a:pt x="1274064" y="0"/>
                  </a:moveTo>
                  <a:lnTo>
                    <a:pt x="1260348" y="0"/>
                  </a:lnTo>
                  <a:lnTo>
                    <a:pt x="1260348" y="13716"/>
                  </a:lnTo>
                  <a:lnTo>
                    <a:pt x="1274064" y="13716"/>
                  </a:lnTo>
                  <a:lnTo>
                    <a:pt x="1274064" y="0"/>
                  </a:lnTo>
                  <a:close/>
                </a:path>
                <a:path w="3851275" h="13969">
                  <a:moveTo>
                    <a:pt x="1328928" y="0"/>
                  </a:moveTo>
                  <a:lnTo>
                    <a:pt x="1315212" y="0"/>
                  </a:lnTo>
                  <a:lnTo>
                    <a:pt x="1315212" y="13716"/>
                  </a:lnTo>
                  <a:lnTo>
                    <a:pt x="1328928" y="13716"/>
                  </a:lnTo>
                  <a:lnTo>
                    <a:pt x="1328928" y="0"/>
                  </a:lnTo>
                  <a:close/>
                </a:path>
                <a:path w="3851275" h="13969">
                  <a:moveTo>
                    <a:pt x="1383792" y="0"/>
                  </a:moveTo>
                  <a:lnTo>
                    <a:pt x="1370076" y="0"/>
                  </a:lnTo>
                  <a:lnTo>
                    <a:pt x="1370076" y="13716"/>
                  </a:lnTo>
                  <a:lnTo>
                    <a:pt x="1383792" y="13716"/>
                  </a:lnTo>
                  <a:lnTo>
                    <a:pt x="1383792" y="0"/>
                  </a:lnTo>
                  <a:close/>
                </a:path>
                <a:path w="3851275" h="13969">
                  <a:moveTo>
                    <a:pt x="1438656" y="0"/>
                  </a:moveTo>
                  <a:lnTo>
                    <a:pt x="1424940" y="0"/>
                  </a:lnTo>
                  <a:lnTo>
                    <a:pt x="1424940" y="13716"/>
                  </a:lnTo>
                  <a:lnTo>
                    <a:pt x="1438656" y="13716"/>
                  </a:lnTo>
                  <a:lnTo>
                    <a:pt x="1438656" y="0"/>
                  </a:lnTo>
                  <a:close/>
                </a:path>
                <a:path w="3851275" h="13969">
                  <a:moveTo>
                    <a:pt x="1493520" y="0"/>
                  </a:moveTo>
                  <a:lnTo>
                    <a:pt x="1479804" y="0"/>
                  </a:lnTo>
                  <a:lnTo>
                    <a:pt x="1479804" y="13716"/>
                  </a:lnTo>
                  <a:lnTo>
                    <a:pt x="1493520" y="13716"/>
                  </a:lnTo>
                  <a:lnTo>
                    <a:pt x="1493520" y="0"/>
                  </a:lnTo>
                  <a:close/>
                </a:path>
                <a:path w="3851275" h="13969">
                  <a:moveTo>
                    <a:pt x="1548384" y="0"/>
                  </a:moveTo>
                  <a:lnTo>
                    <a:pt x="1534668" y="0"/>
                  </a:lnTo>
                  <a:lnTo>
                    <a:pt x="1534668" y="13716"/>
                  </a:lnTo>
                  <a:lnTo>
                    <a:pt x="1548384" y="13716"/>
                  </a:lnTo>
                  <a:lnTo>
                    <a:pt x="1548384" y="0"/>
                  </a:lnTo>
                  <a:close/>
                </a:path>
                <a:path w="3851275" h="13969">
                  <a:moveTo>
                    <a:pt x="1603248" y="0"/>
                  </a:moveTo>
                  <a:lnTo>
                    <a:pt x="1589532" y="0"/>
                  </a:lnTo>
                  <a:lnTo>
                    <a:pt x="1589532" y="13716"/>
                  </a:lnTo>
                  <a:lnTo>
                    <a:pt x="1603248" y="13716"/>
                  </a:lnTo>
                  <a:lnTo>
                    <a:pt x="1603248" y="0"/>
                  </a:lnTo>
                  <a:close/>
                </a:path>
                <a:path w="3851275" h="13969">
                  <a:moveTo>
                    <a:pt x="1658112" y="0"/>
                  </a:moveTo>
                  <a:lnTo>
                    <a:pt x="1644396" y="0"/>
                  </a:lnTo>
                  <a:lnTo>
                    <a:pt x="1644396" y="13716"/>
                  </a:lnTo>
                  <a:lnTo>
                    <a:pt x="1658112" y="13716"/>
                  </a:lnTo>
                  <a:lnTo>
                    <a:pt x="1658112" y="0"/>
                  </a:lnTo>
                  <a:close/>
                </a:path>
                <a:path w="3851275" h="13969">
                  <a:moveTo>
                    <a:pt x="1712976" y="0"/>
                  </a:moveTo>
                  <a:lnTo>
                    <a:pt x="1699260" y="0"/>
                  </a:lnTo>
                  <a:lnTo>
                    <a:pt x="1699260" y="13716"/>
                  </a:lnTo>
                  <a:lnTo>
                    <a:pt x="1712976" y="13716"/>
                  </a:lnTo>
                  <a:lnTo>
                    <a:pt x="1712976" y="0"/>
                  </a:lnTo>
                  <a:close/>
                </a:path>
                <a:path w="3851275" h="13969">
                  <a:moveTo>
                    <a:pt x="1767840" y="0"/>
                  </a:moveTo>
                  <a:lnTo>
                    <a:pt x="1754124" y="0"/>
                  </a:lnTo>
                  <a:lnTo>
                    <a:pt x="1754124" y="13716"/>
                  </a:lnTo>
                  <a:lnTo>
                    <a:pt x="1767840" y="13716"/>
                  </a:lnTo>
                  <a:lnTo>
                    <a:pt x="1767840" y="0"/>
                  </a:lnTo>
                  <a:close/>
                </a:path>
                <a:path w="3851275" h="13969">
                  <a:moveTo>
                    <a:pt x="1822704" y="0"/>
                  </a:moveTo>
                  <a:lnTo>
                    <a:pt x="1808988" y="0"/>
                  </a:lnTo>
                  <a:lnTo>
                    <a:pt x="1808988" y="13716"/>
                  </a:lnTo>
                  <a:lnTo>
                    <a:pt x="1822704" y="13716"/>
                  </a:lnTo>
                  <a:lnTo>
                    <a:pt x="1822704" y="0"/>
                  </a:lnTo>
                  <a:close/>
                </a:path>
                <a:path w="3851275" h="13969">
                  <a:moveTo>
                    <a:pt x="1877568" y="0"/>
                  </a:moveTo>
                  <a:lnTo>
                    <a:pt x="1863852" y="0"/>
                  </a:lnTo>
                  <a:lnTo>
                    <a:pt x="1863852" y="13716"/>
                  </a:lnTo>
                  <a:lnTo>
                    <a:pt x="1877568" y="13716"/>
                  </a:lnTo>
                  <a:lnTo>
                    <a:pt x="1877568" y="0"/>
                  </a:lnTo>
                  <a:close/>
                </a:path>
                <a:path w="3851275" h="13969">
                  <a:moveTo>
                    <a:pt x="1932432" y="0"/>
                  </a:moveTo>
                  <a:lnTo>
                    <a:pt x="1918716" y="0"/>
                  </a:lnTo>
                  <a:lnTo>
                    <a:pt x="1918716" y="13716"/>
                  </a:lnTo>
                  <a:lnTo>
                    <a:pt x="1932432" y="13716"/>
                  </a:lnTo>
                  <a:lnTo>
                    <a:pt x="1932432" y="0"/>
                  </a:lnTo>
                  <a:close/>
                </a:path>
                <a:path w="3851275" h="13969">
                  <a:moveTo>
                    <a:pt x="1987296" y="0"/>
                  </a:moveTo>
                  <a:lnTo>
                    <a:pt x="1973580" y="0"/>
                  </a:lnTo>
                  <a:lnTo>
                    <a:pt x="1973580" y="13716"/>
                  </a:lnTo>
                  <a:lnTo>
                    <a:pt x="1987296" y="13716"/>
                  </a:lnTo>
                  <a:lnTo>
                    <a:pt x="1987296" y="0"/>
                  </a:lnTo>
                  <a:close/>
                </a:path>
                <a:path w="3851275" h="13969">
                  <a:moveTo>
                    <a:pt x="2042160" y="0"/>
                  </a:moveTo>
                  <a:lnTo>
                    <a:pt x="2028444" y="0"/>
                  </a:lnTo>
                  <a:lnTo>
                    <a:pt x="2028444" y="13716"/>
                  </a:lnTo>
                  <a:lnTo>
                    <a:pt x="2042160" y="13716"/>
                  </a:lnTo>
                  <a:lnTo>
                    <a:pt x="2042160" y="0"/>
                  </a:lnTo>
                  <a:close/>
                </a:path>
                <a:path w="3851275" h="13969">
                  <a:moveTo>
                    <a:pt x="2097024" y="0"/>
                  </a:moveTo>
                  <a:lnTo>
                    <a:pt x="2083308" y="0"/>
                  </a:lnTo>
                  <a:lnTo>
                    <a:pt x="2083308" y="13716"/>
                  </a:lnTo>
                  <a:lnTo>
                    <a:pt x="2097024" y="13716"/>
                  </a:lnTo>
                  <a:lnTo>
                    <a:pt x="2097024" y="0"/>
                  </a:lnTo>
                  <a:close/>
                </a:path>
                <a:path w="3851275" h="13969">
                  <a:moveTo>
                    <a:pt x="2151888" y="0"/>
                  </a:moveTo>
                  <a:lnTo>
                    <a:pt x="2138172" y="0"/>
                  </a:lnTo>
                  <a:lnTo>
                    <a:pt x="2138172" y="13716"/>
                  </a:lnTo>
                  <a:lnTo>
                    <a:pt x="2151888" y="13716"/>
                  </a:lnTo>
                  <a:lnTo>
                    <a:pt x="2151888" y="0"/>
                  </a:lnTo>
                  <a:close/>
                </a:path>
                <a:path w="3851275" h="13969">
                  <a:moveTo>
                    <a:pt x="2206764" y="0"/>
                  </a:moveTo>
                  <a:lnTo>
                    <a:pt x="2193048" y="0"/>
                  </a:lnTo>
                  <a:lnTo>
                    <a:pt x="2193048" y="13716"/>
                  </a:lnTo>
                  <a:lnTo>
                    <a:pt x="2206764" y="13716"/>
                  </a:lnTo>
                  <a:lnTo>
                    <a:pt x="2206764" y="0"/>
                  </a:lnTo>
                  <a:close/>
                </a:path>
                <a:path w="3851275" h="13969">
                  <a:moveTo>
                    <a:pt x="2261628" y="0"/>
                  </a:moveTo>
                  <a:lnTo>
                    <a:pt x="2247912" y="0"/>
                  </a:lnTo>
                  <a:lnTo>
                    <a:pt x="2247912" y="13716"/>
                  </a:lnTo>
                  <a:lnTo>
                    <a:pt x="2261628" y="13716"/>
                  </a:lnTo>
                  <a:lnTo>
                    <a:pt x="2261628" y="0"/>
                  </a:lnTo>
                  <a:close/>
                </a:path>
                <a:path w="3851275" h="13969">
                  <a:moveTo>
                    <a:pt x="2316492" y="0"/>
                  </a:moveTo>
                  <a:lnTo>
                    <a:pt x="2302776" y="0"/>
                  </a:lnTo>
                  <a:lnTo>
                    <a:pt x="2302776" y="13716"/>
                  </a:lnTo>
                  <a:lnTo>
                    <a:pt x="2316492" y="13716"/>
                  </a:lnTo>
                  <a:lnTo>
                    <a:pt x="2316492" y="0"/>
                  </a:lnTo>
                  <a:close/>
                </a:path>
                <a:path w="3851275" h="13969">
                  <a:moveTo>
                    <a:pt x="2371356" y="0"/>
                  </a:moveTo>
                  <a:lnTo>
                    <a:pt x="2357640" y="0"/>
                  </a:lnTo>
                  <a:lnTo>
                    <a:pt x="2357640" y="13716"/>
                  </a:lnTo>
                  <a:lnTo>
                    <a:pt x="2371356" y="13716"/>
                  </a:lnTo>
                  <a:lnTo>
                    <a:pt x="2371356" y="0"/>
                  </a:lnTo>
                  <a:close/>
                </a:path>
                <a:path w="3851275" h="13969">
                  <a:moveTo>
                    <a:pt x="2426220" y="0"/>
                  </a:moveTo>
                  <a:lnTo>
                    <a:pt x="2412504" y="0"/>
                  </a:lnTo>
                  <a:lnTo>
                    <a:pt x="2412504" y="13716"/>
                  </a:lnTo>
                  <a:lnTo>
                    <a:pt x="2426220" y="13716"/>
                  </a:lnTo>
                  <a:lnTo>
                    <a:pt x="2426220" y="0"/>
                  </a:lnTo>
                  <a:close/>
                </a:path>
                <a:path w="3851275" h="13969">
                  <a:moveTo>
                    <a:pt x="2481084" y="0"/>
                  </a:moveTo>
                  <a:lnTo>
                    <a:pt x="2467368" y="0"/>
                  </a:lnTo>
                  <a:lnTo>
                    <a:pt x="2467368" y="13716"/>
                  </a:lnTo>
                  <a:lnTo>
                    <a:pt x="2481084" y="13716"/>
                  </a:lnTo>
                  <a:lnTo>
                    <a:pt x="2481084" y="0"/>
                  </a:lnTo>
                  <a:close/>
                </a:path>
                <a:path w="3851275" h="13969">
                  <a:moveTo>
                    <a:pt x="2535948" y="0"/>
                  </a:moveTo>
                  <a:lnTo>
                    <a:pt x="2522232" y="0"/>
                  </a:lnTo>
                  <a:lnTo>
                    <a:pt x="2522232" y="13716"/>
                  </a:lnTo>
                  <a:lnTo>
                    <a:pt x="2535948" y="13716"/>
                  </a:lnTo>
                  <a:lnTo>
                    <a:pt x="2535948" y="0"/>
                  </a:lnTo>
                  <a:close/>
                </a:path>
                <a:path w="3851275" h="13969">
                  <a:moveTo>
                    <a:pt x="2590812" y="0"/>
                  </a:moveTo>
                  <a:lnTo>
                    <a:pt x="2577096" y="0"/>
                  </a:lnTo>
                  <a:lnTo>
                    <a:pt x="2577096" y="13716"/>
                  </a:lnTo>
                  <a:lnTo>
                    <a:pt x="2590812" y="13716"/>
                  </a:lnTo>
                  <a:lnTo>
                    <a:pt x="2590812" y="0"/>
                  </a:lnTo>
                  <a:close/>
                </a:path>
                <a:path w="3851275" h="13969">
                  <a:moveTo>
                    <a:pt x="2645676" y="0"/>
                  </a:moveTo>
                  <a:lnTo>
                    <a:pt x="2631960" y="0"/>
                  </a:lnTo>
                  <a:lnTo>
                    <a:pt x="2631960" y="13716"/>
                  </a:lnTo>
                  <a:lnTo>
                    <a:pt x="2645676" y="13716"/>
                  </a:lnTo>
                  <a:lnTo>
                    <a:pt x="2645676" y="0"/>
                  </a:lnTo>
                  <a:close/>
                </a:path>
                <a:path w="3851275" h="13969">
                  <a:moveTo>
                    <a:pt x="2700540" y="0"/>
                  </a:moveTo>
                  <a:lnTo>
                    <a:pt x="2686824" y="0"/>
                  </a:lnTo>
                  <a:lnTo>
                    <a:pt x="2686824" y="13716"/>
                  </a:lnTo>
                  <a:lnTo>
                    <a:pt x="2700540" y="13716"/>
                  </a:lnTo>
                  <a:lnTo>
                    <a:pt x="2700540" y="0"/>
                  </a:lnTo>
                  <a:close/>
                </a:path>
                <a:path w="3851275" h="13969">
                  <a:moveTo>
                    <a:pt x="2755404" y="0"/>
                  </a:moveTo>
                  <a:lnTo>
                    <a:pt x="2741688" y="0"/>
                  </a:lnTo>
                  <a:lnTo>
                    <a:pt x="2741688" y="13716"/>
                  </a:lnTo>
                  <a:lnTo>
                    <a:pt x="2755404" y="13716"/>
                  </a:lnTo>
                  <a:lnTo>
                    <a:pt x="2755404" y="0"/>
                  </a:lnTo>
                  <a:close/>
                </a:path>
                <a:path w="3851275" h="13969">
                  <a:moveTo>
                    <a:pt x="2810268" y="0"/>
                  </a:moveTo>
                  <a:lnTo>
                    <a:pt x="2796552" y="0"/>
                  </a:lnTo>
                  <a:lnTo>
                    <a:pt x="2796552" y="13716"/>
                  </a:lnTo>
                  <a:lnTo>
                    <a:pt x="2810268" y="13716"/>
                  </a:lnTo>
                  <a:lnTo>
                    <a:pt x="2810268" y="0"/>
                  </a:lnTo>
                  <a:close/>
                </a:path>
                <a:path w="3851275" h="13969">
                  <a:moveTo>
                    <a:pt x="2865132" y="0"/>
                  </a:moveTo>
                  <a:lnTo>
                    <a:pt x="2851416" y="0"/>
                  </a:lnTo>
                  <a:lnTo>
                    <a:pt x="2851416" y="13716"/>
                  </a:lnTo>
                  <a:lnTo>
                    <a:pt x="2865132" y="13716"/>
                  </a:lnTo>
                  <a:lnTo>
                    <a:pt x="2865132" y="0"/>
                  </a:lnTo>
                  <a:close/>
                </a:path>
                <a:path w="3851275" h="13969">
                  <a:moveTo>
                    <a:pt x="2919996" y="0"/>
                  </a:moveTo>
                  <a:lnTo>
                    <a:pt x="2906280" y="0"/>
                  </a:lnTo>
                  <a:lnTo>
                    <a:pt x="2906280" y="13716"/>
                  </a:lnTo>
                  <a:lnTo>
                    <a:pt x="2919996" y="13716"/>
                  </a:lnTo>
                  <a:lnTo>
                    <a:pt x="2919996" y="0"/>
                  </a:lnTo>
                  <a:close/>
                </a:path>
                <a:path w="3851275" h="13969">
                  <a:moveTo>
                    <a:pt x="2974860" y="0"/>
                  </a:moveTo>
                  <a:lnTo>
                    <a:pt x="2961144" y="0"/>
                  </a:lnTo>
                  <a:lnTo>
                    <a:pt x="2961144" y="13716"/>
                  </a:lnTo>
                  <a:lnTo>
                    <a:pt x="2974860" y="13716"/>
                  </a:lnTo>
                  <a:lnTo>
                    <a:pt x="2974860" y="0"/>
                  </a:lnTo>
                  <a:close/>
                </a:path>
                <a:path w="3851275" h="13969">
                  <a:moveTo>
                    <a:pt x="3029724" y="0"/>
                  </a:moveTo>
                  <a:lnTo>
                    <a:pt x="3016008" y="0"/>
                  </a:lnTo>
                  <a:lnTo>
                    <a:pt x="3016008" y="13716"/>
                  </a:lnTo>
                  <a:lnTo>
                    <a:pt x="3029724" y="13716"/>
                  </a:lnTo>
                  <a:lnTo>
                    <a:pt x="3029724" y="0"/>
                  </a:lnTo>
                  <a:close/>
                </a:path>
                <a:path w="3851275" h="13969">
                  <a:moveTo>
                    <a:pt x="3084588" y="0"/>
                  </a:moveTo>
                  <a:lnTo>
                    <a:pt x="3070872" y="0"/>
                  </a:lnTo>
                  <a:lnTo>
                    <a:pt x="3070872" y="13716"/>
                  </a:lnTo>
                  <a:lnTo>
                    <a:pt x="3084588" y="13716"/>
                  </a:lnTo>
                  <a:lnTo>
                    <a:pt x="3084588" y="0"/>
                  </a:lnTo>
                  <a:close/>
                </a:path>
                <a:path w="3851275" h="13969">
                  <a:moveTo>
                    <a:pt x="3139452" y="0"/>
                  </a:moveTo>
                  <a:lnTo>
                    <a:pt x="3125736" y="0"/>
                  </a:lnTo>
                  <a:lnTo>
                    <a:pt x="3125736" y="13716"/>
                  </a:lnTo>
                  <a:lnTo>
                    <a:pt x="3139452" y="13716"/>
                  </a:lnTo>
                  <a:lnTo>
                    <a:pt x="3139452" y="0"/>
                  </a:lnTo>
                  <a:close/>
                </a:path>
                <a:path w="3851275" h="13969">
                  <a:moveTo>
                    <a:pt x="3194316" y="0"/>
                  </a:moveTo>
                  <a:lnTo>
                    <a:pt x="3180600" y="0"/>
                  </a:lnTo>
                  <a:lnTo>
                    <a:pt x="3180600" y="13716"/>
                  </a:lnTo>
                  <a:lnTo>
                    <a:pt x="3194316" y="13716"/>
                  </a:lnTo>
                  <a:lnTo>
                    <a:pt x="3194316" y="0"/>
                  </a:lnTo>
                  <a:close/>
                </a:path>
                <a:path w="3851275" h="13969">
                  <a:moveTo>
                    <a:pt x="3249180" y="0"/>
                  </a:moveTo>
                  <a:lnTo>
                    <a:pt x="3235464" y="0"/>
                  </a:lnTo>
                  <a:lnTo>
                    <a:pt x="3235464" y="13716"/>
                  </a:lnTo>
                  <a:lnTo>
                    <a:pt x="3249180" y="13716"/>
                  </a:lnTo>
                  <a:lnTo>
                    <a:pt x="3249180" y="0"/>
                  </a:lnTo>
                  <a:close/>
                </a:path>
                <a:path w="3851275" h="13969">
                  <a:moveTo>
                    <a:pt x="3304032" y="0"/>
                  </a:moveTo>
                  <a:lnTo>
                    <a:pt x="3290316" y="0"/>
                  </a:lnTo>
                  <a:lnTo>
                    <a:pt x="3290316" y="13716"/>
                  </a:lnTo>
                  <a:lnTo>
                    <a:pt x="3304032" y="13716"/>
                  </a:lnTo>
                  <a:lnTo>
                    <a:pt x="3304032" y="0"/>
                  </a:lnTo>
                  <a:close/>
                </a:path>
                <a:path w="3851275" h="13969">
                  <a:moveTo>
                    <a:pt x="3358896" y="0"/>
                  </a:moveTo>
                  <a:lnTo>
                    <a:pt x="3345180" y="0"/>
                  </a:lnTo>
                  <a:lnTo>
                    <a:pt x="3345180" y="13716"/>
                  </a:lnTo>
                  <a:lnTo>
                    <a:pt x="3358896" y="13716"/>
                  </a:lnTo>
                  <a:lnTo>
                    <a:pt x="3358896" y="0"/>
                  </a:lnTo>
                  <a:close/>
                </a:path>
                <a:path w="3851275" h="13969">
                  <a:moveTo>
                    <a:pt x="3413760" y="0"/>
                  </a:moveTo>
                  <a:lnTo>
                    <a:pt x="3400044" y="0"/>
                  </a:lnTo>
                  <a:lnTo>
                    <a:pt x="3400044" y="13716"/>
                  </a:lnTo>
                  <a:lnTo>
                    <a:pt x="3413760" y="13716"/>
                  </a:lnTo>
                  <a:lnTo>
                    <a:pt x="3413760" y="0"/>
                  </a:lnTo>
                  <a:close/>
                </a:path>
                <a:path w="3851275" h="13969">
                  <a:moveTo>
                    <a:pt x="3468624" y="0"/>
                  </a:moveTo>
                  <a:lnTo>
                    <a:pt x="3454908" y="0"/>
                  </a:lnTo>
                  <a:lnTo>
                    <a:pt x="3454908" y="13716"/>
                  </a:lnTo>
                  <a:lnTo>
                    <a:pt x="3468624" y="13716"/>
                  </a:lnTo>
                  <a:lnTo>
                    <a:pt x="3468624" y="0"/>
                  </a:lnTo>
                  <a:close/>
                </a:path>
                <a:path w="3851275" h="13969">
                  <a:moveTo>
                    <a:pt x="3521964" y="0"/>
                  </a:moveTo>
                  <a:lnTo>
                    <a:pt x="3508248" y="0"/>
                  </a:lnTo>
                  <a:lnTo>
                    <a:pt x="3508248" y="13716"/>
                  </a:lnTo>
                  <a:lnTo>
                    <a:pt x="3521964" y="13716"/>
                  </a:lnTo>
                  <a:lnTo>
                    <a:pt x="3521964" y="0"/>
                  </a:lnTo>
                  <a:close/>
                </a:path>
                <a:path w="3851275" h="13969">
                  <a:moveTo>
                    <a:pt x="3576828" y="0"/>
                  </a:moveTo>
                  <a:lnTo>
                    <a:pt x="3563112" y="0"/>
                  </a:lnTo>
                  <a:lnTo>
                    <a:pt x="3563112" y="13716"/>
                  </a:lnTo>
                  <a:lnTo>
                    <a:pt x="3576828" y="13716"/>
                  </a:lnTo>
                  <a:lnTo>
                    <a:pt x="3576828" y="0"/>
                  </a:lnTo>
                  <a:close/>
                </a:path>
                <a:path w="3851275" h="13969">
                  <a:moveTo>
                    <a:pt x="3631692" y="0"/>
                  </a:moveTo>
                  <a:lnTo>
                    <a:pt x="3617976" y="0"/>
                  </a:lnTo>
                  <a:lnTo>
                    <a:pt x="3617976" y="13716"/>
                  </a:lnTo>
                  <a:lnTo>
                    <a:pt x="3631692" y="13716"/>
                  </a:lnTo>
                  <a:lnTo>
                    <a:pt x="3631692" y="0"/>
                  </a:lnTo>
                  <a:close/>
                </a:path>
                <a:path w="3851275" h="13969">
                  <a:moveTo>
                    <a:pt x="3686556" y="0"/>
                  </a:moveTo>
                  <a:lnTo>
                    <a:pt x="3672840" y="0"/>
                  </a:lnTo>
                  <a:lnTo>
                    <a:pt x="3672840" y="13716"/>
                  </a:lnTo>
                  <a:lnTo>
                    <a:pt x="3686556" y="13716"/>
                  </a:lnTo>
                  <a:lnTo>
                    <a:pt x="3686556" y="0"/>
                  </a:lnTo>
                  <a:close/>
                </a:path>
                <a:path w="3851275" h="13969">
                  <a:moveTo>
                    <a:pt x="3741420" y="0"/>
                  </a:moveTo>
                  <a:lnTo>
                    <a:pt x="3727704" y="0"/>
                  </a:lnTo>
                  <a:lnTo>
                    <a:pt x="3727704" y="13716"/>
                  </a:lnTo>
                  <a:lnTo>
                    <a:pt x="3741420" y="13716"/>
                  </a:lnTo>
                  <a:lnTo>
                    <a:pt x="3741420" y="0"/>
                  </a:lnTo>
                  <a:close/>
                </a:path>
                <a:path w="3851275" h="13969">
                  <a:moveTo>
                    <a:pt x="3796284" y="0"/>
                  </a:moveTo>
                  <a:lnTo>
                    <a:pt x="3782568" y="0"/>
                  </a:lnTo>
                  <a:lnTo>
                    <a:pt x="3782568" y="13716"/>
                  </a:lnTo>
                  <a:lnTo>
                    <a:pt x="3796284" y="13716"/>
                  </a:lnTo>
                  <a:lnTo>
                    <a:pt x="3796284" y="0"/>
                  </a:lnTo>
                  <a:close/>
                </a:path>
                <a:path w="3851275" h="13969">
                  <a:moveTo>
                    <a:pt x="3851148" y="0"/>
                  </a:moveTo>
                  <a:lnTo>
                    <a:pt x="3837432" y="0"/>
                  </a:lnTo>
                  <a:lnTo>
                    <a:pt x="3837432" y="13716"/>
                  </a:lnTo>
                  <a:lnTo>
                    <a:pt x="3851148" y="1371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51791" y="2063495"/>
              <a:ext cx="836930" cy="13970"/>
            </a:xfrm>
            <a:custGeom>
              <a:avLst/>
              <a:gdLst/>
              <a:ahLst/>
              <a:cxnLst/>
              <a:rect l="l" t="t" r="r" b="b"/>
              <a:pathLst>
                <a:path w="836929" h="13969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836929" h="13969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836929" h="13969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836929" h="13969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836929" h="13969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836929" h="13969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836929" h="13969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836929" h="13969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836929" h="13969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836929" h="13969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836929" h="13969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836929" h="13969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836929" h="13969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836929" h="13969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836929" h="13969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836929" h="13969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5236" y="2071116"/>
              <a:ext cx="8343900" cy="789940"/>
            </a:xfrm>
            <a:custGeom>
              <a:avLst/>
              <a:gdLst/>
              <a:ahLst/>
              <a:cxnLst/>
              <a:rect l="l" t="t" r="r" b="b"/>
              <a:pathLst>
                <a:path w="8343900" h="789939">
                  <a:moveTo>
                    <a:pt x="8308848" y="0"/>
                  </a:moveTo>
                  <a:lnTo>
                    <a:pt x="8343899" y="0"/>
                  </a:lnTo>
                </a:path>
                <a:path w="8343900" h="789939">
                  <a:moveTo>
                    <a:pt x="0" y="263651"/>
                  </a:moveTo>
                  <a:lnTo>
                    <a:pt x="8343899" y="263651"/>
                  </a:lnTo>
                </a:path>
                <a:path w="8343900" h="789939">
                  <a:moveTo>
                    <a:pt x="1469135" y="789432"/>
                  </a:moveTo>
                  <a:lnTo>
                    <a:pt x="8343899" y="789432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5223" y="4424184"/>
              <a:ext cx="8343900" cy="285115"/>
            </a:xfrm>
            <a:custGeom>
              <a:avLst/>
              <a:gdLst/>
              <a:ahLst/>
              <a:cxnLst/>
              <a:rect l="l" t="t" r="r" b="b"/>
              <a:pathLst>
                <a:path w="8343900" h="285114">
                  <a:moveTo>
                    <a:pt x="1482852" y="271259"/>
                  </a:moveTo>
                  <a:lnTo>
                    <a:pt x="1469136" y="271259"/>
                  </a:lnTo>
                  <a:lnTo>
                    <a:pt x="1469136" y="284975"/>
                  </a:lnTo>
                  <a:lnTo>
                    <a:pt x="1482852" y="284975"/>
                  </a:lnTo>
                  <a:lnTo>
                    <a:pt x="1482852" y="271259"/>
                  </a:lnTo>
                  <a:close/>
                </a:path>
                <a:path w="8343900" h="285114">
                  <a:moveTo>
                    <a:pt x="1537716" y="271259"/>
                  </a:moveTo>
                  <a:lnTo>
                    <a:pt x="1524000" y="271259"/>
                  </a:lnTo>
                  <a:lnTo>
                    <a:pt x="1524000" y="284975"/>
                  </a:lnTo>
                  <a:lnTo>
                    <a:pt x="1537716" y="284975"/>
                  </a:lnTo>
                  <a:lnTo>
                    <a:pt x="1537716" y="271259"/>
                  </a:lnTo>
                  <a:close/>
                </a:path>
                <a:path w="8343900" h="285114">
                  <a:moveTo>
                    <a:pt x="1592580" y="271259"/>
                  </a:moveTo>
                  <a:lnTo>
                    <a:pt x="1578864" y="271259"/>
                  </a:lnTo>
                  <a:lnTo>
                    <a:pt x="1578864" y="284975"/>
                  </a:lnTo>
                  <a:lnTo>
                    <a:pt x="1592580" y="284975"/>
                  </a:lnTo>
                  <a:lnTo>
                    <a:pt x="1592580" y="271259"/>
                  </a:lnTo>
                  <a:close/>
                </a:path>
                <a:path w="8343900" h="285114">
                  <a:moveTo>
                    <a:pt x="1647444" y="271259"/>
                  </a:moveTo>
                  <a:lnTo>
                    <a:pt x="1633728" y="271259"/>
                  </a:lnTo>
                  <a:lnTo>
                    <a:pt x="1633728" y="284975"/>
                  </a:lnTo>
                  <a:lnTo>
                    <a:pt x="1647444" y="284975"/>
                  </a:lnTo>
                  <a:lnTo>
                    <a:pt x="1647444" y="271259"/>
                  </a:lnTo>
                  <a:close/>
                </a:path>
                <a:path w="8343900" h="285114">
                  <a:moveTo>
                    <a:pt x="1702308" y="271259"/>
                  </a:moveTo>
                  <a:lnTo>
                    <a:pt x="1688592" y="271259"/>
                  </a:lnTo>
                  <a:lnTo>
                    <a:pt x="1688592" y="284975"/>
                  </a:lnTo>
                  <a:lnTo>
                    <a:pt x="1702308" y="284975"/>
                  </a:lnTo>
                  <a:lnTo>
                    <a:pt x="1702308" y="271259"/>
                  </a:lnTo>
                  <a:close/>
                </a:path>
                <a:path w="8343900" h="285114">
                  <a:moveTo>
                    <a:pt x="1757172" y="271259"/>
                  </a:moveTo>
                  <a:lnTo>
                    <a:pt x="1743456" y="271259"/>
                  </a:lnTo>
                  <a:lnTo>
                    <a:pt x="1743456" y="284975"/>
                  </a:lnTo>
                  <a:lnTo>
                    <a:pt x="1757172" y="284975"/>
                  </a:lnTo>
                  <a:lnTo>
                    <a:pt x="1757172" y="271259"/>
                  </a:lnTo>
                  <a:close/>
                </a:path>
                <a:path w="8343900" h="285114">
                  <a:moveTo>
                    <a:pt x="1812036" y="271259"/>
                  </a:moveTo>
                  <a:lnTo>
                    <a:pt x="1798320" y="271259"/>
                  </a:lnTo>
                  <a:lnTo>
                    <a:pt x="1798320" y="284975"/>
                  </a:lnTo>
                  <a:lnTo>
                    <a:pt x="1812036" y="284975"/>
                  </a:lnTo>
                  <a:lnTo>
                    <a:pt x="1812036" y="271259"/>
                  </a:lnTo>
                  <a:close/>
                </a:path>
                <a:path w="8343900" h="285114">
                  <a:moveTo>
                    <a:pt x="1866900" y="271259"/>
                  </a:moveTo>
                  <a:lnTo>
                    <a:pt x="1853184" y="271259"/>
                  </a:lnTo>
                  <a:lnTo>
                    <a:pt x="1853184" y="284975"/>
                  </a:lnTo>
                  <a:lnTo>
                    <a:pt x="1866900" y="284975"/>
                  </a:lnTo>
                  <a:lnTo>
                    <a:pt x="1866900" y="271259"/>
                  </a:lnTo>
                  <a:close/>
                </a:path>
                <a:path w="8343900" h="285114">
                  <a:moveTo>
                    <a:pt x="1921764" y="271259"/>
                  </a:moveTo>
                  <a:lnTo>
                    <a:pt x="1908048" y="271259"/>
                  </a:lnTo>
                  <a:lnTo>
                    <a:pt x="1908048" y="284975"/>
                  </a:lnTo>
                  <a:lnTo>
                    <a:pt x="1921764" y="284975"/>
                  </a:lnTo>
                  <a:lnTo>
                    <a:pt x="1921764" y="271259"/>
                  </a:lnTo>
                  <a:close/>
                </a:path>
                <a:path w="8343900" h="285114">
                  <a:moveTo>
                    <a:pt x="1976628" y="271259"/>
                  </a:moveTo>
                  <a:lnTo>
                    <a:pt x="1962912" y="271259"/>
                  </a:lnTo>
                  <a:lnTo>
                    <a:pt x="1962912" y="284975"/>
                  </a:lnTo>
                  <a:lnTo>
                    <a:pt x="1976628" y="284975"/>
                  </a:lnTo>
                  <a:lnTo>
                    <a:pt x="1976628" y="271259"/>
                  </a:lnTo>
                  <a:close/>
                </a:path>
                <a:path w="8343900" h="285114">
                  <a:moveTo>
                    <a:pt x="2031492" y="271259"/>
                  </a:moveTo>
                  <a:lnTo>
                    <a:pt x="2017776" y="271259"/>
                  </a:lnTo>
                  <a:lnTo>
                    <a:pt x="2017776" y="284975"/>
                  </a:lnTo>
                  <a:lnTo>
                    <a:pt x="2031492" y="284975"/>
                  </a:lnTo>
                  <a:lnTo>
                    <a:pt x="2031492" y="271259"/>
                  </a:lnTo>
                  <a:close/>
                </a:path>
                <a:path w="8343900" h="285114">
                  <a:moveTo>
                    <a:pt x="2086356" y="271259"/>
                  </a:moveTo>
                  <a:lnTo>
                    <a:pt x="2072640" y="271259"/>
                  </a:lnTo>
                  <a:lnTo>
                    <a:pt x="2072640" y="284975"/>
                  </a:lnTo>
                  <a:lnTo>
                    <a:pt x="2086356" y="284975"/>
                  </a:lnTo>
                  <a:lnTo>
                    <a:pt x="2086356" y="271259"/>
                  </a:lnTo>
                  <a:close/>
                </a:path>
                <a:path w="8343900" h="285114">
                  <a:moveTo>
                    <a:pt x="2141220" y="271259"/>
                  </a:moveTo>
                  <a:lnTo>
                    <a:pt x="2127504" y="271259"/>
                  </a:lnTo>
                  <a:lnTo>
                    <a:pt x="2127504" y="284975"/>
                  </a:lnTo>
                  <a:lnTo>
                    <a:pt x="2141220" y="284975"/>
                  </a:lnTo>
                  <a:lnTo>
                    <a:pt x="2141220" y="271259"/>
                  </a:lnTo>
                  <a:close/>
                </a:path>
                <a:path w="8343900" h="285114">
                  <a:moveTo>
                    <a:pt x="2196084" y="271259"/>
                  </a:moveTo>
                  <a:lnTo>
                    <a:pt x="2182368" y="271259"/>
                  </a:lnTo>
                  <a:lnTo>
                    <a:pt x="2182368" y="284975"/>
                  </a:lnTo>
                  <a:lnTo>
                    <a:pt x="2196084" y="284975"/>
                  </a:lnTo>
                  <a:lnTo>
                    <a:pt x="2196084" y="271259"/>
                  </a:lnTo>
                  <a:close/>
                </a:path>
                <a:path w="8343900" h="285114">
                  <a:moveTo>
                    <a:pt x="2250948" y="271259"/>
                  </a:moveTo>
                  <a:lnTo>
                    <a:pt x="2237232" y="271259"/>
                  </a:lnTo>
                  <a:lnTo>
                    <a:pt x="2237232" y="284975"/>
                  </a:lnTo>
                  <a:lnTo>
                    <a:pt x="2250948" y="284975"/>
                  </a:lnTo>
                  <a:lnTo>
                    <a:pt x="2250948" y="271259"/>
                  </a:lnTo>
                  <a:close/>
                </a:path>
                <a:path w="8343900" h="285114">
                  <a:moveTo>
                    <a:pt x="2305812" y="271259"/>
                  </a:moveTo>
                  <a:lnTo>
                    <a:pt x="2292096" y="271259"/>
                  </a:lnTo>
                  <a:lnTo>
                    <a:pt x="2292096" y="284975"/>
                  </a:lnTo>
                  <a:lnTo>
                    <a:pt x="2305812" y="284975"/>
                  </a:lnTo>
                  <a:lnTo>
                    <a:pt x="2305812" y="271259"/>
                  </a:lnTo>
                  <a:close/>
                </a:path>
                <a:path w="8343900" h="285114">
                  <a:moveTo>
                    <a:pt x="2360676" y="271259"/>
                  </a:moveTo>
                  <a:lnTo>
                    <a:pt x="2346960" y="271259"/>
                  </a:lnTo>
                  <a:lnTo>
                    <a:pt x="2346960" y="284975"/>
                  </a:lnTo>
                  <a:lnTo>
                    <a:pt x="2360676" y="284975"/>
                  </a:lnTo>
                  <a:lnTo>
                    <a:pt x="2360676" y="271259"/>
                  </a:lnTo>
                  <a:close/>
                </a:path>
                <a:path w="8343900" h="285114">
                  <a:moveTo>
                    <a:pt x="2415540" y="271259"/>
                  </a:moveTo>
                  <a:lnTo>
                    <a:pt x="2401824" y="271259"/>
                  </a:lnTo>
                  <a:lnTo>
                    <a:pt x="2401824" y="284975"/>
                  </a:lnTo>
                  <a:lnTo>
                    <a:pt x="2415540" y="284975"/>
                  </a:lnTo>
                  <a:lnTo>
                    <a:pt x="2415540" y="271259"/>
                  </a:lnTo>
                  <a:close/>
                </a:path>
                <a:path w="8343900" h="285114">
                  <a:moveTo>
                    <a:pt x="2470404" y="271259"/>
                  </a:moveTo>
                  <a:lnTo>
                    <a:pt x="2456688" y="271259"/>
                  </a:lnTo>
                  <a:lnTo>
                    <a:pt x="2456688" y="284975"/>
                  </a:lnTo>
                  <a:lnTo>
                    <a:pt x="2470404" y="284975"/>
                  </a:lnTo>
                  <a:lnTo>
                    <a:pt x="2470404" y="271259"/>
                  </a:lnTo>
                  <a:close/>
                </a:path>
                <a:path w="8343900" h="285114">
                  <a:moveTo>
                    <a:pt x="2525268" y="271259"/>
                  </a:moveTo>
                  <a:lnTo>
                    <a:pt x="2511552" y="271259"/>
                  </a:lnTo>
                  <a:lnTo>
                    <a:pt x="2511552" y="284975"/>
                  </a:lnTo>
                  <a:lnTo>
                    <a:pt x="2525268" y="284975"/>
                  </a:lnTo>
                  <a:lnTo>
                    <a:pt x="2525268" y="271259"/>
                  </a:lnTo>
                  <a:close/>
                </a:path>
                <a:path w="8343900" h="285114">
                  <a:moveTo>
                    <a:pt x="2578608" y="271259"/>
                  </a:moveTo>
                  <a:lnTo>
                    <a:pt x="2564892" y="271259"/>
                  </a:lnTo>
                  <a:lnTo>
                    <a:pt x="2564892" y="284975"/>
                  </a:lnTo>
                  <a:lnTo>
                    <a:pt x="2578608" y="284975"/>
                  </a:lnTo>
                  <a:lnTo>
                    <a:pt x="2578608" y="271259"/>
                  </a:lnTo>
                  <a:close/>
                </a:path>
                <a:path w="8343900" h="285114">
                  <a:moveTo>
                    <a:pt x="2633472" y="271259"/>
                  </a:moveTo>
                  <a:lnTo>
                    <a:pt x="2619756" y="271259"/>
                  </a:lnTo>
                  <a:lnTo>
                    <a:pt x="2619756" y="284975"/>
                  </a:lnTo>
                  <a:lnTo>
                    <a:pt x="2633472" y="284975"/>
                  </a:lnTo>
                  <a:lnTo>
                    <a:pt x="2633472" y="271259"/>
                  </a:lnTo>
                  <a:close/>
                </a:path>
                <a:path w="8343900" h="285114">
                  <a:moveTo>
                    <a:pt x="2688336" y="271259"/>
                  </a:moveTo>
                  <a:lnTo>
                    <a:pt x="2674620" y="271259"/>
                  </a:lnTo>
                  <a:lnTo>
                    <a:pt x="2674620" y="284975"/>
                  </a:lnTo>
                  <a:lnTo>
                    <a:pt x="2688336" y="284975"/>
                  </a:lnTo>
                  <a:lnTo>
                    <a:pt x="2688336" y="271259"/>
                  </a:lnTo>
                  <a:close/>
                </a:path>
                <a:path w="8343900" h="285114">
                  <a:moveTo>
                    <a:pt x="2743200" y="271259"/>
                  </a:moveTo>
                  <a:lnTo>
                    <a:pt x="2729484" y="271259"/>
                  </a:lnTo>
                  <a:lnTo>
                    <a:pt x="2729484" y="284975"/>
                  </a:lnTo>
                  <a:lnTo>
                    <a:pt x="2743200" y="284975"/>
                  </a:lnTo>
                  <a:lnTo>
                    <a:pt x="2743200" y="271259"/>
                  </a:lnTo>
                  <a:close/>
                </a:path>
                <a:path w="8343900" h="285114">
                  <a:moveTo>
                    <a:pt x="2798064" y="271259"/>
                  </a:moveTo>
                  <a:lnTo>
                    <a:pt x="2784348" y="271259"/>
                  </a:lnTo>
                  <a:lnTo>
                    <a:pt x="2784348" y="284975"/>
                  </a:lnTo>
                  <a:lnTo>
                    <a:pt x="2798064" y="284975"/>
                  </a:lnTo>
                  <a:lnTo>
                    <a:pt x="2798064" y="271259"/>
                  </a:lnTo>
                  <a:close/>
                </a:path>
                <a:path w="8343900" h="285114">
                  <a:moveTo>
                    <a:pt x="2852928" y="271259"/>
                  </a:moveTo>
                  <a:lnTo>
                    <a:pt x="2839212" y="271259"/>
                  </a:lnTo>
                  <a:lnTo>
                    <a:pt x="2839212" y="284975"/>
                  </a:lnTo>
                  <a:lnTo>
                    <a:pt x="2852928" y="284975"/>
                  </a:lnTo>
                  <a:lnTo>
                    <a:pt x="2852928" y="271259"/>
                  </a:lnTo>
                  <a:close/>
                </a:path>
                <a:path w="8343900" h="285114">
                  <a:moveTo>
                    <a:pt x="2907792" y="271259"/>
                  </a:moveTo>
                  <a:lnTo>
                    <a:pt x="2894076" y="271259"/>
                  </a:lnTo>
                  <a:lnTo>
                    <a:pt x="2894076" y="284975"/>
                  </a:lnTo>
                  <a:lnTo>
                    <a:pt x="2907792" y="284975"/>
                  </a:lnTo>
                  <a:lnTo>
                    <a:pt x="2907792" y="271259"/>
                  </a:lnTo>
                  <a:close/>
                </a:path>
                <a:path w="8343900" h="285114">
                  <a:moveTo>
                    <a:pt x="2962656" y="271259"/>
                  </a:moveTo>
                  <a:lnTo>
                    <a:pt x="2948940" y="271259"/>
                  </a:lnTo>
                  <a:lnTo>
                    <a:pt x="2948940" y="284975"/>
                  </a:lnTo>
                  <a:lnTo>
                    <a:pt x="2962656" y="284975"/>
                  </a:lnTo>
                  <a:lnTo>
                    <a:pt x="2962656" y="271259"/>
                  </a:lnTo>
                  <a:close/>
                </a:path>
                <a:path w="8343900" h="285114">
                  <a:moveTo>
                    <a:pt x="3017520" y="271259"/>
                  </a:moveTo>
                  <a:lnTo>
                    <a:pt x="3003804" y="271259"/>
                  </a:lnTo>
                  <a:lnTo>
                    <a:pt x="3003804" y="284975"/>
                  </a:lnTo>
                  <a:lnTo>
                    <a:pt x="3017520" y="284975"/>
                  </a:lnTo>
                  <a:lnTo>
                    <a:pt x="3017520" y="271259"/>
                  </a:lnTo>
                  <a:close/>
                </a:path>
                <a:path w="8343900" h="285114">
                  <a:moveTo>
                    <a:pt x="3072384" y="271259"/>
                  </a:moveTo>
                  <a:lnTo>
                    <a:pt x="3058668" y="271259"/>
                  </a:lnTo>
                  <a:lnTo>
                    <a:pt x="3058668" y="284975"/>
                  </a:lnTo>
                  <a:lnTo>
                    <a:pt x="3072384" y="284975"/>
                  </a:lnTo>
                  <a:lnTo>
                    <a:pt x="3072384" y="271259"/>
                  </a:lnTo>
                  <a:close/>
                </a:path>
                <a:path w="8343900" h="285114">
                  <a:moveTo>
                    <a:pt x="3127248" y="271259"/>
                  </a:moveTo>
                  <a:lnTo>
                    <a:pt x="3113532" y="271259"/>
                  </a:lnTo>
                  <a:lnTo>
                    <a:pt x="3113532" y="284975"/>
                  </a:lnTo>
                  <a:lnTo>
                    <a:pt x="3127248" y="284975"/>
                  </a:lnTo>
                  <a:lnTo>
                    <a:pt x="3127248" y="271259"/>
                  </a:lnTo>
                  <a:close/>
                </a:path>
                <a:path w="8343900" h="285114">
                  <a:moveTo>
                    <a:pt x="3182112" y="271259"/>
                  </a:moveTo>
                  <a:lnTo>
                    <a:pt x="3168396" y="271259"/>
                  </a:lnTo>
                  <a:lnTo>
                    <a:pt x="3168396" y="284975"/>
                  </a:lnTo>
                  <a:lnTo>
                    <a:pt x="3182112" y="284975"/>
                  </a:lnTo>
                  <a:lnTo>
                    <a:pt x="3182112" y="271259"/>
                  </a:lnTo>
                  <a:close/>
                </a:path>
                <a:path w="8343900" h="285114">
                  <a:moveTo>
                    <a:pt x="3236976" y="271259"/>
                  </a:moveTo>
                  <a:lnTo>
                    <a:pt x="3223260" y="271259"/>
                  </a:lnTo>
                  <a:lnTo>
                    <a:pt x="3223260" y="284975"/>
                  </a:lnTo>
                  <a:lnTo>
                    <a:pt x="3236976" y="284975"/>
                  </a:lnTo>
                  <a:lnTo>
                    <a:pt x="3236976" y="271259"/>
                  </a:lnTo>
                  <a:close/>
                </a:path>
                <a:path w="8343900" h="285114">
                  <a:moveTo>
                    <a:pt x="3291840" y="271259"/>
                  </a:moveTo>
                  <a:lnTo>
                    <a:pt x="3278124" y="271259"/>
                  </a:lnTo>
                  <a:lnTo>
                    <a:pt x="3278124" y="284975"/>
                  </a:lnTo>
                  <a:lnTo>
                    <a:pt x="3291840" y="284975"/>
                  </a:lnTo>
                  <a:lnTo>
                    <a:pt x="3291840" y="271259"/>
                  </a:lnTo>
                  <a:close/>
                </a:path>
                <a:path w="8343900" h="285114">
                  <a:moveTo>
                    <a:pt x="3346704" y="271259"/>
                  </a:moveTo>
                  <a:lnTo>
                    <a:pt x="3332988" y="271259"/>
                  </a:lnTo>
                  <a:lnTo>
                    <a:pt x="3332988" y="284975"/>
                  </a:lnTo>
                  <a:lnTo>
                    <a:pt x="3346704" y="284975"/>
                  </a:lnTo>
                  <a:lnTo>
                    <a:pt x="3346704" y="271259"/>
                  </a:lnTo>
                  <a:close/>
                </a:path>
                <a:path w="8343900" h="285114">
                  <a:moveTo>
                    <a:pt x="3401568" y="271259"/>
                  </a:moveTo>
                  <a:lnTo>
                    <a:pt x="3387852" y="271259"/>
                  </a:lnTo>
                  <a:lnTo>
                    <a:pt x="3387852" y="284975"/>
                  </a:lnTo>
                  <a:lnTo>
                    <a:pt x="3401568" y="284975"/>
                  </a:lnTo>
                  <a:lnTo>
                    <a:pt x="3401568" y="271259"/>
                  </a:lnTo>
                  <a:close/>
                </a:path>
                <a:path w="8343900" h="285114">
                  <a:moveTo>
                    <a:pt x="3456432" y="271259"/>
                  </a:moveTo>
                  <a:lnTo>
                    <a:pt x="3442716" y="271259"/>
                  </a:lnTo>
                  <a:lnTo>
                    <a:pt x="3442716" y="284975"/>
                  </a:lnTo>
                  <a:lnTo>
                    <a:pt x="3456432" y="284975"/>
                  </a:lnTo>
                  <a:lnTo>
                    <a:pt x="3456432" y="271259"/>
                  </a:lnTo>
                  <a:close/>
                </a:path>
                <a:path w="8343900" h="285114">
                  <a:moveTo>
                    <a:pt x="3511296" y="271259"/>
                  </a:moveTo>
                  <a:lnTo>
                    <a:pt x="3497580" y="271259"/>
                  </a:lnTo>
                  <a:lnTo>
                    <a:pt x="3497580" y="284975"/>
                  </a:lnTo>
                  <a:lnTo>
                    <a:pt x="3511296" y="284975"/>
                  </a:lnTo>
                  <a:lnTo>
                    <a:pt x="3511296" y="271259"/>
                  </a:lnTo>
                  <a:close/>
                </a:path>
                <a:path w="8343900" h="285114">
                  <a:moveTo>
                    <a:pt x="3566160" y="271259"/>
                  </a:moveTo>
                  <a:lnTo>
                    <a:pt x="3552444" y="271259"/>
                  </a:lnTo>
                  <a:lnTo>
                    <a:pt x="3552444" y="284975"/>
                  </a:lnTo>
                  <a:lnTo>
                    <a:pt x="3566160" y="284975"/>
                  </a:lnTo>
                  <a:lnTo>
                    <a:pt x="3566160" y="271259"/>
                  </a:lnTo>
                  <a:close/>
                </a:path>
                <a:path w="8343900" h="285114">
                  <a:moveTo>
                    <a:pt x="3621024" y="271259"/>
                  </a:moveTo>
                  <a:lnTo>
                    <a:pt x="3607308" y="271259"/>
                  </a:lnTo>
                  <a:lnTo>
                    <a:pt x="3607308" y="284975"/>
                  </a:lnTo>
                  <a:lnTo>
                    <a:pt x="3621024" y="284975"/>
                  </a:lnTo>
                  <a:lnTo>
                    <a:pt x="3621024" y="271259"/>
                  </a:lnTo>
                  <a:close/>
                </a:path>
                <a:path w="8343900" h="285114">
                  <a:moveTo>
                    <a:pt x="3675900" y="271259"/>
                  </a:moveTo>
                  <a:lnTo>
                    <a:pt x="3662184" y="271259"/>
                  </a:lnTo>
                  <a:lnTo>
                    <a:pt x="3662184" y="284975"/>
                  </a:lnTo>
                  <a:lnTo>
                    <a:pt x="3675900" y="284975"/>
                  </a:lnTo>
                  <a:lnTo>
                    <a:pt x="3675900" y="271259"/>
                  </a:lnTo>
                  <a:close/>
                </a:path>
                <a:path w="8343900" h="285114">
                  <a:moveTo>
                    <a:pt x="3730764" y="271259"/>
                  </a:moveTo>
                  <a:lnTo>
                    <a:pt x="3717048" y="271259"/>
                  </a:lnTo>
                  <a:lnTo>
                    <a:pt x="3717048" y="284975"/>
                  </a:lnTo>
                  <a:lnTo>
                    <a:pt x="3730764" y="284975"/>
                  </a:lnTo>
                  <a:lnTo>
                    <a:pt x="3730764" y="271259"/>
                  </a:lnTo>
                  <a:close/>
                </a:path>
                <a:path w="8343900" h="285114">
                  <a:moveTo>
                    <a:pt x="3785628" y="271259"/>
                  </a:moveTo>
                  <a:lnTo>
                    <a:pt x="3771912" y="271259"/>
                  </a:lnTo>
                  <a:lnTo>
                    <a:pt x="3771912" y="284975"/>
                  </a:lnTo>
                  <a:lnTo>
                    <a:pt x="3785628" y="284975"/>
                  </a:lnTo>
                  <a:lnTo>
                    <a:pt x="3785628" y="271259"/>
                  </a:lnTo>
                  <a:close/>
                </a:path>
                <a:path w="8343900" h="285114">
                  <a:moveTo>
                    <a:pt x="3840492" y="271259"/>
                  </a:moveTo>
                  <a:lnTo>
                    <a:pt x="3826776" y="271259"/>
                  </a:lnTo>
                  <a:lnTo>
                    <a:pt x="3826776" y="284975"/>
                  </a:lnTo>
                  <a:lnTo>
                    <a:pt x="3840492" y="284975"/>
                  </a:lnTo>
                  <a:lnTo>
                    <a:pt x="3840492" y="271259"/>
                  </a:lnTo>
                  <a:close/>
                </a:path>
                <a:path w="8343900" h="285114">
                  <a:moveTo>
                    <a:pt x="3895356" y="271259"/>
                  </a:moveTo>
                  <a:lnTo>
                    <a:pt x="3881640" y="271259"/>
                  </a:lnTo>
                  <a:lnTo>
                    <a:pt x="3881640" y="284975"/>
                  </a:lnTo>
                  <a:lnTo>
                    <a:pt x="3895356" y="284975"/>
                  </a:lnTo>
                  <a:lnTo>
                    <a:pt x="3895356" y="271259"/>
                  </a:lnTo>
                  <a:close/>
                </a:path>
                <a:path w="8343900" h="285114">
                  <a:moveTo>
                    <a:pt x="3950220" y="271259"/>
                  </a:moveTo>
                  <a:lnTo>
                    <a:pt x="3936504" y="271259"/>
                  </a:lnTo>
                  <a:lnTo>
                    <a:pt x="3936504" y="284975"/>
                  </a:lnTo>
                  <a:lnTo>
                    <a:pt x="3950220" y="284975"/>
                  </a:lnTo>
                  <a:lnTo>
                    <a:pt x="3950220" y="271259"/>
                  </a:lnTo>
                  <a:close/>
                </a:path>
                <a:path w="8343900" h="285114">
                  <a:moveTo>
                    <a:pt x="4005084" y="271259"/>
                  </a:moveTo>
                  <a:lnTo>
                    <a:pt x="3991368" y="271259"/>
                  </a:lnTo>
                  <a:lnTo>
                    <a:pt x="3991368" y="284975"/>
                  </a:lnTo>
                  <a:lnTo>
                    <a:pt x="4005084" y="284975"/>
                  </a:lnTo>
                  <a:lnTo>
                    <a:pt x="4005084" y="271259"/>
                  </a:lnTo>
                  <a:close/>
                </a:path>
                <a:path w="8343900" h="285114">
                  <a:moveTo>
                    <a:pt x="4059948" y="271259"/>
                  </a:moveTo>
                  <a:lnTo>
                    <a:pt x="4046232" y="271259"/>
                  </a:lnTo>
                  <a:lnTo>
                    <a:pt x="4046232" y="284975"/>
                  </a:lnTo>
                  <a:lnTo>
                    <a:pt x="4059948" y="284975"/>
                  </a:lnTo>
                  <a:lnTo>
                    <a:pt x="4059948" y="271259"/>
                  </a:lnTo>
                  <a:close/>
                </a:path>
                <a:path w="8343900" h="285114">
                  <a:moveTo>
                    <a:pt x="4114812" y="271259"/>
                  </a:moveTo>
                  <a:lnTo>
                    <a:pt x="4101096" y="271259"/>
                  </a:lnTo>
                  <a:lnTo>
                    <a:pt x="4101096" y="284975"/>
                  </a:lnTo>
                  <a:lnTo>
                    <a:pt x="4114812" y="284975"/>
                  </a:lnTo>
                  <a:lnTo>
                    <a:pt x="4114812" y="271259"/>
                  </a:lnTo>
                  <a:close/>
                </a:path>
                <a:path w="8343900" h="285114">
                  <a:moveTo>
                    <a:pt x="4169676" y="271259"/>
                  </a:moveTo>
                  <a:lnTo>
                    <a:pt x="4155960" y="271259"/>
                  </a:lnTo>
                  <a:lnTo>
                    <a:pt x="4155960" y="284975"/>
                  </a:lnTo>
                  <a:lnTo>
                    <a:pt x="4169676" y="284975"/>
                  </a:lnTo>
                  <a:lnTo>
                    <a:pt x="4169676" y="271259"/>
                  </a:lnTo>
                  <a:close/>
                </a:path>
                <a:path w="8343900" h="285114">
                  <a:moveTo>
                    <a:pt x="4224540" y="271259"/>
                  </a:moveTo>
                  <a:lnTo>
                    <a:pt x="4210824" y="271259"/>
                  </a:lnTo>
                  <a:lnTo>
                    <a:pt x="4210824" y="284975"/>
                  </a:lnTo>
                  <a:lnTo>
                    <a:pt x="4224540" y="284975"/>
                  </a:lnTo>
                  <a:lnTo>
                    <a:pt x="4224540" y="271259"/>
                  </a:lnTo>
                  <a:close/>
                </a:path>
                <a:path w="8343900" h="285114">
                  <a:moveTo>
                    <a:pt x="4279404" y="271259"/>
                  </a:moveTo>
                  <a:lnTo>
                    <a:pt x="4265688" y="271259"/>
                  </a:lnTo>
                  <a:lnTo>
                    <a:pt x="4265688" y="284975"/>
                  </a:lnTo>
                  <a:lnTo>
                    <a:pt x="4279404" y="284975"/>
                  </a:lnTo>
                  <a:lnTo>
                    <a:pt x="4279404" y="271259"/>
                  </a:lnTo>
                  <a:close/>
                </a:path>
                <a:path w="8343900" h="285114">
                  <a:moveTo>
                    <a:pt x="4334268" y="271259"/>
                  </a:moveTo>
                  <a:lnTo>
                    <a:pt x="4320552" y="271259"/>
                  </a:lnTo>
                  <a:lnTo>
                    <a:pt x="4320552" y="284975"/>
                  </a:lnTo>
                  <a:lnTo>
                    <a:pt x="4334268" y="284975"/>
                  </a:lnTo>
                  <a:lnTo>
                    <a:pt x="4334268" y="271259"/>
                  </a:lnTo>
                  <a:close/>
                </a:path>
                <a:path w="8343900" h="285114">
                  <a:moveTo>
                    <a:pt x="4389132" y="271259"/>
                  </a:moveTo>
                  <a:lnTo>
                    <a:pt x="4375416" y="271259"/>
                  </a:lnTo>
                  <a:lnTo>
                    <a:pt x="4375416" y="284975"/>
                  </a:lnTo>
                  <a:lnTo>
                    <a:pt x="4389132" y="284975"/>
                  </a:lnTo>
                  <a:lnTo>
                    <a:pt x="4389132" y="271259"/>
                  </a:lnTo>
                  <a:close/>
                </a:path>
                <a:path w="8343900" h="285114">
                  <a:moveTo>
                    <a:pt x="4443996" y="271259"/>
                  </a:moveTo>
                  <a:lnTo>
                    <a:pt x="4430280" y="271259"/>
                  </a:lnTo>
                  <a:lnTo>
                    <a:pt x="4430280" y="284975"/>
                  </a:lnTo>
                  <a:lnTo>
                    <a:pt x="4443996" y="284975"/>
                  </a:lnTo>
                  <a:lnTo>
                    <a:pt x="4443996" y="271259"/>
                  </a:lnTo>
                  <a:close/>
                </a:path>
                <a:path w="8343900" h="285114">
                  <a:moveTo>
                    <a:pt x="4498860" y="271259"/>
                  </a:moveTo>
                  <a:lnTo>
                    <a:pt x="4485144" y="271259"/>
                  </a:lnTo>
                  <a:lnTo>
                    <a:pt x="4485144" y="284975"/>
                  </a:lnTo>
                  <a:lnTo>
                    <a:pt x="4498860" y="284975"/>
                  </a:lnTo>
                  <a:lnTo>
                    <a:pt x="4498860" y="271259"/>
                  </a:lnTo>
                  <a:close/>
                </a:path>
                <a:path w="8343900" h="285114">
                  <a:moveTo>
                    <a:pt x="4553724" y="271259"/>
                  </a:moveTo>
                  <a:lnTo>
                    <a:pt x="4540008" y="271259"/>
                  </a:lnTo>
                  <a:lnTo>
                    <a:pt x="4540008" y="284975"/>
                  </a:lnTo>
                  <a:lnTo>
                    <a:pt x="4553724" y="284975"/>
                  </a:lnTo>
                  <a:lnTo>
                    <a:pt x="4553724" y="271259"/>
                  </a:lnTo>
                  <a:close/>
                </a:path>
                <a:path w="8343900" h="285114">
                  <a:moveTo>
                    <a:pt x="4608588" y="271259"/>
                  </a:moveTo>
                  <a:lnTo>
                    <a:pt x="4594872" y="271259"/>
                  </a:lnTo>
                  <a:lnTo>
                    <a:pt x="4594872" y="284975"/>
                  </a:lnTo>
                  <a:lnTo>
                    <a:pt x="4608588" y="284975"/>
                  </a:lnTo>
                  <a:lnTo>
                    <a:pt x="4608588" y="271259"/>
                  </a:lnTo>
                  <a:close/>
                </a:path>
                <a:path w="8343900" h="285114">
                  <a:moveTo>
                    <a:pt x="4663452" y="271259"/>
                  </a:moveTo>
                  <a:lnTo>
                    <a:pt x="4649736" y="271259"/>
                  </a:lnTo>
                  <a:lnTo>
                    <a:pt x="4649736" y="284975"/>
                  </a:lnTo>
                  <a:lnTo>
                    <a:pt x="4663452" y="284975"/>
                  </a:lnTo>
                  <a:lnTo>
                    <a:pt x="4663452" y="271259"/>
                  </a:lnTo>
                  <a:close/>
                </a:path>
                <a:path w="8343900" h="285114">
                  <a:moveTo>
                    <a:pt x="4718316" y="271259"/>
                  </a:moveTo>
                  <a:lnTo>
                    <a:pt x="4704600" y="271259"/>
                  </a:lnTo>
                  <a:lnTo>
                    <a:pt x="4704600" y="284975"/>
                  </a:lnTo>
                  <a:lnTo>
                    <a:pt x="4718316" y="284975"/>
                  </a:lnTo>
                  <a:lnTo>
                    <a:pt x="4718316" y="271259"/>
                  </a:lnTo>
                  <a:close/>
                </a:path>
                <a:path w="8343900" h="285114">
                  <a:moveTo>
                    <a:pt x="4773168" y="271259"/>
                  </a:moveTo>
                  <a:lnTo>
                    <a:pt x="4759452" y="271259"/>
                  </a:lnTo>
                  <a:lnTo>
                    <a:pt x="4759452" y="284975"/>
                  </a:lnTo>
                  <a:lnTo>
                    <a:pt x="4773168" y="284975"/>
                  </a:lnTo>
                  <a:lnTo>
                    <a:pt x="4773168" y="271259"/>
                  </a:lnTo>
                  <a:close/>
                </a:path>
                <a:path w="8343900" h="285114">
                  <a:moveTo>
                    <a:pt x="4828032" y="271259"/>
                  </a:moveTo>
                  <a:lnTo>
                    <a:pt x="4814316" y="271259"/>
                  </a:lnTo>
                  <a:lnTo>
                    <a:pt x="4814316" y="284975"/>
                  </a:lnTo>
                  <a:lnTo>
                    <a:pt x="4828032" y="284975"/>
                  </a:lnTo>
                  <a:lnTo>
                    <a:pt x="4828032" y="271259"/>
                  </a:lnTo>
                  <a:close/>
                </a:path>
                <a:path w="8343900" h="285114">
                  <a:moveTo>
                    <a:pt x="4882896" y="271259"/>
                  </a:moveTo>
                  <a:lnTo>
                    <a:pt x="4869180" y="271259"/>
                  </a:lnTo>
                  <a:lnTo>
                    <a:pt x="4869180" y="284975"/>
                  </a:lnTo>
                  <a:lnTo>
                    <a:pt x="4882896" y="284975"/>
                  </a:lnTo>
                  <a:lnTo>
                    <a:pt x="4882896" y="271259"/>
                  </a:lnTo>
                  <a:close/>
                </a:path>
                <a:path w="8343900" h="285114">
                  <a:moveTo>
                    <a:pt x="4937760" y="271259"/>
                  </a:moveTo>
                  <a:lnTo>
                    <a:pt x="4924044" y="271259"/>
                  </a:lnTo>
                  <a:lnTo>
                    <a:pt x="4924044" y="284975"/>
                  </a:lnTo>
                  <a:lnTo>
                    <a:pt x="4937760" y="284975"/>
                  </a:lnTo>
                  <a:lnTo>
                    <a:pt x="4937760" y="271259"/>
                  </a:lnTo>
                  <a:close/>
                </a:path>
                <a:path w="8343900" h="285114">
                  <a:moveTo>
                    <a:pt x="4991100" y="271259"/>
                  </a:moveTo>
                  <a:lnTo>
                    <a:pt x="4977384" y="271259"/>
                  </a:lnTo>
                  <a:lnTo>
                    <a:pt x="4977384" y="284975"/>
                  </a:lnTo>
                  <a:lnTo>
                    <a:pt x="4991100" y="284975"/>
                  </a:lnTo>
                  <a:lnTo>
                    <a:pt x="4991100" y="271259"/>
                  </a:lnTo>
                  <a:close/>
                </a:path>
                <a:path w="8343900" h="285114">
                  <a:moveTo>
                    <a:pt x="5045964" y="271259"/>
                  </a:moveTo>
                  <a:lnTo>
                    <a:pt x="5032248" y="271259"/>
                  </a:lnTo>
                  <a:lnTo>
                    <a:pt x="5032248" y="284975"/>
                  </a:lnTo>
                  <a:lnTo>
                    <a:pt x="5045964" y="284975"/>
                  </a:lnTo>
                  <a:lnTo>
                    <a:pt x="5045964" y="271259"/>
                  </a:lnTo>
                  <a:close/>
                </a:path>
                <a:path w="8343900" h="285114">
                  <a:moveTo>
                    <a:pt x="5100828" y="271259"/>
                  </a:moveTo>
                  <a:lnTo>
                    <a:pt x="5087112" y="271259"/>
                  </a:lnTo>
                  <a:lnTo>
                    <a:pt x="5087112" y="284975"/>
                  </a:lnTo>
                  <a:lnTo>
                    <a:pt x="5100828" y="284975"/>
                  </a:lnTo>
                  <a:lnTo>
                    <a:pt x="5100828" y="271259"/>
                  </a:lnTo>
                  <a:close/>
                </a:path>
                <a:path w="8343900" h="285114">
                  <a:moveTo>
                    <a:pt x="5155692" y="271259"/>
                  </a:moveTo>
                  <a:lnTo>
                    <a:pt x="5141976" y="271259"/>
                  </a:lnTo>
                  <a:lnTo>
                    <a:pt x="5141976" y="284975"/>
                  </a:lnTo>
                  <a:lnTo>
                    <a:pt x="5155692" y="284975"/>
                  </a:lnTo>
                  <a:lnTo>
                    <a:pt x="5155692" y="271259"/>
                  </a:lnTo>
                  <a:close/>
                </a:path>
                <a:path w="8343900" h="285114">
                  <a:moveTo>
                    <a:pt x="5210556" y="271259"/>
                  </a:moveTo>
                  <a:lnTo>
                    <a:pt x="5196840" y="271259"/>
                  </a:lnTo>
                  <a:lnTo>
                    <a:pt x="5196840" y="284975"/>
                  </a:lnTo>
                  <a:lnTo>
                    <a:pt x="5210556" y="284975"/>
                  </a:lnTo>
                  <a:lnTo>
                    <a:pt x="5210556" y="271259"/>
                  </a:lnTo>
                  <a:close/>
                </a:path>
                <a:path w="8343900" h="285114">
                  <a:moveTo>
                    <a:pt x="8343900" y="21336"/>
                  </a:moveTo>
                  <a:lnTo>
                    <a:pt x="0" y="21336"/>
                  </a:lnTo>
                  <a:lnTo>
                    <a:pt x="0" y="30480"/>
                  </a:lnTo>
                  <a:lnTo>
                    <a:pt x="8343900" y="30480"/>
                  </a:lnTo>
                  <a:lnTo>
                    <a:pt x="8343900" y="21336"/>
                  </a:lnTo>
                  <a:close/>
                </a:path>
                <a:path w="8343900" h="285114">
                  <a:moveTo>
                    <a:pt x="8343900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8343900" y="10668"/>
                  </a:lnTo>
                  <a:lnTo>
                    <a:pt x="8343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2063" y="4695443"/>
              <a:ext cx="946785" cy="13970"/>
            </a:xfrm>
            <a:custGeom>
              <a:avLst/>
              <a:gdLst/>
              <a:ahLst/>
              <a:cxnLst/>
              <a:rect l="l" t="t" r="r" b="b"/>
              <a:pathLst>
                <a:path w="946784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946784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946784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946784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946784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946784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946784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946784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946784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946784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946784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946784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946784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946784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946784" h="13970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946784" h="13970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  <a:path w="946784" h="13970">
                  <a:moveTo>
                    <a:pt x="891540" y="0"/>
                  </a:moveTo>
                  <a:lnTo>
                    <a:pt x="877824" y="0"/>
                  </a:lnTo>
                  <a:lnTo>
                    <a:pt x="877824" y="13716"/>
                  </a:lnTo>
                  <a:lnTo>
                    <a:pt x="891540" y="13716"/>
                  </a:lnTo>
                  <a:lnTo>
                    <a:pt x="891540" y="0"/>
                  </a:lnTo>
                  <a:close/>
                </a:path>
                <a:path w="946784" h="13970">
                  <a:moveTo>
                    <a:pt x="946404" y="0"/>
                  </a:moveTo>
                  <a:lnTo>
                    <a:pt x="932688" y="0"/>
                  </a:lnTo>
                  <a:lnTo>
                    <a:pt x="932688" y="13716"/>
                  </a:lnTo>
                  <a:lnTo>
                    <a:pt x="946404" y="13716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54083" y="4703063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1" y="0"/>
                  </a:lnTo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14359" y="5484888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70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3851275" h="13970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  <a:path w="3851275" h="13970">
                  <a:moveTo>
                    <a:pt x="891540" y="0"/>
                  </a:moveTo>
                  <a:lnTo>
                    <a:pt x="877824" y="0"/>
                  </a:lnTo>
                  <a:lnTo>
                    <a:pt x="877824" y="13716"/>
                  </a:lnTo>
                  <a:lnTo>
                    <a:pt x="891540" y="13716"/>
                  </a:lnTo>
                  <a:lnTo>
                    <a:pt x="891540" y="0"/>
                  </a:lnTo>
                  <a:close/>
                </a:path>
                <a:path w="3851275" h="13970">
                  <a:moveTo>
                    <a:pt x="946404" y="0"/>
                  </a:moveTo>
                  <a:lnTo>
                    <a:pt x="932688" y="0"/>
                  </a:lnTo>
                  <a:lnTo>
                    <a:pt x="932688" y="13716"/>
                  </a:lnTo>
                  <a:lnTo>
                    <a:pt x="946404" y="13716"/>
                  </a:lnTo>
                  <a:lnTo>
                    <a:pt x="946404" y="0"/>
                  </a:lnTo>
                  <a:close/>
                </a:path>
                <a:path w="3851275" h="13970">
                  <a:moveTo>
                    <a:pt x="1001268" y="0"/>
                  </a:moveTo>
                  <a:lnTo>
                    <a:pt x="987552" y="0"/>
                  </a:lnTo>
                  <a:lnTo>
                    <a:pt x="987552" y="13716"/>
                  </a:lnTo>
                  <a:lnTo>
                    <a:pt x="1001268" y="13716"/>
                  </a:lnTo>
                  <a:lnTo>
                    <a:pt x="1001268" y="0"/>
                  </a:lnTo>
                  <a:close/>
                </a:path>
                <a:path w="3851275" h="13970">
                  <a:moveTo>
                    <a:pt x="1056132" y="0"/>
                  </a:moveTo>
                  <a:lnTo>
                    <a:pt x="1042416" y="0"/>
                  </a:lnTo>
                  <a:lnTo>
                    <a:pt x="1042416" y="13716"/>
                  </a:lnTo>
                  <a:lnTo>
                    <a:pt x="1056132" y="13716"/>
                  </a:lnTo>
                  <a:lnTo>
                    <a:pt x="1056132" y="0"/>
                  </a:lnTo>
                  <a:close/>
                </a:path>
                <a:path w="3851275" h="13970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70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70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70">
                  <a:moveTo>
                    <a:pt x="1274064" y="0"/>
                  </a:moveTo>
                  <a:lnTo>
                    <a:pt x="1260348" y="0"/>
                  </a:lnTo>
                  <a:lnTo>
                    <a:pt x="1260348" y="13716"/>
                  </a:lnTo>
                  <a:lnTo>
                    <a:pt x="1274064" y="13716"/>
                  </a:lnTo>
                  <a:lnTo>
                    <a:pt x="1274064" y="0"/>
                  </a:lnTo>
                  <a:close/>
                </a:path>
                <a:path w="3851275" h="13970">
                  <a:moveTo>
                    <a:pt x="1328928" y="0"/>
                  </a:moveTo>
                  <a:lnTo>
                    <a:pt x="1315212" y="0"/>
                  </a:lnTo>
                  <a:lnTo>
                    <a:pt x="1315212" y="13716"/>
                  </a:lnTo>
                  <a:lnTo>
                    <a:pt x="1328928" y="13716"/>
                  </a:lnTo>
                  <a:lnTo>
                    <a:pt x="1328928" y="0"/>
                  </a:lnTo>
                  <a:close/>
                </a:path>
                <a:path w="3851275" h="13970">
                  <a:moveTo>
                    <a:pt x="1383792" y="0"/>
                  </a:moveTo>
                  <a:lnTo>
                    <a:pt x="1370076" y="0"/>
                  </a:lnTo>
                  <a:lnTo>
                    <a:pt x="1370076" y="13716"/>
                  </a:lnTo>
                  <a:lnTo>
                    <a:pt x="1383792" y="13716"/>
                  </a:lnTo>
                  <a:lnTo>
                    <a:pt x="1383792" y="0"/>
                  </a:lnTo>
                  <a:close/>
                </a:path>
                <a:path w="3851275" h="13970">
                  <a:moveTo>
                    <a:pt x="1438656" y="0"/>
                  </a:moveTo>
                  <a:lnTo>
                    <a:pt x="1424940" y="0"/>
                  </a:lnTo>
                  <a:lnTo>
                    <a:pt x="1424940" y="13716"/>
                  </a:lnTo>
                  <a:lnTo>
                    <a:pt x="1438656" y="13716"/>
                  </a:lnTo>
                  <a:lnTo>
                    <a:pt x="1438656" y="0"/>
                  </a:lnTo>
                  <a:close/>
                </a:path>
                <a:path w="3851275" h="13970">
                  <a:moveTo>
                    <a:pt x="1493520" y="0"/>
                  </a:moveTo>
                  <a:lnTo>
                    <a:pt x="1479804" y="0"/>
                  </a:lnTo>
                  <a:lnTo>
                    <a:pt x="1479804" y="13716"/>
                  </a:lnTo>
                  <a:lnTo>
                    <a:pt x="1493520" y="13716"/>
                  </a:lnTo>
                  <a:lnTo>
                    <a:pt x="1493520" y="0"/>
                  </a:lnTo>
                  <a:close/>
                </a:path>
                <a:path w="3851275" h="13970">
                  <a:moveTo>
                    <a:pt x="1548384" y="0"/>
                  </a:moveTo>
                  <a:lnTo>
                    <a:pt x="1534668" y="0"/>
                  </a:lnTo>
                  <a:lnTo>
                    <a:pt x="1534668" y="13716"/>
                  </a:lnTo>
                  <a:lnTo>
                    <a:pt x="1548384" y="13716"/>
                  </a:lnTo>
                  <a:lnTo>
                    <a:pt x="1548384" y="0"/>
                  </a:lnTo>
                  <a:close/>
                </a:path>
                <a:path w="3851275" h="13970">
                  <a:moveTo>
                    <a:pt x="1603248" y="0"/>
                  </a:moveTo>
                  <a:lnTo>
                    <a:pt x="1589532" y="0"/>
                  </a:lnTo>
                  <a:lnTo>
                    <a:pt x="1589532" y="13716"/>
                  </a:lnTo>
                  <a:lnTo>
                    <a:pt x="1603248" y="13716"/>
                  </a:lnTo>
                  <a:lnTo>
                    <a:pt x="1603248" y="0"/>
                  </a:lnTo>
                  <a:close/>
                </a:path>
                <a:path w="3851275" h="13970">
                  <a:moveTo>
                    <a:pt x="1658112" y="0"/>
                  </a:moveTo>
                  <a:lnTo>
                    <a:pt x="1644396" y="0"/>
                  </a:lnTo>
                  <a:lnTo>
                    <a:pt x="1644396" y="13716"/>
                  </a:lnTo>
                  <a:lnTo>
                    <a:pt x="1658112" y="13716"/>
                  </a:lnTo>
                  <a:lnTo>
                    <a:pt x="1658112" y="0"/>
                  </a:lnTo>
                  <a:close/>
                </a:path>
                <a:path w="3851275" h="13970">
                  <a:moveTo>
                    <a:pt x="1712976" y="0"/>
                  </a:moveTo>
                  <a:lnTo>
                    <a:pt x="1699260" y="0"/>
                  </a:lnTo>
                  <a:lnTo>
                    <a:pt x="1699260" y="13716"/>
                  </a:lnTo>
                  <a:lnTo>
                    <a:pt x="1712976" y="13716"/>
                  </a:lnTo>
                  <a:lnTo>
                    <a:pt x="1712976" y="0"/>
                  </a:lnTo>
                  <a:close/>
                </a:path>
                <a:path w="3851275" h="13970">
                  <a:moveTo>
                    <a:pt x="1767840" y="0"/>
                  </a:moveTo>
                  <a:lnTo>
                    <a:pt x="1754124" y="0"/>
                  </a:lnTo>
                  <a:lnTo>
                    <a:pt x="1754124" y="13716"/>
                  </a:lnTo>
                  <a:lnTo>
                    <a:pt x="1767840" y="13716"/>
                  </a:lnTo>
                  <a:lnTo>
                    <a:pt x="1767840" y="0"/>
                  </a:lnTo>
                  <a:close/>
                </a:path>
                <a:path w="3851275" h="13970">
                  <a:moveTo>
                    <a:pt x="1822704" y="0"/>
                  </a:moveTo>
                  <a:lnTo>
                    <a:pt x="1808988" y="0"/>
                  </a:lnTo>
                  <a:lnTo>
                    <a:pt x="1808988" y="13716"/>
                  </a:lnTo>
                  <a:lnTo>
                    <a:pt x="1822704" y="13716"/>
                  </a:lnTo>
                  <a:lnTo>
                    <a:pt x="1822704" y="0"/>
                  </a:lnTo>
                  <a:close/>
                </a:path>
                <a:path w="3851275" h="13970">
                  <a:moveTo>
                    <a:pt x="1877568" y="0"/>
                  </a:moveTo>
                  <a:lnTo>
                    <a:pt x="1863852" y="0"/>
                  </a:lnTo>
                  <a:lnTo>
                    <a:pt x="1863852" y="13716"/>
                  </a:lnTo>
                  <a:lnTo>
                    <a:pt x="1877568" y="13716"/>
                  </a:lnTo>
                  <a:lnTo>
                    <a:pt x="1877568" y="0"/>
                  </a:lnTo>
                  <a:close/>
                </a:path>
                <a:path w="3851275" h="13970">
                  <a:moveTo>
                    <a:pt x="1932432" y="0"/>
                  </a:moveTo>
                  <a:lnTo>
                    <a:pt x="1918716" y="0"/>
                  </a:lnTo>
                  <a:lnTo>
                    <a:pt x="1918716" y="13716"/>
                  </a:lnTo>
                  <a:lnTo>
                    <a:pt x="1932432" y="13716"/>
                  </a:lnTo>
                  <a:lnTo>
                    <a:pt x="1932432" y="0"/>
                  </a:lnTo>
                  <a:close/>
                </a:path>
                <a:path w="3851275" h="13970">
                  <a:moveTo>
                    <a:pt x="1987296" y="0"/>
                  </a:moveTo>
                  <a:lnTo>
                    <a:pt x="1973580" y="0"/>
                  </a:lnTo>
                  <a:lnTo>
                    <a:pt x="1973580" y="13716"/>
                  </a:lnTo>
                  <a:lnTo>
                    <a:pt x="1987296" y="13716"/>
                  </a:lnTo>
                  <a:lnTo>
                    <a:pt x="1987296" y="0"/>
                  </a:lnTo>
                  <a:close/>
                </a:path>
                <a:path w="3851275" h="13970">
                  <a:moveTo>
                    <a:pt x="2042160" y="0"/>
                  </a:moveTo>
                  <a:lnTo>
                    <a:pt x="2028444" y="0"/>
                  </a:lnTo>
                  <a:lnTo>
                    <a:pt x="2028444" y="13716"/>
                  </a:lnTo>
                  <a:lnTo>
                    <a:pt x="2042160" y="13716"/>
                  </a:lnTo>
                  <a:lnTo>
                    <a:pt x="2042160" y="0"/>
                  </a:lnTo>
                  <a:close/>
                </a:path>
                <a:path w="3851275" h="13970">
                  <a:moveTo>
                    <a:pt x="2097024" y="0"/>
                  </a:moveTo>
                  <a:lnTo>
                    <a:pt x="2083308" y="0"/>
                  </a:lnTo>
                  <a:lnTo>
                    <a:pt x="2083308" y="13716"/>
                  </a:lnTo>
                  <a:lnTo>
                    <a:pt x="2097024" y="13716"/>
                  </a:lnTo>
                  <a:lnTo>
                    <a:pt x="2097024" y="0"/>
                  </a:lnTo>
                  <a:close/>
                </a:path>
                <a:path w="3851275" h="13970">
                  <a:moveTo>
                    <a:pt x="2151888" y="0"/>
                  </a:moveTo>
                  <a:lnTo>
                    <a:pt x="2138172" y="0"/>
                  </a:lnTo>
                  <a:lnTo>
                    <a:pt x="2138172" y="13716"/>
                  </a:lnTo>
                  <a:lnTo>
                    <a:pt x="2151888" y="13716"/>
                  </a:lnTo>
                  <a:lnTo>
                    <a:pt x="2151888" y="0"/>
                  </a:lnTo>
                  <a:close/>
                </a:path>
                <a:path w="3851275" h="13970">
                  <a:moveTo>
                    <a:pt x="2206764" y="0"/>
                  </a:moveTo>
                  <a:lnTo>
                    <a:pt x="2193048" y="0"/>
                  </a:lnTo>
                  <a:lnTo>
                    <a:pt x="2193048" y="13716"/>
                  </a:lnTo>
                  <a:lnTo>
                    <a:pt x="2206764" y="13716"/>
                  </a:lnTo>
                  <a:lnTo>
                    <a:pt x="2206764" y="0"/>
                  </a:lnTo>
                  <a:close/>
                </a:path>
                <a:path w="3851275" h="13970">
                  <a:moveTo>
                    <a:pt x="2261628" y="0"/>
                  </a:moveTo>
                  <a:lnTo>
                    <a:pt x="2247912" y="0"/>
                  </a:lnTo>
                  <a:lnTo>
                    <a:pt x="2247912" y="13716"/>
                  </a:lnTo>
                  <a:lnTo>
                    <a:pt x="2261628" y="13716"/>
                  </a:lnTo>
                  <a:lnTo>
                    <a:pt x="2261628" y="0"/>
                  </a:lnTo>
                  <a:close/>
                </a:path>
                <a:path w="3851275" h="13970">
                  <a:moveTo>
                    <a:pt x="2316492" y="0"/>
                  </a:moveTo>
                  <a:lnTo>
                    <a:pt x="2302776" y="0"/>
                  </a:lnTo>
                  <a:lnTo>
                    <a:pt x="2302776" y="13716"/>
                  </a:lnTo>
                  <a:lnTo>
                    <a:pt x="2316492" y="13716"/>
                  </a:lnTo>
                  <a:lnTo>
                    <a:pt x="2316492" y="0"/>
                  </a:lnTo>
                  <a:close/>
                </a:path>
                <a:path w="3851275" h="13970">
                  <a:moveTo>
                    <a:pt x="2371356" y="0"/>
                  </a:moveTo>
                  <a:lnTo>
                    <a:pt x="2357640" y="0"/>
                  </a:lnTo>
                  <a:lnTo>
                    <a:pt x="2357640" y="13716"/>
                  </a:lnTo>
                  <a:lnTo>
                    <a:pt x="2371356" y="13716"/>
                  </a:lnTo>
                  <a:lnTo>
                    <a:pt x="2371356" y="0"/>
                  </a:lnTo>
                  <a:close/>
                </a:path>
                <a:path w="3851275" h="13970">
                  <a:moveTo>
                    <a:pt x="2426220" y="0"/>
                  </a:moveTo>
                  <a:lnTo>
                    <a:pt x="2412504" y="0"/>
                  </a:lnTo>
                  <a:lnTo>
                    <a:pt x="2412504" y="13716"/>
                  </a:lnTo>
                  <a:lnTo>
                    <a:pt x="2426220" y="13716"/>
                  </a:lnTo>
                  <a:lnTo>
                    <a:pt x="2426220" y="0"/>
                  </a:lnTo>
                  <a:close/>
                </a:path>
                <a:path w="3851275" h="13970">
                  <a:moveTo>
                    <a:pt x="2481084" y="0"/>
                  </a:moveTo>
                  <a:lnTo>
                    <a:pt x="2467368" y="0"/>
                  </a:lnTo>
                  <a:lnTo>
                    <a:pt x="2467368" y="13716"/>
                  </a:lnTo>
                  <a:lnTo>
                    <a:pt x="2481084" y="13716"/>
                  </a:lnTo>
                  <a:lnTo>
                    <a:pt x="2481084" y="0"/>
                  </a:lnTo>
                  <a:close/>
                </a:path>
                <a:path w="3851275" h="13970">
                  <a:moveTo>
                    <a:pt x="2535948" y="0"/>
                  </a:moveTo>
                  <a:lnTo>
                    <a:pt x="2522232" y="0"/>
                  </a:lnTo>
                  <a:lnTo>
                    <a:pt x="2522232" y="13716"/>
                  </a:lnTo>
                  <a:lnTo>
                    <a:pt x="2535948" y="13716"/>
                  </a:lnTo>
                  <a:lnTo>
                    <a:pt x="2535948" y="0"/>
                  </a:lnTo>
                  <a:close/>
                </a:path>
                <a:path w="3851275" h="13970">
                  <a:moveTo>
                    <a:pt x="2590812" y="0"/>
                  </a:moveTo>
                  <a:lnTo>
                    <a:pt x="2577096" y="0"/>
                  </a:lnTo>
                  <a:lnTo>
                    <a:pt x="2577096" y="13716"/>
                  </a:lnTo>
                  <a:lnTo>
                    <a:pt x="2590812" y="13716"/>
                  </a:lnTo>
                  <a:lnTo>
                    <a:pt x="2590812" y="0"/>
                  </a:lnTo>
                  <a:close/>
                </a:path>
                <a:path w="3851275" h="13970">
                  <a:moveTo>
                    <a:pt x="2645676" y="0"/>
                  </a:moveTo>
                  <a:lnTo>
                    <a:pt x="2631960" y="0"/>
                  </a:lnTo>
                  <a:lnTo>
                    <a:pt x="2631960" y="13716"/>
                  </a:lnTo>
                  <a:lnTo>
                    <a:pt x="2645676" y="13716"/>
                  </a:lnTo>
                  <a:lnTo>
                    <a:pt x="2645676" y="0"/>
                  </a:lnTo>
                  <a:close/>
                </a:path>
                <a:path w="3851275" h="13970">
                  <a:moveTo>
                    <a:pt x="2700540" y="0"/>
                  </a:moveTo>
                  <a:lnTo>
                    <a:pt x="2686824" y="0"/>
                  </a:lnTo>
                  <a:lnTo>
                    <a:pt x="2686824" y="13716"/>
                  </a:lnTo>
                  <a:lnTo>
                    <a:pt x="2700540" y="13716"/>
                  </a:lnTo>
                  <a:lnTo>
                    <a:pt x="2700540" y="0"/>
                  </a:lnTo>
                  <a:close/>
                </a:path>
                <a:path w="3851275" h="13970">
                  <a:moveTo>
                    <a:pt x="2755404" y="0"/>
                  </a:moveTo>
                  <a:lnTo>
                    <a:pt x="2741688" y="0"/>
                  </a:lnTo>
                  <a:lnTo>
                    <a:pt x="2741688" y="13716"/>
                  </a:lnTo>
                  <a:lnTo>
                    <a:pt x="2755404" y="13716"/>
                  </a:lnTo>
                  <a:lnTo>
                    <a:pt x="2755404" y="0"/>
                  </a:lnTo>
                  <a:close/>
                </a:path>
                <a:path w="3851275" h="13970">
                  <a:moveTo>
                    <a:pt x="2810268" y="0"/>
                  </a:moveTo>
                  <a:lnTo>
                    <a:pt x="2796552" y="0"/>
                  </a:lnTo>
                  <a:lnTo>
                    <a:pt x="2796552" y="13716"/>
                  </a:lnTo>
                  <a:lnTo>
                    <a:pt x="2810268" y="13716"/>
                  </a:lnTo>
                  <a:lnTo>
                    <a:pt x="2810268" y="0"/>
                  </a:lnTo>
                  <a:close/>
                </a:path>
                <a:path w="3851275" h="13970">
                  <a:moveTo>
                    <a:pt x="2865132" y="0"/>
                  </a:moveTo>
                  <a:lnTo>
                    <a:pt x="2851416" y="0"/>
                  </a:lnTo>
                  <a:lnTo>
                    <a:pt x="2851416" y="13716"/>
                  </a:lnTo>
                  <a:lnTo>
                    <a:pt x="2865132" y="13716"/>
                  </a:lnTo>
                  <a:lnTo>
                    <a:pt x="2865132" y="0"/>
                  </a:lnTo>
                  <a:close/>
                </a:path>
                <a:path w="3851275" h="13970">
                  <a:moveTo>
                    <a:pt x="2919996" y="0"/>
                  </a:moveTo>
                  <a:lnTo>
                    <a:pt x="2906280" y="0"/>
                  </a:lnTo>
                  <a:lnTo>
                    <a:pt x="2906280" y="13716"/>
                  </a:lnTo>
                  <a:lnTo>
                    <a:pt x="2919996" y="13716"/>
                  </a:lnTo>
                  <a:lnTo>
                    <a:pt x="2919996" y="0"/>
                  </a:lnTo>
                  <a:close/>
                </a:path>
                <a:path w="3851275" h="13970">
                  <a:moveTo>
                    <a:pt x="2974860" y="0"/>
                  </a:moveTo>
                  <a:lnTo>
                    <a:pt x="2961144" y="0"/>
                  </a:lnTo>
                  <a:lnTo>
                    <a:pt x="2961144" y="13716"/>
                  </a:lnTo>
                  <a:lnTo>
                    <a:pt x="2974860" y="13716"/>
                  </a:lnTo>
                  <a:lnTo>
                    <a:pt x="2974860" y="0"/>
                  </a:lnTo>
                  <a:close/>
                </a:path>
                <a:path w="3851275" h="13970">
                  <a:moveTo>
                    <a:pt x="3029724" y="0"/>
                  </a:moveTo>
                  <a:lnTo>
                    <a:pt x="3016008" y="0"/>
                  </a:lnTo>
                  <a:lnTo>
                    <a:pt x="3016008" y="13716"/>
                  </a:lnTo>
                  <a:lnTo>
                    <a:pt x="3029724" y="13716"/>
                  </a:lnTo>
                  <a:lnTo>
                    <a:pt x="3029724" y="0"/>
                  </a:lnTo>
                  <a:close/>
                </a:path>
                <a:path w="3851275" h="13970">
                  <a:moveTo>
                    <a:pt x="3084588" y="0"/>
                  </a:moveTo>
                  <a:lnTo>
                    <a:pt x="3070872" y="0"/>
                  </a:lnTo>
                  <a:lnTo>
                    <a:pt x="3070872" y="13716"/>
                  </a:lnTo>
                  <a:lnTo>
                    <a:pt x="3084588" y="13716"/>
                  </a:lnTo>
                  <a:lnTo>
                    <a:pt x="3084588" y="0"/>
                  </a:lnTo>
                  <a:close/>
                </a:path>
                <a:path w="3851275" h="13970">
                  <a:moveTo>
                    <a:pt x="3139452" y="0"/>
                  </a:moveTo>
                  <a:lnTo>
                    <a:pt x="3125736" y="0"/>
                  </a:lnTo>
                  <a:lnTo>
                    <a:pt x="3125736" y="13716"/>
                  </a:lnTo>
                  <a:lnTo>
                    <a:pt x="3139452" y="13716"/>
                  </a:lnTo>
                  <a:lnTo>
                    <a:pt x="3139452" y="0"/>
                  </a:lnTo>
                  <a:close/>
                </a:path>
                <a:path w="3851275" h="13970">
                  <a:moveTo>
                    <a:pt x="3194316" y="0"/>
                  </a:moveTo>
                  <a:lnTo>
                    <a:pt x="3180600" y="0"/>
                  </a:lnTo>
                  <a:lnTo>
                    <a:pt x="3180600" y="13716"/>
                  </a:lnTo>
                  <a:lnTo>
                    <a:pt x="3194316" y="13716"/>
                  </a:lnTo>
                  <a:lnTo>
                    <a:pt x="3194316" y="0"/>
                  </a:lnTo>
                  <a:close/>
                </a:path>
                <a:path w="3851275" h="13970">
                  <a:moveTo>
                    <a:pt x="3249180" y="0"/>
                  </a:moveTo>
                  <a:lnTo>
                    <a:pt x="3235464" y="0"/>
                  </a:lnTo>
                  <a:lnTo>
                    <a:pt x="3235464" y="13716"/>
                  </a:lnTo>
                  <a:lnTo>
                    <a:pt x="3249180" y="13716"/>
                  </a:lnTo>
                  <a:lnTo>
                    <a:pt x="3249180" y="0"/>
                  </a:lnTo>
                  <a:close/>
                </a:path>
                <a:path w="3851275" h="13970">
                  <a:moveTo>
                    <a:pt x="3304032" y="0"/>
                  </a:moveTo>
                  <a:lnTo>
                    <a:pt x="3290316" y="0"/>
                  </a:lnTo>
                  <a:lnTo>
                    <a:pt x="3290316" y="13716"/>
                  </a:lnTo>
                  <a:lnTo>
                    <a:pt x="3304032" y="13716"/>
                  </a:lnTo>
                  <a:lnTo>
                    <a:pt x="3304032" y="0"/>
                  </a:lnTo>
                  <a:close/>
                </a:path>
                <a:path w="3851275" h="13970">
                  <a:moveTo>
                    <a:pt x="3358896" y="0"/>
                  </a:moveTo>
                  <a:lnTo>
                    <a:pt x="3345180" y="0"/>
                  </a:lnTo>
                  <a:lnTo>
                    <a:pt x="3345180" y="13716"/>
                  </a:lnTo>
                  <a:lnTo>
                    <a:pt x="3358896" y="13716"/>
                  </a:lnTo>
                  <a:lnTo>
                    <a:pt x="3358896" y="0"/>
                  </a:lnTo>
                  <a:close/>
                </a:path>
                <a:path w="3851275" h="13970">
                  <a:moveTo>
                    <a:pt x="3413760" y="0"/>
                  </a:moveTo>
                  <a:lnTo>
                    <a:pt x="3400044" y="0"/>
                  </a:lnTo>
                  <a:lnTo>
                    <a:pt x="3400044" y="13716"/>
                  </a:lnTo>
                  <a:lnTo>
                    <a:pt x="3413760" y="13716"/>
                  </a:lnTo>
                  <a:lnTo>
                    <a:pt x="3413760" y="0"/>
                  </a:lnTo>
                  <a:close/>
                </a:path>
                <a:path w="3851275" h="13970">
                  <a:moveTo>
                    <a:pt x="3468624" y="0"/>
                  </a:moveTo>
                  <a:lnTo>
                    <a:pt x="3454908" y="0"/>
                  </a:lnTo>
                  <a:lnTo>
                    <a:pt x="3454908" y="13716"/>
                  </a:lnTo>
                  <a:lnTo>
                    <a:pt x="3468624" y="13716"/>
                  </a:lnTo>
                  <a:lnTo>
                    <a:pt x="3468624" y="0"/>
                  </a:lnTo>
                  <a:close/>
                </a:path>
                <a:path w="3851275" h="13970">
                  <a:moveTo>
                    <a:pt x="3521964" y="0"/>
                  </a:moveTo>
                  <a:lnTo>
                    <a:pt x="3508248" y="0"/>
                  </a:lnTo>
                  <a:lnTo>
                    <a:pt x="3508248" y="13716"/>
                  </a:lnTo>
                  <a:lnTo>
                    <a:pt x="3521964" y="13716"/>
                  </a:lnTo>
                  <a:lnTo>
                    <a:pt x="3521964" y="0"/>
                  </a:lnTo>
                  <a:close/>
                </a:path>
                <a:path w="3851275" h="13970">
                  <a:moveTo>
                    <a:pt x="3576828" y="0"/>
                  </a:moveTo>
                  <a:lnTo>
                    <a:pt x="3563112" y="0"/>
                  </a:lnTo>
                  <a:lnTo>
                    <a:pt x="3563112" y="13716"/>
                  </a:lnTo>
                  <a:lnTo>
                    <a:pt x="3576828" y="13716"/>
                  </a:lnTo>
                  <a:lnTo>
                    <a:pt x="3576828" y="0"/>
                  </a:lnTo>
                  <a:close/>
                </a:path>
                <a:path w="3851275" h="13970">
                  <a:moveTo>
                    <a:pt x="3631692" y="0"/>
                  </a:moveTo>
                  <a:lnTo>
                    <a:pt x="3617976" y="0"/>
                  </a:lnTo>
                  <a:lnTo>
                    <a:pt x="3617976" y="13716"/>
                  </a:lnTo>
                  <a:lnTo>
                    <a:pt x="3631692" y="13716"/>
                  </a:lnTo>
                  <a:lnTo>
                    <a:pt x="3631692" y="0"/>
                  </a:lnTo>
                  <a:close/>
                </a:path>
                <a:path w="3851275" h="13970">
                  <a:moveTo>
                    <a:pt x="3686556" y="0"/>
                  </a:moveTo>
                  <a:lnTo>
                    <a:pt x="3672840" y="0"/>
                  </a:lnTo>
                  <a:lnTo>
                    <a:pt x="3672840" y="13716"/>
                  </a:lnTo>
                  <a:lnTo>
                    <a:pt x="3686556" y="13716"/>
                  </a:lnTo>
                  <a:lnTo>
                    <a:pt x="3686556" y="0"/>
                  </a:lnTo>
                  <a:close/>
                </a:path>
                <a:path w="3851275" h="13970">
                  <a:moveTo>
                    <a:pt x="3741420" y="0"/>
                  </a:moveTo>
                  <a:lnTo>
                    <a:pt x="3727704" y="0"/>
                  </a:lnTo>
                  <a:lnTo>
                    <a:pt x="3727704" y="13716"/>
                  </a:lnTo>
                  <a:lnTo>
                    <a:pt x="3741420" y="13716"/>
                  </a:lnTo>
                  <a:lnTo>
                    <a:pt x="3741420" y="0"/>
                  </a:lnTo>
                  <a:close/>
                </a:path>
                <a:path w="3851275" h="13970">
                  <a:moveTo>
                    <a:pt x="3796284" y="0"/>
                  </a:moveTo>
                  <a:lnTo>
                    <a:pt x="3782568" y="0"/>
                  </a:lnTo>
                  <a:lnTo>
                    <a:pt x="3782568" y="13716"/>
                  </a:lnTo>
                  <a:lnTo>
                    <a:pt x="3796284" y="13716"/>
                  </a:lnTo>
                  <a:lnTo>
                    <a:pt x="3796284" y="0"/>
                  </a:lnTo>
                  <a:close/>
                </a:path>
                <a:path w="3851275" h="13970">
                  <a:moveTo>
                    <a:pt x="3851148" y="0"/>
                  </a:moveTo>
                  <a:lnTo>
                    <a:pt x="3837432" y="0"/>
                  </a:lnTo>
                  <a:lnTo>
                    <a:pt x="3837432" y="13716"/>
                  </a:lnTo>
                  <a:lnTo>
                    <a:pt x="3851148" y="1371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51791" y="5484888"/>
              <a:ext cx="836930" cy="13970"/>
            </a:xfrm>
            <a:custGeom>
              <a:avLst/>
              <a:gdLst/>
              <a:ahLst/>
              <a:cxnLst/>
              <a:rect l="l" t="t" r="r" b="b"/>
              <a:pathLst>
                <a:path w="836929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836929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836929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836929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836929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836929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836929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836929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836929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836929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836929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836929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836929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836929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836929" h="13970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836929" h="13970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54083" y="5492495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1" y="0"/>
                  </a:lnTo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14359" y="6012192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70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3851275" h="13970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  <a:path w="3851275" h="13970">
                  <a:moveTo>
                    <a:pt x="891540" y="0"/>
                  </a:moveTo>
                  <a:lnTo>
                    <a:pt x="877824" y="0"/>
                  </a:lnTo>
                  <a:lnTo>
                    <a:pt x="877824" y="13716"/>
                  </a:lnTo>
                  <a:lnTo>
                    <a:pt x="891540" y="13716"/>
                  </a:lnTo>
                  <a:lnTo>
                    <a:pt x="891540" y="0"/>
                  </a:lnTo>
                  <a:close/>
                </a:path>
                <a:path w="3851275" h="13970">
                  <a:moveTo>
                    <a:pt x="946404" y="0"/>
                  </a:moveTo>
                  <a:lnTo>
                    <a:pt x="932688" y="0"/>
                  </a:lnTo>
                  <a:lnTo>
                    <a:pt x="932688" y="13716"/>
                  </a:lnTo>
                  <a:lnTo>
                    <a:pt x="946404" y="13716"/>
                  </a:lnTo>
                  <a:lnTo>
                    <a:pt x="946404" y="0"/>
                  </a:lnTo>
                  <a:close/>
                </a:path>
                <a:path w="3851275" h="13970">
                  <a:moveTo>
                    <a:pt x="1001268" y="0"/>
                  </a:moveTo>
                  <a:lnTo>
                    <a:pt x="987552" y="0"/>
                  </a:lnTo>
                  <a:lnTo>
                    <a:pt x="987552" y="13716"/>
                  </a:lnTo>
                  <a:lnTo>
                    <a:pt x="1001268" y="13716"/>
                  </a:lnTo>
                  <a:lnTo>
                    <a:pt x="1001268" y="0"/>
                  </a:lnTo>
                  <a:close/>
                </a:path>
                <a:path w="3851275" h="13970">
                  <a:moveTo>
                    <a:pt x="1056132" y="0"/>
                  </a:moveTo>
                  <a:lnTo>
                    <a:pt x="1042416" y="0"/>
                  </a:lnTo>
                  <a:lnTo>
                    <a:pt x="1042416" y="13716"/>
                  </a:lnTo>
                  <a:lnTo>
                    <a:pt x="1056132" y="13716"/>
                  </a:lnTo>
                  <a:lnTo>
                    <a:pt x="1056132" y="0"/>
                  </a:lnTo>
                  <a:close/>
                </a:path>
                <a:path w="3851275" h="13970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70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70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70">
                  <a:moveTo>
                    <a:pt x="1274064" y="0"/>
                  </a:moveTo>
                  <a:lnTo>
                    <a:pt x="1260348" y="0"/>
                  </a:lnTo>
                  <a:lnTo>
                    <a:pt x="1260348" y="13716"/>
                  </a:lnTo>
                  <a:lnTo>
                    <a:pt x="1274064" y="13716"/>
                  </a:lnTo>
                  <a:lnTo>
                    <a:pt x="1274064" y="0"/>
                  </a:lnTo>
                  <a:close/>
                </a:path>
                <a:path w="3851275" h="13970">
                  <a:moveTo>
                    <a:pt x="1328928" y="0"/>
                  </a:moveTo>
                  <a:lnTo>
                    <a:pt x="1315212" y="0"/>
                  </a:lnTo>
                  <a:lnTo>
                    <a:pt x="1315212" y="13716"/>
                  </a:lnTo>
                  <a:lnTo>
                    <a:pt x="1328928" y="13716"/>
                  </a:lnTo>
                  <a:lnTo>
                    <a:pt x="1328928" y="0"/>
                  </a:lnTo>
                  <a:close/>
                </a:path>
                <a:path w="3851275" h="13970">
                  <a:moveTo>
                    <a:pt x="1383792" y="0"/>
                  </a:moveTo>
                  <a:lnTo>
                    <a:pt x="1370076" y="0"/>
                  </a:lnTo>
                  <a:lnTo>
                    <a:pt x="1370076" y="13716"/>
                  </a:lnTo>
                  <a:lnTo>
                    <a:pt x="1383792" y="13716"/>
                  </a:lnTo>
                  <a:lnTo>
                    <a:pt x="1383792" y="0"/>
                  </a:lnTo>
                  <a:close/>
                </a:path>
                <a:path w="3851275" h="13970">
                  <a:moveTo>
                    <a:pt x="1438656" y="0"/>
                  </a:moveTo>
                  <a:lnTo>
                    <a:pt x="1424940" y="0"/>
                  </a:lnTo>
                  <a:lnTo>
                    <a:pt x="1424940" y="13716"/>
                  </a:lnTo>
                  <a:lnTo>
                    <a:pt x="1438656" y="13716"/>
                  </a:lnTo>
                  <a:lnTo>
                    <a:pt x="1438656" y="0"/>
                  </a:lnTo>
                  <a:close/>
                </a:path>
                <a:path w="3851275" h="13970">
                  <a:moveTo>
                    <a:pt x="1493520" y="0"/>
                  </a:moveTo>
                  <a:lnTo>
                    <a:pt x="1479804" y="0"/>
                  </a:lnTo>
                  <a:lnTo>
                    <a:pt x="1479804" y="13716"/>
                  </a:lnTo>
                  <a:lnTo>
                    <a:pt x="1493520" y="13716"/>
                  </a:lnTo>
                  <a:lnTo>
                    <a:pt x="1493520" y="0"/>
                  </a:lnTo>
                  <a:close/>
                </a:path>
                <a:path w="3851275" h="13970">
                  <a:moveTo>
                    <a:pt x="1548384" y="0"/>
                  </a:moveTo>
                  <a:lnTo>
                    <a:pt x="1534668" y="0"/>
                  </a:lnTo>
                  <a:lnTo>
                    <a:pt x="1534668" y="13716"/>
                  </a:lnTo>
                  <a:lnTo>
                    <a:pt x="1548384" y="13716"/>
                  </a:lnTo>
                  <a:lnTo>
                    <a:pt x="1548384" y="0"/>
                  </a:lnTo>
                  <a:close/>
                </a:path>
                <a:path w="3851275" h="13970">
                  <a:moveTo>
                    <a:pt x="1603248" y="0"/>
                  </a:moveTo>
                  <a:lnTo>
                    <a:pt x="1589532" y="0"/>
                  </a:lnTo>
                  <a:lnTo>
                    <a:pt x="1589532" y="13716"/>
                  </a:lnTo>
                  <a:lnTo>
                    <a:pt x="1603248" y="13716"/>
                  </a:lnTo>
                  <a:lnTo>
                    <a:pt x="1603248" y="0"/>
                  </a:lnTo>
                  <a:close/>
                </a:path>
                <a:path w="3851275" h="13970">
                  <a:moveTo>
                    <a:pt x="1658112" y="0"/>
                  </a:moveTo>
                  <a:lnTo>
                    <a:pt x="1644396" y="0"/>
                  </a:lnTo>
                  <a:lnTo>
                    <a:pt x="1644396" y="13716"/>
                  </a:lnTo>
                  <a:lnTo>
                    <a:pt x="1658112" y="13716"/>
                  </a:lnTo>
                  <a:lnTo>
                    <a:pt x="1658112" y="0"/>
                  </a:lnTo>
                  <a:close/>
                </a:path>
                <a:path w="3851275" h="13970">
                  <a:moveTo>
                    <a:pt x="1712976" y="0"/>
                  </a:moveTo>
                  <a:lnTo>
                    <a:pt x="1699260" y="0"/>
                  </a:lnTo>
                  <a:lnTo>
                    <a:pt x="1699260" y="13716"/>
                  </a:lnTo>
                  <a:lnTo>
                    <a:pt x="1712976" y="13716"/>
                  </a:lnTo>
                  <a:lnTo>
                    <a:pt x="1712976" y="0"/>
                  </a:lnTo>
                  <a:close/>
                </a:path>
                <a:path w="3851275" h="13970">
                  <a:moveTo>
                    <a:pt x="1767840" y="0"/>
                  </a:moveTo>
                  <a:lnTo>
                    <a:pt x="1754124" y="0"/>
                  </a:lnTo>
                  <a:lnTo>
                    <a:pt x="1754124" y="13716"/>
                  </a:lnTo>
                  <a:lnTo>
                    <a:pt x="1767840" y="13716"/>
                  </a:lnTo>
                  <a:lnTo>
                    <a:pt x="1767840" y="0"/>
                  </a:lnTo>
                  <a:close/>
                </a:path>
                <a:path w="3851275" h="13970">
                  <a:moveTo>
                    <a:pt x="1822704" y="0"/>
                  </a:moveTo>
                  <a:lnTo>
                    <a:pt x="1808988" y="0"/>
                  </a:lnTo>
                  <a:lnTo>
                    <a:pt x="1808988" y="13716"/>
                  </a:lnTo>
                  <a:lnTo>
                    <a:pt x="1822704" y="13716"/>
                  </a:lnTo>
                  <a:lnTo>
                    <a:pt x="1822704" y="0"/>
                  </a:lnTo>
                  <a:close/>
                </a:path>
                <a:path w="3851275" h="13970">
                  <a:moveTo>
                    <a:pt x="1877568" y="0"/>
                  </a:moveTo>
                  <a:lnTo>
                    <a:pt x="1863852" y="0"/>
                  </a:lnTo>
                  <a:lnTo>
                    <a:pt x="1863852" y="13716"/>
                  </a:lnTo>
                  <a:lnTo>
                    <a:pt x="1877568" y="13716"/>
                  </a:lnTo>
                  <a:lnTo>
                    <a:pt x="1877568" y="0"/>
                  </a:lnTo>
                  <a:close/>
                </a:path>
                <a:path w="3851275" h="13970">
                  <a:moveTo>
                    <a:pt x="1932432" y="0"/>
                  </a:moveTo>
                  <a:lnTo>
                    <a:pt x="1918716" y="0"/>
                  </a:lnTo>
                  <a:lnTo>
                    <a:pt x="1918716" y="13716"/>
                  </a:lnTo>
                  <a:lnTo>
                    <a:pt x="1932432" y="13716"/>
                  </a:lnTo>
                  <a:lnTo>
                    <a:pt x="1932432" y="0"/>
                  </a:lnTo>
                  <a:close/>
                </a:path>
                <a:path w="3851275" h="13970">
                  <a:moveTo>
                    <a:pt x="1987296" y="0"/>
                  </a:moveTo>
                  <a:lnTo>
                    <a:pt x="1973580" y="0"/>
                  </a:lnTo>
                  <a:lnTo>
                    <a:pt x="1973580" y="13716"/>
                  </a:lnTo>
                  <a:lnTo>
                    <a:pt x="1987296" y="13716"/>
                  </a:lnTo>
                  <a:lnTo>
                    <a:pt x="1987296" y="0"/>
                  </a:lnTo>
                  <a:close/>
                </a:path>
                <a:path w="3851275" h="13970">
                  <a:moveTo>
                    <a:pt x="2042160" y="0"/>
                  </a:moveTo>
                  <a:lnTo>
                    <a:pt x="2028444" y="0"/>
                  </a:lnTo>
                  <a:lnTo>
                    <a:pt x="2028444" y="13716"/>
                  </a:lnTo>
                  <a:lnTo>
                    <a:pt x="2042160" y="13716"/>
                  </a:lnTo>
                  <a:lnTo>
                    <a:pt x="2042160" y="0"/>
                  </a:lnTo>
                  <a:close/>
                </a:path>
                <a:path w="3851275" h="13970">
                  <a:moveTo>
                    <a:pt x="2097024" y="0"/>
                  </a:moveTo>
                  <a:lnTo>
                    <a:pt x="2083308" y="0"/>
                  </a:lnTo>
                  <a:lnTo>
                    <a:pt x="2083308" y="13716"/>
                  </a:lnTo>
                  <a:lnTo>
                    <a:pt x="2097024" y="13716"/>
                  </a:lnTo>
                  <a:lnTo>
                    <a:pt x="2097024" y="0"/>
                  </a:lnTo>
                  <a:close/>
                </a:path>
                <a:path w="3851275" h="13970">
                  <a:moveTo>
                    <a:pt x="2151888" y="0"/>
                  </a:moveTo>
                  <a:lnTo>
                    <a:pt x="2138172" y="0"/>
                  </a:lnTo>
                  <a:lnTo>
                    <a:pt x="2138172" y="13716"/>
                  </a:lnTo>
                  <a:lnTo>
                    <a:pt x="2151888" y="13716"/>
                  </a:lnTo>
                  <a:lnTo>
                    <a:pt x="2151888" y="0"/>
                  </a:lnTo>
                  <a:close/>
                </a:path>
                <a:path w="3851275" h="13970">
                  <a:moveTo>
                    <a:pt x="2206764" y="0"/>
                  </a:moveTo>
                  <a:lnTo>
                    <a:pt x="2193048" y="0"/>
                  </a:lnTo>
                  <a:lnTo>
                    <a:pt x="2193048" y="13716"/>
                  </a:lnTo>
                  <a:lnTo>
                    <a:pt x="2206764" y="13716"/>
                  </a:lnTo>
                  <a:lnTo>
                    <a:pt x="2206764" y="0"/>
                  </a:lnTo>
                  <a:close/>
                </a:path>
                <a:path w="3851275" h="13970">
                  <a:moveTo>
                    <a:pt x="2261628" y="0"/>
                  </a:moveTo>
                  <a:lnTo>
                    <a:pt x="2247912" y="0"/>
                  </a:lnTo>
                  <a:lnTo>
                    <a:pt x="2247912" y="13716"/>
                  </a:lnTo>
                  <a:lnTo>
                    <a:pt x="2261628" y="13716"/>
                  </a:lnTo>
                  <a:lnTo>
                    <a:pt x="2261628" y="0"/>
                  </a:lnTo>
                  <a:close/>
                </a:path>
                <a:path w="3851275" h="13970">
                  <a:moveTo>
                    <a:pt x="2316492" y="0"/>
                  </a:moveTo>
                  <a:lnTo>
                    <a:pt x="2302776" y="0"/>
                  </a:lnTo>
                  <a:lnTo>
                    <a:pt x="2302776" y="13716"/>
                  </a:lnTo>
                  <a:lnTo>
                    <a:pt x="2316492" y="13716"/>
                  </a:lnTo>
                  <a:lnTo>
                    <a:pt x="2316492" y="0"/>
                  </a:lnTo>
                  <a:close/>
                </a:path>
                <a:path w="3851275" h="13970">
                  <a:moveTo>
                    <a:pt x="2371356" y="0"/>
                  </a:moveTo>
                  <a:lnTo>
                    <a:pt x="2357640" y="0"/>
                  </a:lnTo>
                  <a:lnTo>
                    <a:pt x="2357640" y="13716"/>
                  </a:lnTo>
                  <a:lnTo>
                    <a:pt x="2371356" y="13716"/>
                  </a:lnTo>
                  <a:lnTo>
                    <a:pt x="2371356" y="0"/>
                  </a:lnTo>
                  <a:close/>
                </a:path>
                <a:path w="3851275" h="13970">
                  <a:moveTo>
                    <a:pt x="2426220" y="0"/>
                  </a:moveTo>
                  <a:lnTo>
                    <a:pt x="2412504" y="0"/>
                  </a:lnTo>
                  <a:lnTo>
                    <a:pt x="2412504" y="13716"/>
                  </a:lnTo>
                  <a:lnTo>
                    <a:pt x="2426220" y="13716"/>
                  </a:lnTo>
                  <a:lnTo>
                    <a:pt x="2426220" y="0"/>
                  </a:lnTo>
                  <a:close/>
                </a:path>
                <a:path w="3851275" h="13970">
                  <a:moveTo>
                    <a:pt x="2481084" y="0"/>
                  </a:moveTo>
                  <a:lnTo>
                    <a:pt x="2467368" y="0"/>
                  </a:lnTo>
                  <a:lnTo>
                    <a:pt x="2467368" y="13716"/>
                  </a:lnTo>
                  <a:lnTo>
                    <a:pt x="2481084" y="13716"/>
                  </a:lnTo>
                  <a:lnTo>
                    <a:pt x="2481084" y="0"/>
                  </a:lnTo>
                  <a:close/>
                </a:path>
                <a:path w="3851275" h="13970">
                  <a:moveTo>
                    <a:pt x="2535948" y="0"/>
                  </a:moveTo>
                  <a:lnTo>
                    <a:pt x="2522232" y="0"/>
                  </a:lnTo>
                  <a:lnTo>
                    <a:pt x="2522232" y="13716"/>
                  </a:lnTo>
                  <a:lnTo>
                    <a:pt x="2535948" y="13716"/>
                  </a:lnTo>
                  <a:lnTo>
                    <a:pt x="2535948" y="0"/>
                  </a:lnTo>
                  <a:close/>
                </a:path>
                <a:path w="3851275" h="13970">
                  <a:moveTo>
                    <a:pt x="2590812" y="0"/>
                  </a:moveTo>
                  <a:lnTo>
                    <a:pt x="2577096" y="0"/>
                  </a:lnTo>
                  <a:lnTo>
                    <a:pt x="2577096" y="13716"/>
                  </a:lnTo>
                  <a:lnTo>
                    <a:pt x="2590812" y="13716"/>
                  </a:lnTo>
                  <a:lnTo>
                    <a:pt x="2590812" y="0"/>
                  </a:lnTo>
                  <a:close/>
                </a:path>
                <a:path w="3851275" h="13970">
                  <a:moveTo>
                    <a:pt x="2645676" y="0"/>
                  </a:moveTo>
                  <a:lnTo>
                    <a:pt x="2631960" y="0"/>
                  </a:lnTo>
                  <a:lnTo>
                    <a:pt x="2631960" y="13716"/>
                  </a:lnTo>
                  <a:lnTo>
                    <a:pt x="2645676" y="13716"/>
                  </a:lnTo>
                  <a:lnTo>
                    <a:pt x="2645676" y="0"/>
                  </a:lnTo>
                  <a:close/>
                </a:path>
                <a:path w="3851275" h="13970">
                  <a:moveTo>
                    <a:pt x="2700540" y="0"/>
                  </a:moveTo>
                  <a:lnTo>
                    <a:pt x="2686824" y="0"/>
                  </a:lnTo>
                  <a:lnTo>
                    <a:pt x="2686824" y="13716"/>
                  </a:lnTo>
                  <a:lnTo>
                    <a:pt x="2700540" y="13716"/>
                  </a:lnTo>
                  <a:lnTo>
                    <a:pt x="2700540" y="0"/>
                  </a:lnTo>
                  <a:close/>
                </a:path>
                <a:path w="3851275" h="13970">
                  <a:moveTo>
                    <a:pt x="2755404" y="0"/>
                  </a:moveTo>
                  <a:lnTo>
                    <a:pt x="2741688" y="0"/>
                  </a:lnTo>
                  <a:lnTo>
                    <a:pt x="2741688" y="13716"/>
                  </a:lnTo>
                  <a:lnTo>
                    <a:pt x="2755404" y="13716"/>
                  </a:lnTo>
                  <a:lnTo>
                    <a:pt x="2755404" y="0"/>
                  </a:lnTo>
                  <a:close/>
                </a:path>
                <a:path w="3851275" h="13970">
                  <a:moveTo>
                    <a:pt x="2810268" y="0"/>
                  </a:moveTo>
                  <a:lnTo>
                    <a:pt x="2796552" y="0"/>
                  </a:lnTo>
                  <a:lnTo>
                    <a:pt x="2796552" y="13716"/>
                  </a:lnTo>
                  <a:lnTo>
                    <a:pt x="2810268" y="13716"/>
                  </a:lnTo>
                  <a:lnTo>
                    <a:pt x="2810268" y="0"/>
                  </a:lnTo>
                  <a:close/>
                </a:path>
                <a:path w="3851275" h="13970">
                  <a:moveTo>
                    <a:pt x="2865132" y="0"/>
                  </a:moveTo>
                  <a:lnTo>
                    <a:pt x="2851416" y="0"/>
                  </a:lnTo>
                  <a:lnTo>
                    <a:pt x="2851416" y="13716"/>
                  </a:lnTo>
                  <a:lnTo>
                    <a:pt x="2865132" y="13716"/>
                  </a:lnTo>
                  <a:lnTo>
                    <a:pt x="2865132" y="0"/>
                  </a:lnTo>
                  <a:close/>
                </a:path>
                <a:path w="3851275" h="13970">
                  <a:moveTo>
                    <a:pt x="2919996" y="0"/>
                  </a:moveTo>
                  <a:lnTo>
                    <a:pt x="2906280" y="0"/>
                  </a:lnTo>
                  <a:lnTo>
                    <a:pt x="2906280" y="13716"/>
                  </a:lnTo>
                  <a:lnTo>
                    <a:pt x="2919996" y="13716"/>
                  </a:lnTo>
                  <a:lnTo>
                    <a:pt x="2919996" y="0"/>
                  </a:lnTo>
                  <a:close/>
                </a:path>
                <a:path w="3851275" h="13970">
                  <a:moveTo>
                    <a:pt x="2974860" y="0"/>
                  </a:moveTo>
                  <a:lnTo>
                    <a:pt x="2961144" y="0"/>
                  </a:lnTo>
                  <a:lnTo>
                    <a:pt x="2961144" y="13716"/>
                  </a:lnTo>
                  <a:lnTo>
                    <a:pt x="2974860" y="13716"/>
                  </a:lnTo>
                  <a:lnTo>
                    <a:pt x="2974860" y="0"/>
                  </a:lnTo>
                  <a:close/>
                </a:path>
                <a:path w="3851275" h="13970">
                  <a:moveTo>
                    <a:pt x="3029724" y="0"/>
                  </a:moveTo>
                  <a:lnTo>
                    <a:pt x="3016008" y="0"/>
                  </a:lnTo>
                  <a:lnTo>
                    <a:pt x="3016008" y="13716"/>
                  </a:lnTo>
                  <a:lnTo>
                    <a:pt x="3029724" y="13716"/>
                  </a:lnTo>
                  <a:lnTo>
                    <a:pt x="3029724" y="0"/>
                  </a:lnTo>
                  <a:close/>
                </a:path>
                <a:path w="3851275" h="13970">
                  <a:moveTo>
                    <a:pt x="3084588" y="0"/>
                  </a:moveTo>
                  <a:lnTo>
                    <a:pt x="3070872" y="0"/>
                  </a:lnTo>
                  <a:lnTo>
                    <a:pt x="3070872" y="13716"/>
                  </a:lnTo>
                  <a:lnTo>
                    <a:pt x="3084588" y="13716"/>
                  </a:lnTo>
                  <a:lnTo>
                    <a:pt x="3084588" y="0"/>
                  </a:lnTo>
                  <a:close/>
                </a:path>
                <a:path w="3851275" h="13970">
                  <a:moveTo>
                    <a:pt x="3139452" y="0"/>
                  </a:moveTo>
                  <a:lnTo>
                    <a:pt x="3125736" y="0"/>
                  </a:lnTo>
                  <a:lnTo>
                    <a:pt x="3125736" y="13716"/>
                  </a:lnTo>
                  <a:lnTo>
                    <a:pt x="3139452" y="13716"/>
                  </a:lnTo>
                  <a:lnTo>
                    <a:pt x="3139452" y="0"/>
                  </a:lnTo>
                  <a:close/>
                </a:path>
                <a:path w="3851275" h="13970">
                  <a:moveTo>
                    <a:pt x="3194316" y="0"/>
                  </a:moveTo>
                  <a:lnTo>
                    <a:pt x="3180600" y="0"/>
                  </a:lnTo>
                  <a:lnTo>
                    <a:pt x="3180600" y="13716"/>
                  </a:lnTo>
                  <a:lnTo>
                    <a:pt x="3194316" y="13716"/>
                  </a:lnTo>
                  <a:lnTo>
                    <a:pt x="3194316" y="0"/>
                  </a:lnTo>
                  <a:close/>
                </a:path>
                <a:path w="3851275" h="13970">
                  <a:moveTo>
                    <a:pt x="3249180" y="0"/>
                  </a:moveTo>
                  <a:lnTo>
                    <a:pt x="3235464" y="0"/>
                  </a:lnTo>
                  <a:lnTo>
                    <a:pt x="3235464" y="13716"/>
                  </a:lnTo>
                  <a:lnTo>
                    <a:pt x="3249180" y="13716"/>
                  </a:lnTo>
                  <a:lnTo>
                    <a:pt x="3249180" y="0"/>
                  </a:lnTo>
                  <a:close/>
                </a:path>
                <a:path w="3851275" h="13970">
                  <a:moveTo>
                    <a:pt x="3304032" y="0"/>
                  </a:moveTo>
                  <a:lnTo>
                    <a:pt x="3290316" y="0"/>
                  </a:lnTo>
                  <a:lnTo>
                    <a:pt x="3290316" y="13716"/>
                  </a:lnTo>
                  <a:lnTo>
                    <a:pt x="3304032" y="13716"/>
                  </a:lnTo>
                  <a:lnTo>
                    <a:pt x="3304032" y="0"/>
                  </a:lnTo>
                  <a:close/>
                </a:path>
                <a:path w="3851275" h="13970">
                  <a:moveTo>
                    <a:pt x="3358896" y="0"/>
                  </a:moveTo>
                  <a:lnTo>
                    <a:pt x="3345180" y="0"/>
                  </a:lnTo>
                  <a:lnTo>
                    <a:pt x="3345180" y="13716"/>
                  </a:lnTo>
                  <a:lnTo>
                    <a:pt x="3358896" y="13716"/>
                  </a:lnTo>
                  <a:lnTo>
                    <a:pt x="3358896" y="0"/>
                  </a:lnTo>
                  <a:close/>
                </a:path>
                <a:path w="3851275" h="13970">
                  <a:moveTo>
                    <a:pt x="3413760" y="0"/>
                  </a:moveTo>
                  <a:lnTo>
                    <a:pt x="3400044" y="0"/>
                  </a:lnTo>
                  <a:lnTo>
                    <a:pt x="3400044" y="13716"/>
                  </a:lnTo>
                  <a:lnTo>
                    <a:pt x="3413760" y="13716"/>
                  </a:lnTo>
                  <a:lnTo>
                    <a:pt x="3413760" y="0"/>
                  </a:lnTo>
                  <a:close/>
                </a:path>
                <a:path w="3851275" h="13970">
                  <a:moveTo>
                    <a:pt x="3468624" y="0"/>
                  </a:moveTo>
                  <a:lnTo>
                    <a:pt x="3454908" y="0"/>
                  </a:lnTo>
                  <a:lnTo>
                    <a:pt x="3454908" y="13716"/>
                  </a:lnTo>
                  <a:lnTo>
                    <a:pt x="3468624" y="13716"/>
                  </a:lnTo>
                  <a:lnTo>
                    <a:pt x="3468624" y="0"/>
                  </a:lnTo>
                  <a:close/>
                </a:path>
                <a:path w="3851275" h="13970">
                  <a:moveTo>
                    <a:pt x="3521964" y="0"/>
                  </a:moveTo>
                  <a:lnTo>
                    <a:pt x="3508248" y="0"/>
                  </a:lnTo>
                  <a:lnTo>
                    <a:pt x="3508248" y="13716"/>
                  </a:lnTo>
                  <a:lnTo>
                    <a:pt x="3521964" y="13716"/>
                  </a:lnTo>
                  <a:lnTo>
                    <a:pt x="3521964" y="0"/>
                  </a:lnTo>
                  <a:close/>
                </a:path>
                <a:path w="3851275" h="13970">
                  <a:moveTo>
                    <a:pt x="3576828" y="0"/>
                  </a:moveTo>
                  <a:lnTo>
                    <a:pt x="3563112" y="0"/>
                  </a:lnTo>
                  <a:lnTo>
                    <a:pt x="3563112" y="13716"/>
                  </a:lnTo>
                  <a:lnTo>
                    <a:pt x="3576828" y="13716"/>
                  </a:lnTo>
                  <a:lnTo>
                    <a:pt x="3576828" y="0"/>
                  </a:lnTo>
                  <a:close/>
                </a:path>
                <a:path w="3851275" h="13970">
                  <a:moveTo>
                    <a:pt x="3631692" y="0"/>
                  </a:moveTo>
                  <a:lnTo>
                    <a:pt x="3617976" y="0"/>
                  </a:lnTo>
                  <a:lnTo>
                    <a:pt x="3617976" y="13716"/>
                  </a:lnTo>
                  <a:lnTo>
                    <a:pt x="3631692" y="13716"/>
                  </a:lnTo>
                  <a:lnTo>
                    <a:pt x="3631692" y="0"/>
                  </a:lnTo>
                  <a:close/>
                </a:path>
                <a:path w="3851275" h="13970">
                  <a:moveTo>
                    <a:pt x="3686556" y="0"/>
                  </a:moveTo>
                  <a:lnTo>
                    <a:pt x="3672840" y="0"/>
                  </a:lnTo>
                  <a:lnTo>
                    <a:pt x="3672840" y="13716"/>
                  </a:lnTo>
                  <a:lnTo>
                    <a:pt x="3686556" y="13716"/>
                  </a:lnTo>
                  <a:lnTo>
                    <a:pt x="3686556" y="0"/>
                  </a:lnTo>
                  <a:close/>
                </a:path>
                <a:path w="3851275" h="13970">
                  <a:moveTo>
                    <a:pt x="3741420" y="0"/>
                  </a:moveTo>
                  <a:lnTo>
                    <a:pt x="3727704" y="0"/>
                  </a:lnTo>
                  <a:lnTo>
                    <a:pt x="3727704" y="13716"/>
                  </a:lnTo>
                  <a:lnTo>
                    <a:pt x="3741420" y="13716"/>
                  </a:lnTo>
                  <a:lnTo>
                    <a:pt x="3741420" y="0"/>
                  </a:lnTo>
                  <a:close/>
                </a:path>
                <a:path w="3851275" h="13970">
                  <a:moveTo>
                    <a:pt x="3796284" y="0"/>
                  </a:moveTo>
                  <a:lnTo>
                    <a:pt x="3782568" y="0"/>
                  </a:lnTo>
                  <a:lnTo>
                    <a:pt x="3782568" y="13716"/>
                  </a:lnTo>
                  <a:lnTo>
                    <a:pt x="3796284" y="13716"/>
                  </a:lnTo>
                  <a:lnTo>
                    <a:pt x="3796284" y="0"/>
                  </a:lnTo>
                  <a:close/>
                </a:path>
                <a:path w="3851275" h="13970">
                  <a:moveTo>
                    <a:pt x="3851148" y="0"/>
                  </a:moveTo>
                  <a:lnTo>
                    <a:pt x="3837432" y="0"/>
                  </a:lnTo>
                  <a:lnTo>
                    <a:pt x="3837432" y="13716"/>
                  </a:lnTo>
                  <a:lnTo>
                    <a:pt x="3851148" y="13716"/>
                  </a:lnTo>
                  <a:lnTo>
                    <a:pt x="3851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51791" y="6012192"/>
              <a:ext cx="836930" cy="13970"/>
            </a:xfrm>
            <a:custGeom>
              <a:avLst/>
              <a:gdLst/>
              <a:ahLst/>
              <a:cxnLst/>
              <a:rect l="l" t="t" r="r" b="b"/>
              <a:pathLst>
                <a:path w="836929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836929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836929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836929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836929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836929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836929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836929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836929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836929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836929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836929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836929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836929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836929" h="13970">
                  <a:moveTo>
                    <a:pt x="781812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1812" y="13716"/>
                  </a:lnTo>
                  <a:lnTo>
                    <a:pt x="781812" y="0"/>
                  </a:lnTo>
                  <a:close/>
                </a:path>
                <a:path w="836929" h="13970">
                  <a:moveTo>
                    <a:pt x="836676" y="0"/>
                  </a:moveTo>
                  <a:lnTo>
                    <a:pt x="822960" y="0"/>
                  </a:lnTo>
                  <a:lnTo>
                    <a:pt x="822960" y="13716"/>
                  </a:lnTo>
                  <a:lnTo>
                    <a:pt x="836676" y="13716"/>
                  </a:lnTo>
                  <a:lnTo>
                    <a:pt x="8366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5236" y="6018276"/>
              <a:ext cx="8343900" cy="527685"/>
            </a:xfrm>
            <a:custGeom>
              <a:avLst/>
              <a:gdLst/>
              <a:ahLst/>
              <a:cxnLst/>
              <a:rect l="l" t="t" r="r" b="b"/>
              <a:pathLst>
                <a:path w="8343900" h="527684">
                  <a:moveTo>
                    <a:pt x="8308848" y="0"/>
                  </a:moveTo>
                  <a:lnTo>
                    <a:pt x="8343899" y="0"/>
                  </a:lnTo>
                </a:path>
                <a:path w="8343900" h="527684">
                  <a:moveTo>
                    <a:pt x="0" y="527303"/>
                  </a:moveTo>
                  <a:lnTo>
                    <a:pt x="8343899" y="527303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5223" y="739139"/>
              <a:ext cx="8343900" cy="6602095"/>
            </a:xfrm>
            <a:custGeom>
              <a:avLst/>
              <a:gdLst/>
              <a:ahLst/>
              <a:cxnLst/>
              <a:rect l="l" t="t" r="r" b="b"/>
              <a:pathLst>
                <a:path w="8343900" h="6602095">
                  <a:moveTo>
                    <a:pt x="8343900" y="0"/>
                  </a:moveTo>
                  <a:lnTo>
                    <a:pt x="30492" y="0"/>
                  </a:lnTo>
                  <a:lnTo>
                    <a:pt x="19824" y="0"/>
                  </a:lnTo>
                  <a:lnTo>
                    <a:pt x="19824" y="10668"/>
                  </a:lnTo>
                  <a:lnTo>
                    <a:pt x="19824" y="21336"/>
                  </a:lnTo>
                  <a:lnTo>
                    <a:pt x="9156" y="21336"/>
                  </a:lnTo>
                  <a:lnTo>
                    <a:pt x="9156" y="10668"/>
                  </a:lnTo>
                  <a:lnTo>
                    <a:pt x="19824" y="10668"/>
                  </a:lnTo>
                  <a:lnTo>
                    <a:pt x="19824" y="0"/>
                  </a:lnTo>
                  <a:lnTo>
                    <a:pt x="9156" y="0"/>
                  </a:lnTo>
                  <a:lnTo>
                    <a:pt x="12" y="0"/>
                  </a:lnTo>
                  <a:lnTo>
                    <a:pt x="0" y="10668"/>
                  </a:lnTo>
                  <a:lnTo>
                    <a:pt x="12" y="21336"/>
                  </a:lnTo>
                  <a:lnTo>
                    <a:pt x="0" y="32004"/>
                  </a:lnTo>
                  <a:lnTo>
                    <a:pt x="12" y="6601981"/>
                  </a:lnTo>
                  <a:lnTo>
                    <a:pt x="9156" y="6601981"/>
                  </a:lnTo>
                  <a:lnTo>
                    <a:pt x="9156" y="32004"/>
                  </a:lnTo>
                  <a:lnTo>
                    <a:pt x="19824" y="32004"/>
                  </a:lnTo>
                  <a:lnTo>
                    <a:pt x="19824" y="6601981"/>
                  </a:lnTo>
                  <a:lnTo>
                    <a:pt x="30492" y="6601981"/>
                  </a:lnTo>
                  <a:lnTo>
                    <a:pt x="30492" y="32004"/>
                  </a:lnTo>
                  <a:lnTo>
                    <a:pt x="8343900" y="32004"/>
                  </a:lnTo>
                  <a:lnTo>
                    <a:pt x="8343900" y="21336"/>
                  </a:lnTo>
                  <a:lnTo>
                    <a:pt x="30492" y="21336"/>
                  </a:lnTo>
                  <a:lnTo>
                    <a:pt x="30492" y="10668"/>
                  </a:lnTo>
                  <a:lnTo>
                    <a:pt x="8343900" y="10668"/>
                  </a:lnTo>
                  <a:lnTo>
                    <a:pt x="8343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5236" y="7335011"/>
              <a:ext cx="9745980" cy="0"/>
            </a:xfrm>
            <a:custGeom>
              <a:avLst/>
              <a:gdLst/>
              <a:ahLst/>
              <a:cxnLst/>
              <a:rect l="l" t="t" r="r" b="b"/>
              <a:pathLst>
                <a:path w="9745980">
                  <a:moveTo>
                    <a:pt x="0" y="0"/>
                  </a:moveTo>
                  <a:lnTo>
                    <a:pt x="9745979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20437" y="735577"/>
            <a:ext cx="92900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Methods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98924" y="735577"/>
            <a:ext cx="5822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Tests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36768" y="735577"/>
            <a:ext cx="2887345" cy="553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Acceptance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criteria</a:t>
            </a:r>
            <a:endParaRPr sz="1700">
              <a:latin typeface="Arial"/>
              <a:cs typeface="Arial"/>
            </a:endParaRPr>
          </a:p>
          <a:p>
            <a:pPr marL="1292225">
              <a:lnSpc>
                <a:spcPct val="100000"/>
              </a:lnSpc>
              <a:spcBef>
                <a:spcPts val="4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Tests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for</a:t>
            </a:r>
            <a:r>
              <a:rPr sz="17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purity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4410" y="1525003"/>
            <a:ext cx="939800" cy="553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CE-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LIF/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In-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house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225" y="1525003"/>
            <a:ext cx="769620" cy="553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Glycan pattern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07155" y="1261397"/>
            <a:ext cx="643255" cy="552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580" marR="5080" indent="-56515">
              <a:lnSpc>
                <a:spcPct val="101699"/>
              </a:lnSpc>
              <a:spcBef>
                <a:spcPts val="90"/>
              </a:spcBef>
            </a:pPr>
            <a:r>
              <a:rPr sz="1700" u="heavy" spc="20" dirty="0">
                <a:solidFill>
                  <a:srgbClr val="B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37-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52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30-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38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51139" y="1261397"/>
            <a:ext cx="1732914" cy="552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corrected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area%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corrected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area%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49498" y="1788716"/>
            <a:ext cx="46355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9-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12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50518" y="1788716"/>
            <a:ext cx="1732914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corrected</a:t>
            </a:r>
            <a:r>
              <a:rPr sz="1700" b="1" spc="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area%</a:t>
            </a:r>
            <a:endParaRPr sz="1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49498" y="2050822"/>
            <a:ext cx="46355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5-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12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59296" y="2050822"/>
            <a:ext cx="1732914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corrected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area%</a:t>
            </a:r>
            <a:endParaRPr sz="1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35239" y="1261397"/>
            <a:ext cx="378460" cy="107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95"/>
              </a:spcBef>
            </a:pP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G0 G1 G1’ G2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80263" y="2314428"/>
            <a:ext cx="1208405" cy="553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SEC-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HPLC/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In-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house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68730" y="2447089"/>
            <a:ext cx="128524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at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least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99%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35239" y="2447089"/>
            <a:ext cx="116078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Main</a:t>
            </a:r>
            <a:r>
              <a:rPr sz="170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peak: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5225" y="2314428"/>
            <a:ext cx="1249045" cy="2132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Impurities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with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molecular masses differing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from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that</a:t>
            </a:r>
            <a:r>
              <a:rPr sz="1700" b="1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of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the</a:t>
            </a:r>
            <a:r>
              <a:rPr sz="1700" b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product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Mab</a:t>
            </a:r>
            <a:endParaRPr sz="1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54698" y="3103854"/>
            <a:ext cx="1659889" cy="1078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  <a:spcBef>
                <a:spcPts val="90"/>
              </a:spcBef>
            </a:pP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Chip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electrophoresis (reducing)/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In-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house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68730" y="3498620"/>
            <a:ext cx="128524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at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least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97%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35239" y="3367567"/>
            <a:ext cx="2021205" cy="552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Heavy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chain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r>
              <a:rPr sz="170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light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chain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altogether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64466" y="5077472"/>
            <a:ext cx="1440180" cy="816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9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Ion-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exchange HPLC/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In-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house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68730" y="4420599"/>
            <a:ext cx="128524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at</a:t>
            </a:r>
            <a:r>
              <a:rPr sz="170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least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45%</a:t>
            </a:r>
            <a:endParaRPr sz="17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5225" y="4420599"/>
            <a:ext cx="1318260" cy="1078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8485">
              <a:lnSpc>
                <a:spcPct val="101800"/>
              </a:lnSpc>
              <a:spcBef>
                <a:spcPts val="90"/>
              </a:spcBef>
            </a:pP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Mab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charge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1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variants</a:t>
            </a:r>
            <a:r>
              <a:rPr sz="170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and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impurities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68730" y="4946419"/>
            <a:ext cx="11137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n.m.t.</a:t>
            </a:r>
            <a:r>
              <a:rPr sz="17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15%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68730" y="5604792"/>
            <a:ext cx="11137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n.m.t.</a:t>
            </a:r>
            <a:r>
              <a:rPr sz="17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40%</a:t>
            </a:r>
            <a:endParaRPr sz="1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68730" y="6130611"/>
            <a:ext cx="9912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n.m.t.</a:t>
            </a:r>
            <a:r>
              <a:rPr sz="17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8%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35239" y="4420599"/>
            <a:ext cx="2320290" cy="2131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Main</a:t>
            </a:r>
            <a:r>
              <a:rPr sz="170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peak:</a:t>
            </a:r>
            <a:endParaRPr sz="1700">
              <a:latin typeface="Arial"/>
              <a:cs typeface="Arial"/>
            </a:endParaRPr>
          </a:p>
          <a:p>
            <a:pPr marL="12700" marR="125730">
              <a:lnSpc>
                <a:spcPts val="2080"/>
              </a:lnSpc>
              <a:spcBef>
                <a:spcPts val="6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Sum</a:t>
            </a:r>
            <a:r>
              <a:rPr sz="1700" b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of</a:t>
            </a:r>
            <a:r>
              <a:rPr sz="170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(acidic)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impurities</a:t>
            </a:r>
            <a:r>
              <a:rPr sz="170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before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main</a:t>
            </a:r>
            <a:r>
              <a:rPr sz="170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peak: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Peak</a:t>
            </a:r>
            <a:r>
              <a:rPr sz="1700" b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pertaining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to</a:t>
            </a:r>
            <a:r>
              <a:rPr sz="170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the</a:t>
            </a:r>
            <a:endParaRPr sz="1700">
              <a:latin typeface="Arial"/>
              <a:cs typeface="Arial"/>
            </a:endParaRPr>
          </a:p>
          <a:p>
            <a:pPr marL="12700" marR="176530">
              <a:lnSpc>
                <a:spcPts val="2080"/>
              </a:lnSpc>
              <a:spcBef>
                <a:spcPts val="7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first</a:t>
            </a:r>
            <a:r>
              <a:rPr sz="17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lysine</a:t>
            </a:r>
            <a:r>
              <a:rPr sz="1700" b="1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variant: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Sum</a:t>
            </a:r>
            <a:r>
              <a:rPr sz="170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of</a:t>
            </a:r>
            <a:r>
              <a:rPr sz="170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other</a:t>
            </a:r>
            <a:r>
              <a:rPr sz="1700" b="1" spc="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(basic) impurities:</a:t>
            </a:r>
            <a:endParaRPr sz="1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35227" y="6525297"/>
            <a:ext cx="2101215" cy="816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9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Kinetic</a:t>
            </a:r>
            <a:r>
              <a:rPr sz="170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turbidimetry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(harmonized</a:t>
            </a:r>
            <a:r>
              <a:rPr sz="1700" b="1" spc="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BF0000"/>
                </a:solidFill>
                <a:latin typeface="Arial"/>
                <a:cs typeface="Arial"/>
              </a:rPr>
              <a:t>Ph.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Eur./USP)</a:t>
            </a:r>
            <a:endParaRPr sz="1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963468" y="6788970"/>
            <a:ext cx="119697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≤</a:t>
            </a:r>
            <a:r>
              <a:rPr sz="170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3.0</a:t>
            </a:r>
            <a:r>
              <a:rPr sz="170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BF0000"/>
                </a:solidFill>
                <a:latin typeface="Arial"/>
                <a:cs typeface="Arial"/>
              </a:rPr>
              <a:t>EU/ml</a:t>
            </a:r>
            <a:endParaRPr sz="1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5225" y="6525297"/>
            <a:ext cx="1196975" cy="552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Bacterial endotoxins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3664750" y="133568"/>
            <a:ext cx="391223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65" dirty="0"/>
              <a:t> </a:t>
            </a:r>
            <a:r>
              <a:rPr dirty="0"/>
              <a:t>Mab</a:t>
            </a:r>
            <a:r>
              <a:rPr spc="-60" dirty="0"/>
              <a:t> </a:t>
            </a:r>
            <a:r>
              <a:rPr dirty="0"/>
              <a:t>termék</a:t>
            </a:r>
            <a:r>
              <a:rPr spc="-50" dirty="0"/>
              <a:t> </a:t>
            </a:r>
            <a:r>
              <a:rPr spc="-10" dirty="0"/>
              <a:t>jellemzése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864256" y="6851322"/>
            <a:ext cx="209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63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89135" y="327660"/>
            <a:ext cx="1422400" cy="7007859"/>
          </a:xfrm>
          <a:custGeom>
            <a:avLst/>
            <a:gdLst/>
            <a:ahLst/>
            <a:cxnLst/>
            <a:rect l="l" t="t" r="r" b="b"/>
            <a:pathLst>
              <a:path w="1422400" h="7007859">
                <a:moveTo>
                  <a:pt x="1421892" y="7007352"/>
                </a:moveTo>
                <a:lnTo>
                  <a:pt x="0" y="7007352"/>
                </a:lnTo>
                <a:lnTo>
                  <a:pt x="0" y="0"/>
                </a:lnTo>
                <a:lnTo>
                  <a:pt x="1421892" y="0"/>
                </a:lnTo>
                <a:lnTo>
                  <a:pt x="1421892" y="700735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6418" y="1217675"/>
          <a:ext cx="9801225" cy="4275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009"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Acceptance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Methods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96520" indent="54610">
                        <a:lnSpc>
                          <a:spcPts val="181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Results R1A0161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 gridSpan="4">
                  <a:txBody>
                    <a:bodyPr/>
                    <a:lstStyle/>
                    <a:p>
                      <a:pPr marL="5080" algn="ctr">
                        <a:lnSpc>
                          <a:spcPts val="1975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Tests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700" b="1" spc="-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purity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45">
                <a:tc>
                  <a:txBody>
                    <a:bodyPr/>
                    <a:lstStyle/>
                    <a:p>
                      <a:pPr marL="27305" marR="252729">
                        <a:lnSpc>
                          <a:spcPts val="2080"/>
                        </a:lnSpc>
                        <a:spcBef>
                          <a:spcPts val="1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CHO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Host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ng/mg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0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ELISA/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67030" marR="170815" indent="-184785">
                        <a:lnSpc>
                          <a:spcPts val="1810"/>
                        </a:lnSpc>
                        <a:spcBef>
                          <a:spcPts val="25"/>
                        </a:spcBef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0.9</a:t>
                      </a:r>
                      <a:r>
                        <a:rPr sz="1500" b="1" spc="-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500" b="1" spc="-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5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86055">
                        <a:lnSpc>
                          <a:spcPts val="1689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05">
                <a:tc>
                  <a:txBody>
                    <a:bodyPr/>
                    <a:lstStyle/>
                    <a:p>
                      <a:pPr marL="27305" marR="388620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CHO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Host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impurity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pg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1700" b="1" spc="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mg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qRT-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PCR/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51130" indent="13335" algn="just">
                        <a:lnSpc>
                          <a:spcPct val="100699"/>
                        </a:lnSpc>
                        <a:spcBef>
                          <a:spcPts val="345"/>
                        </a:spcBef>
                      </a:pPr>
                      <a:r>
                        <a:rPr sz="1500" b="1" spc="-1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28.5</a:t>
                      </a:r>
                      <a:r>
                        <a:rPr sz="15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29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pg</a:t>
                      </a:r>
                      <a:r>
                        <a:rPr sz="1500" b="1" spc="1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500" b="1" spc="-1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1500" b="1" spc="9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mg 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2020"/>
                        </a:lnSpc>
                        <a:tabLst>
                          <a:tab pos="4347210" algn="l"/>
                        </a:tabLst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aerobic</a:t>
                      </a:r>
                      <a:r>
                        <a:rPr sz="1700" b="1" spc="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microbial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count</a:t>
                      </a:r>
                      <a:r>
                        <a:rPr sz="1700" b="1" spc="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(TAMC):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	≤</a:t>
                      </a:r>
                      <a:r>
                        <a:rPr sz="1700" b="1" spc="-9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700" b="1" spc="-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CFU/ml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910"/>
                        </a:lnSpc>
                        <a:tabLst>
                          <a:tab pos="4347210" algn="l"/>
                        </a:tabLst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combined</a:t>
                      </a:r>
                      <a:r>
                        <a:rPr sz="17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yeasts/moulds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count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550" b="1" baseline="-34313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≤</a:t>
                      </a:r>
                      <a:r>
                        <a:rPr sz="2550" b="1" spc="-135" baseline="-34313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50" b="1" baseline="-34313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2550" b="1" spc="-120" baseline="-34313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50" b="1" spc="-15" baseline="-34313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CFU/ml</a:t>
                      </a:r>
                      <a:endParaRPr sz="2550" baseline="-3431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27305">
                        <a:lnSpc>
                          <a:spcPts val="1910"/>
                        </a:lnSpc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Microbiolo-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7305" marR="815340">
                        <a:lnSpc>
                          <a:spcPts val="2080"/>
                        </a:lnSpc>
                        <a:spcBef>
                          <a:spcPts val="70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gical purity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(TYMC):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6670" marR="307975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Absence</a:t>
                      </a:r>
                      <a:r>
                        <a:rPr sz="1700" b="1" spc="9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bile-tolerant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Gram-negative</a:t>
                      </a:r>
                      <a:r>
                        <a:rPr sz="1700" b="1" spc="9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bacteria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ml).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170180" indent="5715">
                        <a:lnSpc>
                          <a:spcPct val="101699"/>
                        </a:lnSpc>
                        <a:spcBef>
                          <a:spcPts val="86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Harmonized Ph.Eur./USP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conforms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964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Absence</a:t>
                      </a:r>
                      <a:r>
                        <a:rPr sz="1700" b="1" spc="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Staphylococcus</a:t>
                      </a:r>
                      <a:r>
                        <a:rPr sz="1700" b="1" i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aureus</a:t>
                      </a:r>
                      <a:r>
                        <a:rPr sz="1700" b="1" i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ml).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685"/>
                        </a:lnSpc>
                      </a:pP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Absence</a:t>
                      </a:r>
                      <a:r>
                        <a:rPr sz="15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i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Pseudomonas</a:t>
                      </a:r>
                      <a:r>
                        <a:rPr sz="1500" b="1" i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i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aeruginosa</a:t>
                      </a:r>
                      <a:r>
                        <a:rPr sz="1500" b="1" i="1" spc="-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5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ml).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038075" y="3739895"/>
            <a:ext cx="13970" cy="727075"/>
          </a:xfrm>
          <a:custGeom>
            <a:avLst/>
            <a:gdLst/>
            <a:ahLst/>
            <a:cxnLst/>
            <a:rect l="l" t="t" r="r" b="b"/>
            <a:pathLst>
              <a:path w="13970" h="727075">
                <a:moveTo>
                  <a:pt x="13716" y="713232"/>
                </a:moveTo>
                <a:lnTo>
                  <a:pt x="0" y="713232"/>
                </a:lnTo>
                <a:lnTo>
                  <a:pt x="0" y="726960"/>
                </a:lnTo>
                <a:lnTo>
                  <a:pt x="13716" y="726960"/>
                </a:lnTo>
                <a:lnTo>
                  <a:pt x="13716" y="713232"/>
                </a:lnTo>
                <a:close/>
              </a:path>
              <a:path w="13970" h="727075">
                <a:moveTo>
                  <a:pt x="13716" y="658368"/>
                </a:moveTo>
                <a:lnTo>
                  <a:pt x="0" y="658368"/>
                </a:lnTo>
                <a:lnTo>
                  <a:pt x="0" y="672084"/>
                </a:lnTo>
                <a:lnTo>
                  <a:pt x="13716" y="672084"/>
                </a:lnTo>
                <a:lnTo>
                  <a:pt x="13716" y="658368"/>
                </a:lnTo>
                <a:close/>
              </a:path>
              <a:path w="13970" h="727075">
                <a:moveTo>
                  <a:pt x="13716" y="603516"/>
                </a:moveTo>
                <a:lnTo>
                  <a:pt x="0" y="603516"/>
                </a:lnTo>
                <a:lnTo>
                  <a:pt x="0" y="617220"/>
                </a:lnTo>
                <a:lnTo>
                  <a:pt x="13716" y="617220"/>
                </a:lnTo>
                <a:lnTo>
                  <a:pt x="13716" y="603516"/>
                </a:lnTo>
                <a:close/>
              </a:path>
              <a:path w="13970" h="727075">
                <a:moveTo>
                  <a:pt x="13716" y="548640"/>
                </a:moveTo>
                <a:lnTo>
                  <a:pt x="0" y="548640"/>
                </a:lnTo>
                <a:lnTo>
                  <a:pt x="0" y="562368"/>
                </a:lnTo>
                <a:lnTo>
                  <a:pt x="13716" y="562368"/>
                </a:lnTo>
                <a:lnTo>
                  <a:pt x="13716" y="548640"/>
                </a:lnTo>
                <a:close/>
              </a:path>
              <a:path w="13970" h="727075">
                <a:moveTo>
                  <a:pt x="13716" y="493776"/>
                </a:moveTo>
                <a:lnTo>
                  <a:pt x="0" y="493776"/>
                </a:lnTo>
                <a:lnTo>
                  <a:pt x="0" y="507492"/>
                </a:lnTo>
                <a:lnTo>
                  <a:pt x="13716" y="507492"/>
                </a:lnTo>
                <a:lnTo>
                  <a:pt x="13716" y="493776"/>
                </a:lnTo>
                <a:close/>
              </a:path>
              <a:path w="13970" h="727075">
                <a:moveTo>
                  <a:pt x="13716" y="438912"/>
                </a:moveTo>
                <a:lnTo>
                  <a:pt x="0" y="438912"/>
                </a:lnTo>
                <a:lnTo>
                  <a:pt x="0" y="452628"/>
                </a:lnTo>
                <a:lnTo>
                  <a:pt x="13716" y="452628"/>
                </a:lnTo>
                <a:lnTo>
                  <a:pt x="13716" y="438912"/>
                </a:lnTo>
                <a:close/>
              </a:path>
              <a:path w="13970" h="727075">
                <a:moveTo>
                  <a:pt x="13716" y="384048"/>
                </a:moveTo>
                <a:lnTo>
                  <a:pt x="0" y="384048"/>
                </a:lnTo>
                <a:lnTo>
                  <a:pt x="0" y="397764"/>
                </a:lnTo>
                <a:lnTo>
                  <a:pt x="13716" y="397764"/>
                </a:lnTo>
                <a:lnTo>
                  <a:pt x="13716" y="384048"/>
                </a:lnTo>
                <a:close/>
              </a:path>
              <a:path w="13970" h="727075">
                <a:moveTo>
                  <a:pt x="13716" y="329184"/>
                </a:moveTo>
                <a:lnTo>
                  <a:pt x="0" y="329184"/>
                </a:lnTo>
                <a:lnTo>
                  <a:pt x="0" y="342900"/>
                </a:lnTo>
                <a:lnTo>
                  <a:pt x="13716" y="342900"/>
                </a:lnTo>
                <a:lnTo>
                  <a:pt x="13716" y="329184"/>
                </a:lnTo>
                <a:close/>
              </a:path>
              <a:path w="13970" h="727075">
                <a:moveTo>
                  <a:pt x="13716" y="274320"/>
                </a:moveTo>
                <a:lnTo>
                  <a:pt x="0" y="274320"/>
                </a:lnTo>
                <a:lnTo>
                  <a:pt x="0" y="288036"/>
                </a:lnTo>
                <a:lnTo>
                  <a:pt x="13716" y="288036"/>
                </a:lnTo>
                <a:lnTo>
                  <a:pt x="13716" y="274320"/>
                </a:lnTo>
                <a:close/>
              </a:path>
              <a:path w="13970" h="727075">
                <a:moveTo>
                  <a:pt x="13716" y="219456"/>
                </a:moveTo>
                <a:lnTo>
                  <a:pt x="0" y="219456"/>
                </a:lnTo>
                <a:lnTo>
                  <a:pt x="0" y="233172"/>
                </a:lnTo>
                <a:lnTo>
                  <a:pt x="13716" y="233172"/>
                </a:lnTo>
                <a:lnTo>
                  <a:pt x="13716" y="219456"/>
                </a:lnTo>
                <a:close/>
              </a:path>
              <a:path w="13970" h="727075">
                <a:moveTo>
                  <a:pt x="13716" y="164592"/>
                </a:moveTo>
                <a:lnTo>
                  <a:pt x="0" y="164592"/>
                </a:lnTo>
                <a:lnTo>
                  <a:pt x="0" y="178308"/>
                </a:lnTo>
                <a:lnTo>
                  <a:pt x="13716" y="178308"/>
                </a:lnTo>
                <a:lnTo>
                  <a:pt x="13716" y="164592"/>
                </a:lnTo>
                <a:close/>
              </a:path>
              <a:path w="13970" h="727075">
                <a:moveTo>
                  <a:pt x="13716" y="109728"/>
                </a:moveTo>
                <a:lnTo>
                  <a:pt x="0" y="109728"/>
                </a:lnTo>
                <a:lnTo>
                  <a:pt x="0" y="123444"/>
                </a:lnTo>
                <a:lnTo>
                  <a:pt x="13716" y="123444"/>
                </a:lnTo>
                <a:lnTo>
                  <a:pt x="13716" y="109728"/>
                </a:lnTo>
                <a:close/>
              </a:path>
              <a:path w="13970" h="727075">
                <a:moveTo>
                  <a:pt x="13716" y="54864"/>
                </a:moveTo>
                <a:lnTo>
                  <a:pt x="0" y="54864"/>
                </a:lnTo>
                <a:lnTo>
                  <a:pt x="0" y="68580"/>
                </a:lnTo>
                <a:lnTo>
                  <a:pt x="13716" y="68580"/>
                </a:lnTo>
                <a:lnTo>
                  <a:pt x="13716" y="54864"/>
                </a:lnTo>
                <a:close/>
              </a:path>
              <a:path w="13970" h="727075">
                <a:moveTo>
                  <a:pt x="13716" y="0"/>
                </a:moveTo>
                <a:lnTo>
                  <a:pt x="0" y="0"/>
                </a:lnTo>
                <a:lnTo>
                  <a:pt x="0" y="13716"/>
                </a:lnTo>
                <a:lnTo>
                  <a:pt x="13716" y="137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10512" y="3948684"/>
            <a:ext cx="5497195" cy="13970"/>
            <a:chOff x="1810512" y="3948684"/>
            <a:chExt cx="5497195" cy="13970"/>
          </a:xfrm>
        </p:grpSpPr>
        <p:sp>
          <p:nvSpPr>
            <p:cNvPr id="5" name="object 5"/>
            <p:cNvSpPr/>
            <p:nvPr/>
          </p:nvSpPr>
          <p:spPr>
            <a:xfrm>
              <a:off x="1810512" y="3948684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70">
                  <a:moveTo>
                    <a:pt x="780288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0288" y="13716"/>
                  </a:lnTo>
                  <a:lnTo>
                    <a:pt x="780288" y="0"/>
                  </a:lnTo>
                  <a:close/>
                </a:path>
                <a:path w="3851275" h="13970">
                  <a:moveTo>
                    <a:pt x="835152" y="0"/>
                  </a:moveTo>
                  <a:lnTo>
                    <a:pt x="821436" y="0"/>
                  </a:lnTo>
                  <a:lnTo>
                    <a:pt x="821436" y="13716"/>
                  </a:lnTo>
                  <a:lnTo>
                    <a:pt x="835152" y="13716"/>
                  </a:lnTo>
                  <a:lnTo>
                    <a:pt x="835152" y="0"/>
                  </a:lnTo>
                  <a:close/>
                </a:path>
                <a:path w="3851275" h="13970">
                  <a:moveTo>
                    <a:pt x="890016" y="0"/>
                  </a:moveTo>
                  <a:lnTo>
                    <a:pt x="876300" y="0"/>
                  </a:lnTo>
                  <a:lnTo>
                    <a:pt x="876300" y="13716"/>
                  </a:lnTo>
                  <a:lnTo>
                    <a:pt x="890016" y="13716"/>
                  </a:lnTo>
                  <a:lnTo>
                    <a:pt x="890016" y="0"/>
                  </a:lnTo>
                  <a:close/>
                </a:path>
                <a:path w="3851275" h="13970">
                  <a:moveTo>
                    <a:pt x="944880" y="0"/>
                  </a:moveTo>
                  <a:lnTo>
                    <a:pt x="931164" y="0"/>
                  </a:lnTo>
                  <a:lnTo>
                    <a:pt x="931164" y="13716"/>
                  </a:lnTo>
                  <a:lnTo>
                    <a:pt x="944880" y="13716"/>
                  </a:lnTo>
                  <a:lnTo>
                    <a:pt x="944880" y="0"/>
                  </a:lnTo>
                  <a:close/>
                </a:path>
                <a:path w="3851275" h="13970">
                  <a:moveTo>
                    <a:pt x="999744" y="0"/>
                  </a:moveTo>
                  <a:lnTo>
                    <a:pt x="986028" y="0"/>
                  </a:lnTo>
                  <a:lnTo>
                    <a:pt x="986028" y="13716"/>
                  </a:lnTo>
                  <a:lnTo>
                    <a:pt x="999744" y="13716"/>
                  </a:lnTo>
                  <a:lnTo>
                    <a:pt x="999744" y="0"/>
                  </a:lnTo>
                  <a:close/>
                </a:path>
                <a:path w="3851275" h="13970">
                  <a:moveTo>
                    <a:pt x="1054608" y="0"/>
                  </a:moveTo>
                  <a:lnTo>
                    <a:pt x="1040892" y="0"/>
                  </a:lnTo>
                  <a:lnTo>
                    <a:pt x="1040892" y="13716"/>
                  </a:lnTo>
                  <a:lnTo>
                    <a:pt x="1054608" y="13716"/>
                  </a:lnTo>
                  <a:lnTo>
                    <a:pt x="1054608" y="0"/>
                  </a:lnTo>
                  <a:close/>
                </a:path>
                <a:path w="3851275" h="13970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70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70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70">
                  <a:moveTo>
                    <a:pt x="1274051" y="0"/>
                  </a:moveTo>
                  <a:lnTo>
                    <a:pt x="1260335" y="0"/>
                  </a:lnTo>
                  <a:lnTo>
                    <a:pt x="1260335" y="13716"/>
                  </a:lnTo>
                  <a:lnTo>
                    <a:pt x="1274051" y="13716"/>
                  </a:lnTo>
                  <a:lnTo>
                    <a:pt x="1274051" y="0"/>
                  </a:lnTo>
                  <a:close/>
                </a:path>
                <a:path w="3851275" h="13970">
                  <a:moveTo>
                    <a:pt x="1328915" y="0"/>
                  </a:moveTo>
                  <a:lnTo>
                    <a:pt x="1315199" y="0"/>
                  </a:lnTo>
                  <a:lnTo>
                    <a:pt x="1315199" y="13716"/>
                  </a:lnTo>
                  <a:lnTo>
                    <a:pt x="1328915" y="13716"/>
                  </a:lnTo>
                  <a:lnTo>
                    <a:pt x="1328915" y="0"/>
                  </a:lnTo>
                  <a:close/>
                </a:path>
                <a:path w="3851275" h="13970">
                  <a:moveTo>
                    <a:pt x="1383779" y="0"/>
                  </a:moveTo>
                  <a:lnTo>
                    <a:pt x="1370063" y="0"/>
                  </a:lnTo>
                  <a:lnTo>
                    <a:pt x="1370063" y="13716"/>
                  </a:lnTo>
                  <a:lnTo>
                    <a:pt x="1383779" y="13716"/>
                  </a:lnTo>
                  <a:lnTo>
                    <a:pt x="1383779" y="0"/>
                  </a:lnTo>
                  <a:close/>
                </a:path>
                <a:path w="3851275" h="13970">
                  <a:moveTo>
                    <a:pt x="1438643" y="0"/>
                  </a:moveTo>
                  <a:lnTo>
                    <a:pt x="1424927" y="0"/>
                  </a:lnTo>
                  <a:lnTo>
                    <a:pt x="1424927" y="13716"/>
                  </a:lnTo>
                  <a:lnTo>
                    <a:pt x="1438643" y="13716"/>
                  </a:lnTo>
                  <a:lnTo>
                    <a:pt x="1438643" y="0"/>
                  </a:lnTo>
                  <a:close/>
                </a:path>
                <a:path w="3851275" h="13970">
                  <a:moveTo>
                    <a:pt x="1493507" y="0"/>
                  </a:moveTo>
                  <a:lnTo>
                    <a:pt x="1479791" y="0"/>
                  </a:lnTo>
                  <a:lnTo>
                    <a:pt x="1479791" y="13716"/>
                  </a:lnTo>
                  <a:lnTo>
                    <a:pt x="1493507" y="13716"/>
                  </a:lnTo>
                  <a:lnTo>
                    <a:pt x="1493507" y="0"/>
                  </a:lnTo>
                  <a:close/>
                </a:path>
                <a:path w="3851275" h="13970">
                  <a:moveTo>
                    <a:pt x="1548371" y="0"/>
                  </a:moveTo>
                  <a:lnTo>
                    <a:pt x="1534655" y="0"/>
                  </a:lnTo>
                  <a:lnTo>
                    <a:pt x="1534655" y="13716"/>
                  </a:lnTo>
                  <a:lnTo>
                    <a:pt x="1548371" y="13716"/>
                  </a:lnTo>
                  <a:lnTo>
                    <a:pt x="1548371" y="0"/>
                  </a:lnTo>
                  <a:close/>
                </a:path>
                <a:path w="3851275" h="13970">
                  <a:moveTo>
                    <a:pt x="1603235" y="0"/>
                  </a:moveTo>
                  <a:lnTo>
                    <a:pt x="1589519" y="0"/>
                  </a:lnTo>
                  <a:lnTo>
                    <a:pt x="1589519" y="13716"/>
                  </a:lnTo>
                  <a:lnTo>
                    <a:pt x="1603235" y="13716"/>
                  </a:lnTo>
                  <a:lnTo>
                    <a:pt x="1603235" y="0"/>
                  </a:lnTo>
                  <a:close/>
                </a:path>
                <a:path w="3851275" h="13970">
                  <a:moveTo>
                    <a:pt x="1658099" y="0"/>
                  </a:moveTo>
                  <a:lnTo>
                    <a:pt x="1644383" y="0"/>
                  </a:lnTo>
                  <a:lnTo>
                    <a:pt x="1644383" y="13716"/>
                  </a:lnTo>
                  <a:lnTo>
                    <a:pt x="1658099" y="13716"/>
                  </a:lnTo>
                  <a:lnTo>
                    <a:pt x="1658099" y="0"/>
                  </a:lnTo>
                  <a:close/>
                </a:path>
                <a:path w="3851275" h="13970">
                  <a:moveTo>
                    <a:pt x="1712963" y="0"/>
                  </a:moveTo>
                  <a:lnTo>
                    <a:pt x="1699247" y="0"/>
                  </a:lnTo>
                  <a:lnTo>
                    <a:pt x="1699247" y="13716"/>
                  </a:lnTo>
                  <a:lnTo>
                    <a:pt x="1712963" y="13716"/>
                  </a:lnTo>
                  <a:lnTo>
                    <a:pt x="1712963" y="0"/>
                  </a:lnTo>
                  <a:close/>
                </a:path>
                <a:path w="3851275" h="13970">
                  <a:moveTo>
                    <a:pt x="1767827" y="0"/>
                  </a:moveTo>
                  <a:lnTo>
                    <a:pt x="1754111" y="0"/>
                  </a:lnTo>
                  <a:lnTo>
                    <a:pt x="1754111" y="13716"/>
                  </a:lnTo>
                  <a:lnTo>
                    <a:pt x="1767827" y="13716"/>
                  </a:lnTo>
                  <a:lnTo>
                    <a:pt x="1767827" y="0"/>
                  </a:lnTo>
                  <a:close/>
                </a:path>
                <a:path w="3851275" h="13970">
                  <a:moveTo>
                    <a:pt x="1822691" y="0"/>
                  </a:moveTo>
                  <a:lnTo>
                    <a:pt x="1808975" y="0"/>
                  </a:lnTo>
                  <a:lnTo>
                    <a:pt x="1808975" y="13716"/>
                  </a:lnTo>
                  <a:lnTo>
                    <a:pt x="1822691" y="13716"/>
                  </a:lnTo>
                  <a:lnTo>
                    <a:pt x="1822691" y="0"/>
                  </a:lnTo>
                  <a:close/>
                </a:path>
                <a:path w="3851275" h="13970">
                  <a:moveTo>
                    <a:pt x="1877555" y="0"/>
                  </a:moveTo>
                  <a:lnTo>
                    <a:pt x="1863839" y="0"/>
                  </a:lnTo>
                  <a:lnTo>
                    <a:pt x="1863839" y="13716"/>
                  </a:lnTo>
                  <a:lnTo>
                    <a:pt x="1877555" y="13716"/>
                  </a:lnTo>
                  <a:lnTo>
                    <a:pt x="1877555" y="0"/>
                  </a:lnTo>
                  <a:close/>
                </a:path>
                <a:path w="3851275" h="13970">
                  <a:moveTo>
                    <a:pt x="1932419" y="0"/>
                  </a:moveTo>
                  <a:lnTo>
                    <a:pt x="1918703" y="0"/>
                  </a:lnTo>
                  <a:lnTo>
                    <a:pt x="1918703" y="13716"/>
                  </a:lnTo>
                  <a:lnTo>
                    <a:pt x="1932419" y="13716"/>
                  </a:lnTo>
                  <a:lnTo>
                    <a:pt x="1932419" y="0"/>
                  </a:lnTo>
                  <a:close/>
                </a:path>
                <a:path w="3851275" h="13970">
                  <a:moveTo>
                    <a:pt x="1987283" y="0"/>
                  </a:moveTo>
                  <a:lnTo>
                    <a:pt x="1973567" y="0"/>
                  </a:lnTo>
                  <a:lnTo>
                    <a:pt x="1973567" y="13716"/>
                  </a:lnTo>
                  <a:lnTo>
                    <a:pt x="1987283" y="13716"/>
                  </a:lnTo>
                  <a:lnTo>
                    <a:pt x="1987283" y="0"/>
                  </a:lnTo>
                  <a:close/>
                </a:path>
                <a:path w="3851275" h="13970">
                  <a:moveTo>
                    <a:pt x="2042147" y="0"/>
                  </a:moveTo>
                  <a:lnTo>
                    <a:pt x="2028431" y="0"/>
                  </a:lnTo>
                  <a:lnTo>
                    <a:pt x="2028431" y="13716"/>
                  </a:lnTo>
                  <a:lnTo>
                    <a:pt x="2042147" y="13716"/>
                  </a:lnTo>
                  <a:lnTo>
                    <a:pt x="2042147" y="0"/>
                  </a:lnTo>
                  <a:close/>
                </a:path>
                <a:path w="3851275" h="13970">
                  <a:moveTo>
                    <a:pt x="2097011" y="0"/>
                  </a:moveTo>
                  <a:lnTo>
                    <a:pt x="2083295" y="0"/>
                  </a:lnTo>
                  <a:lnTo>
                    <a:pt x="2083295" y="13716"/>
                  </a:lnTo>
                  <a:lnTo>
                    <a:pt x="2097011" y="13716"/>
                  </a:lnTo>
                  <a:lnTo>
                    <a:pt x="2097011" y="0"/>
                  </a:lnTo>
                  <a:close/>
                </a:path>
                <a:path w="3851275" h="13970">
                  <a:moveTo>
                    <a:pt x="2151875" y="0"/>
                  </a:moveTo>
                  <a:lnTo>
                    <a:pt x="2138159" y="0"/>
                  </a:lnTo>
                  <a:lnTo>
                    <a:pt x="2138159" y="13716"/>
                  </a:lnTo>
                  <a:lnTo>
                    <a:pt x="2151875" y="13716"/>
                  </a:lnTo>
                  <a:lnTo>
                    <a:pt x="2151875" y="0"/>
                  </a:lnTo>
                  <a:close/>
                </a:path>
                <a:path w="3851275" h="13970">
                  <a:moveTo>
                    <a:pt x="2206739" y="0"/>
                  </a:moveTo>
                  <a:lnTo>
                    <a:pt x="2193023" y="0"/>
                  </a:lnTo>
                  <a:lnTo>
                    <a:pt x="2193023" y="13716"/>
                  </a:lnTo>
                  <a:lnTo>
                    <a:pt x="2206739" y="13716"/>
                  </a:lnTo>
                  <a:lnTo>
                    <a:pt x="2206739" y="0"/>
                  </a:lnTo>
                  <a:close/>
                </a:path>
                <a:path w="3851275" h="13970">
                  <a:moveTo>
                    <a:pt x="2261603" y="0"/>
                  </a:moveTo>
                  <a:lnTo>
                    <a:pt x="2247887" y="0"/>
                  </a:lnTo>
                  <a:lnTo>
                    <a:pt x="2247887" y="13716"/>
                  </a:lnTo>
                  <a:lnTo>
                    <a:pt x="2261603" y="13716"/>
                  </a:lnTo>
                  <a:lnTo>
                    <a:pt x="2261603" y="0"/>
                  </a:lnTo>
                  <a:close/>
                </a:path>
                <a:path w="3851275" h="13970">
                  <a:moveTo>
                    <a:pt x="2316467" y="0"/>
                  </a:moveTo>
                  <a:lnTo>
                    <a:pt x="2302751" y="0"/>
                  </a:lnTo>
                  <a:lnTo>
                    <a:pt x="2302751" y="13716"/>
                  </a:lnTo>
                  <a:lnTo>
                    <a:pt x="2316467" y="13716"/>
                  </a:lnTo>
                  <a:lnTo>
                    <a:pt x="2316467" y="0"/>
                  </a:lnTo>
                  <a:close/>
                </a:path>
                <a:path w="3851275" h="13970">
                  <a:moveTo>
                    <a:pt x="2371331" y="0"/>
                  </a:moveTo>
                  <a:lnTo>
                    <a:pt x="2357615" y="0"/>
                  </a:lnTo>
                  <a:lnTo>
                    <a:pt x="2357615" y="13716"/>
                  </a:lnTo>
                  <a:lnTo>
                    <a:pt x="2371331" y="13716"/>
                  </a:lnTo>
                  <a:lnTo>
                    <a:pt x="2371331" y="0"/>
                  </a:lnTo>
                  <a:close/>
                </a:path>
                <a:path w="3851275" h="13970">
                  <a:moveTo>
                    <a:pt x="2426195" y="0"/>
                  </a:moveTo>
                  <a:lnTo>
                    <a:pt x="2412479" y="0"/>
                  </a:lnTo>
                  <a:lnTo>
                    <a:pt x="2412479" y="13716"/>
                  </a:lnTo>
                  <a:lnTo>
                    <a:pt x="2426195" y="13716"/>
                  </a:lnTo>
                  <a:lnTo>
                    <a:pt x="2426195" y="0"/>
                  </a:lnTo>
                  <a:close/>
                </a:path>
                <a:path w="3851275" h="13970">
                  <a:moveTo>
                    <a:pt x="2481059" y="0"/>
                  </a:moveTo>
                  <a:lnTo>
                    <a:pt x="2467343" y="0"/>
                  </a:lnTo>
                  <a:lnTo>
                    <a:pt x="2467343" y="13716"/>
                  </a:lnTo>
                  <a:lnTo>
                    <a:pt x="2481059" y="13716"/>
                  </a:lnTo>
                  <a:lnTo>
                    <a:pt x="2481059" y="0"/>
                  </a:lnTo>
                  <a:close/>
                </a:path>
                <a:path w="3851275" h="13970">
                  <a:moveTo>
                    <a:pt x="2535923" y="0"/>
                  </a:moveTo>
                  <a:lnTo>
                    <a:pt x="2522207" y="0"/>
                  </a:lnTo>
                  <a:lnTo>
                    <a:pt x="2522207" y="13716"/>
                  </a:lnTo>
                  <a:lnTo>
                    <a:pt x="2535923" y="13716"/>
                  </a:lnTo>
                  <a:lnTo>
                    <a:pt x="2535923" y="0"/>
                  </a:lnTo>
                  <a:close/>
                </a:path>
                <a:path w="3851275" h="13970">
                  <a:moveTo>
                    <a:pt x="2590800" y="0"/>
                  </a:moveTo>
                  <a:lnTo>
                    <a:pt x="2577084" y="0"/>
                  </a:lnTo>
                  <a:lnTo>
                    <a:pt x="2577084" y="13716"/>
                  </a:lnTo>
                  <a:lnTo>
                    <a:pt x="2590800" y="13716"/>
                  </a:lnTo>
                  <a:lnTo>
                    <a:pt x="2590800" y="0"/>
                  </a:lnTo>
                  <a:close/>
                </a:path>
                <a:path w="3851275" h="13970">
                  <a:moveTo>
                    <a:pt x="2645664" y="0"/>
                  </a:moveTo>
                  <a:lnTo>
                    <a:pt x="2631948" y="0"/>
                  </a:lnTo>
                  <a:lnTo>
                    <a:pt x="2631948" y="13716"/>
                  </a:lnTo>
                  <a:lnTo>
                    <a:pt x="2645664" y="13716"/>
                  </a:lnTo>
                  <a:lnTo>
                    <a:pt x="2645664" y="0"/>
                  </a:lnTo>
                  <a:close/>
                </a:path>
                <a:path w="3851275" h="13970">
                  <a:moveTo>
                    <a:pt x="2700528" y="0"/>
                  </a:moveTo>
                  <a:lnTo>
                    <a:pt x="2686812" y="0"/>
                  </a:lnTo>
                  <a:lnTo>
                    <a:pt x="2686812" y="13716"/>
                  </a:lnTo>
                  <a:lnTo>
                    <a:pt x="2700528" y="13716"/>
                  </a:lnTo>
                  <a:lnTo>
                    <a:pt x="2700528" y="0"/>
                  </a:lnTo>
                  <a:close/>
                </a:path>
                <a:path w="3851275" h="13970">
                  <a:moveTo>
                    <a:pt x="2755392" y="0"/>
                  </a:moveTo>
                  <a:lnTo>
                    <a:pt x="2741676" y="0"/>
                  </a:lnTo>
                  <a:lnTo>
                    <a:pt x="2741676" y="13716"/>
                  </a:lnTo>
                  <a:lnTo>
                    <a:pt x="2755392" y="13716"/>
                  </a:lnTo>
                  <a:lnTo>
                    <a:pt x="2755392" y="0"/>
                  </a:lnTo>
                  <a:close/>
                </a:path>
                <a:path w="3851275" h="13970">
                  <a:moveTo>
                    <a:pt x="2810256" y="0"/>
                  </a:moveTo>
                  <a:lnTo>
                    <a:pt x="2796540" y="0"/>
                  </a:lnTo>
                  <a:lnTo>
                    <a:pt x="2796540" y="13716"/>
                  </a:lnTo>
                  <a:lnTo>
                    <a:pt x="2810256" y="13716"/>
                  </a:lnTo>
                  <a:lnTo>
                    <a:pt x="2810256" y="0"/>
                  </a:lnTo>
                  <a:close/>
                </a:path>
                <a:path w="3851275" h="13970">
                  <a:moveTo>
                    <a:pt x="2865120" y="0"/>
                  </a:moveTo>
                  <a:lnTo>
                    <a:pt x="2851404" y="0"/>
                  </a:lnTo>
                  <a:lnTo>
                    <a:pt x="2851404" y="13716"/>
                  </a:lnTo>
                  <a:lnTo>
                    <a:pt x="2865120" y="13716"/>
                  </a:lnTo>
                  <a:lnTo>
                    <a:pt x="2865120" y="0"/>
                  </a:lnTo>
                  <a:close/>
                </a:path>
                <a:path w="3851275" h="13970">
                  <a:moveTo>
                    <a:pt x="2919984" y="0"/>
                  </a:moveTo>
                  <a:lnTo>
                    <a:pt x="2906268" y="0"/>
                  </a:lnTo>
                  <a:lnTo>
                    <a:pt x="2906268" y="13716"/>
                  </a:lnTo>
                  <a:lnTo>
                    <a:pt x="2919984" y="13716"/>
                  </a:lnTo>
                  <a:lnTo>
                    <a:pt x="2919984" y="0"/>
                  </a:lnTo>
                  <a:close/>
                </a:path>
                <a:path w="3851275" h="13970">
                  <a:moveTo>
                    <a:pt x="2974848" y="0"/>
                  </a:moveTo>
                  <a:lnTo>
                    <a:pt x="2961132" y="0"/>
                  </a:lnTo>
                  <a:lnTo>
                    <a:pt x="2961132" y="13716"/>
                  </a:lnTo>
                  <a:lnTo>
                    <a:pt x="2974848" y="13716"/>
                  </a:lnTo>
                  <a:lnTo>
                    <a:pt x="2974848" y="0"/>
                  </a:lnTo>
                  <a:close/>
                </a:path>
                <a:path w="3851275" h="13970">
                  <a:moveTo>
                    <a:pt x="3029712" y="0"/>
                  </a:moveTo>
                  <a:lnTo>
                    <a:pt x="3015996" y="0"/>
                  </a:lnTo>
                  <a:lnTo>
                    <a:pt x="3015996" y="13716"/>
                  </a:lnTo>
                  <a:lnTo>
                    <a:pt x="3029712" y="13716"/>
                  </a:lnTo>
                  <a:lnTo>
                    <a:pt x="3029712" y="0"/>
                  </a:lnTo>
                  <a:close/>
                </a:path>
                <a:path w="3851275" h="13970">
                  <a:moveTo>
                    <a:pt x="3084576" y="0"/>
                  </a:moveTo>
                  <a:lnTo>
                    <a:pt x="3070860" y="0"/>
                  </a:lnTo>
                  <a:lnTo>
                    <a:pt x="3070860" y="13716"/>
                  </a:lnTo>
                  <a:lnTo>
                    <a:pt x="3084576" y="13716"/>
                  </a:lnTo>
                  <a:lnTo>
                    <a:pt x="3084576" y="0"/>
                  </a:lnTo>
                  <a:close/>
                </a:path>
                <a:path w="3851275" h="13970">
                  <a:moveTo>
                    <a:pt x="3139440" y="0"/>
                  </a:moveTo>
                  <a:lnTo>
                    <a:pt x="3125724" y="0"/>
                  </a:lnTo>
                  <a:lnTo>
                    <a:pt x="3125724" y="13716"/>
                  </a:lnTo>
                  <a:lnTo>
                    <a:pt x="3139440" y="13716"/>
                  </a:lnTo>
                  <a:lnTo>
                    <a:pt x="3139440" y="0"/>
                  </a:lnTo>
                  <a:close/>
                </a:path>
                <a:path w="3851275" h="13970">
                  <a:moveTo>
                    <a:pt x="3194304" y="0"/>
                  </a:moveTo>
                  <a:lnTo>
                    <a:pt x="3180588" y="0"/>
                  </a:lnTo>
                  <a:lnTo>
                    <a:pt x="3180588" y="13716"/>
                  </a:lnTo>
                  <a:lnTo>
                    <a:pt x="3194304" y="13716"/>
                  </a:lnTo>
                  <a:lnTo>
                    <a:pt x="3194304" y="0"/>
                  </a:lnTo>
                  <a:close/>
                </a:path>
                <a:path w="3851275" h="13970">
                  <a:moveTo>
                    <a:pt x="3247631" y="0"/>
                  </a:moveTo>
                  <a:lnTo>
                    <a:pt x="3233915" y="0"/>
                  </a:lnTo>
                  <a:lnTo>
                    <a:pt x="3233915" y="13716"/>
                  </a:lnTo>
                  <a:lnTo>
                    <a:pt x="3247631" y="13716"/>
                  </a:lnTo>
                  <a:lnTo>
                    <a:pt x="3247631" y="0"/>
                  </a:lnTo>
                  <a:close/>
                </a:path>
                <a:path w="3851275" h="13970">
                  <a:moveTo>
                    <a:pt x="3302495" y="0"/>
                  </a:moveTo>
                  <a:lnTo>
                    <a:pt x="3288779" y="0"/>
                  </a:lnTo>
                  <a:lnTo>
                    <a:pt x="3288779" y="13716"/>
                  </a:lnTo>
                  <a:lnTo>
                    <a:pt x="3302495" y="13716"/>
                  </a:lnTo>
                  <a:lnTo>
                    <a:pt x="3302495" y="0"/>
                  </a:lnTo>
                  <a:close/>
                </a:path>
                <a:path w="3851275" h="13970">
                  <a:moveTo>
                    <a:pt x="3357359" y="0"/>
                  </a:moveTo>
                  <a:lnTo>
                    <a:pt x="3343643" y="0"/>
                  </a:lnTo>
                  <a:lnTo>
                    <a:pt x="3343643" y="13716"/>
                  </a:lnTo>
                  <a:lnTo>
                    <a:pt x="3357359" y="13716"/>
                  </a:lnTo>
                  <a:lnTo>
                    <a:pt x="3357359" y="0"/>
                  </a:lnTo>
                  <a:close/>
                </a:path>
                <a:path w="3851275" h="13970">
                  <a:moveTo>
                    <a:pt x="3412223" y="0"/>
                  </a:moveTo>
                  <a:lnTo>
                    <a:pt x="3398507" y="0"/>
                  </a:lnTo>
                  <a:lnTo>
                    <a:pt x="3398507" y="13716"/>
                  </a:lnTo>
                  <a:lnTo>
                    <a:pt x="3412223" y="13716"/>
                  </a:lnTo>
                  <a:lnTo>
                    <a:pt x="3412223" y="0"/>
                  </a:lnTo>
                  <a:close/>
                </a:path>
                <a:path w="3851275" h="13970">
                  <a:moveTo>
                    <a:pt x="3467087" y="0"/>
                  </a:moveTo>
                  <a:lnTo>
                    <a:pt x="3453371" y="0"/>
                  </a:lnTo>
                  <a:lnTo>
                    <a:pt x="3453371" y="13716"/>
                  </a:lnTo>
                  <a:lnTo>
                    <a:pt x="3467087" y="13716"/>
                  </a:lnTo>
                  <a:lnTo>
                    <a:pt x="3467087" y="0"/>
                  </a:lnTo>
                  <a:close/>
                </a:path>
                <a:path w="3851275" h="13970">
                  <a:moveTo>
                    <a:pt x="3521951" y="0"/>
                  </a:moveTo>
                  <a:lnTo>
                    <a:pt x="3508235" y="0"/>
                  </a:lnTo>
                  <a:lnTo>
                    <a:pt x="3508235" y="13716"/>
                  </a:lnTo>
                  <a:lnTo>
                    <a:pt x="3521951" y="13716"/>
                  </a:lnTo>
                  <a:lnTo>
                    <a:pt x="3521951" y="0"/>
                  </a:lnTo>
                  <a:close/>
                </a:path>
                <a:path w="3851275" h="13970">
                  <a:moveTo>
                    <a:pt x="3576815" y="0"/>
                  </a:moveTo>
                  <a:lnTo>
                    <a:pt x="3563099" y="0"/>
                  </a:lnTo>
                  <a:lnTo>
                    <a:pt x="3563099" y="13716"/>
                  </a:lnTo>
                  <a:lnTo>
                    <a:pt x="3576815" y="13716"/>
                  </a:lnTo>
                  <a:lnTo>
                    <a:pt x="3576815" y="0"/>
                  </a:lnTo>
                  <a:close/>
                </a:path>
                <a:path w="3851275" h="13970">
                  <a:moveTo>
                    <a:pt x="3631679" y="0"/>
                  </a:moveTo>
                  <a:lnTo>
                    <a:pt x="3617963" y="0"/>
                  </a:lnTo>
                  <a:lnTo>
                    <a:pt x="3617963" y="13716"/>
                  </a:lnTo>
                  <a:lnTo>
                    <a:pt x="3631679" y="13716"/>
                  </a:lnTo>
                  <a:lnTo>
                    <a:pt x="3631679" y="0"/>
                  </a:lnTo>
                  <a:close/>
                </a:path>
                <a:path w="3851275" h="13970">
                  <a:moveTo>
                    <a:pt x="3686543" y="0"/>
                  </a:moveTo>
                  <a:lnTo>
                    <a:pt x="3672827" y="0"/>
                  </a:lnTo>
                  <a:lnTo>
                    <a:pt x="3672827" y="13716"/>
                  </a:lnTo>
                  <a:lnTo>
                    <a:pt x="3686543" y="13716"/>
                  </a:lnTo>
                  <a:lnTo>
                    <a:pt x="3686543" y="0"/>
                  </a:lnTo>
                  <a:close/>
                </a:path>
                <a:path w="3851275" h="13970">
                  <a:moveTo>
                    <a:pt x="3741407" y="0"/>
                  </a:moveTo>
                  <a:lnTo>
                    <a:pt x="3727691" y="0"/>
                  </a:lnTo>
                  <a:lnTo>
                    <a:pt x="3727691" y="13716"/>
                  </a:lnTo>
                  <a:lnTo>
                    <a:pt x="3741407" y="13716"/>
                  </a:lnTo>
                  <a:lnTo>
                    <a:pt x="3741407" y="0"/>
                  </a:lnTo>
                  <a:close/>
                </a:path>
                <a:path w="3851275" h="13970">
                  <a:moveTo>
                    <a:pt x="3796271" y="0"/>
                  </a:moveTo>
                  <a:lnTo>
                    <a:pt x="3782555" y="0"/>
                  </a:lnTo>
                  <a:lnTo>
                    <a:pt x="3782555" y="13716"/>
                  </a:lnTo>
                  <a:lnTo>
                    <a:pt x="3796271" y="13716"/>
                  </a:lnTo>
                  <a:lnTo>
                    <a:pt x="3796271" y="0"/>
                  </a:lnTo>
                  <a:close/>
                </a:path>
                <a:path w="3851275" h="13970">
                  <a:moveTo>
                    <a:pt x="3851135" y="0"/>
                  </a:moveTo>
                  <a:lnTo>
                    <a:pt x="3837419" y="0"/>
                  </a:lnTo>
                  <a:lnTo>
                    <a:pt x="3837419" y="13716"/>
                  </a:lnTo>
                  <a:lnTo>
                    <a:pt x="3851135" y="13716"/>
                  </a:lnTo>
                  <a:lnTo>
                    <a:pt x="3851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7931" y="3948684"/>
              <a:ext cx="1659889" cy="13970"/>
            </a:xfrm>
            <a:custGeom>
              <a:avLst/>
              <a:gdLst/>
              <a:ahLst/>
              <a:cxnLst/>
              <a:rect l="l" t="t" r="r" b="b"/>
              <a:pathLst>
                <a:path w="1659890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1659890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1659890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1659890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1659890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1659890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1659890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1659890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1659890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1659890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1659890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1659890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1659890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1659890" h="13970">
                  <a:moveTo>
                    <a:pt x="726960" y="0"/>
                  </a:moveTo>
                  <a:lnTo>
                    <a:pt x="713244" y="0"/>
                  </a:lnTo>
                  <a:lnTo>
                    <a:pt x="713244" y="13716"/>
                  </a:lnTo>
                  <a:lnTo>
                    <a:pt x="726960" y="13716"/>
                  </a:lnTo>
                  <a:lnTo>
                    <a:pt x="726960" y="0"/>
                  </a:lnTo>
                  <a:close/>
                </a:path>
                <a:path w="1659890" h="13970">
                  <a:moveTo>
                    <a:pt x="781824" y="0"/>
                  </a:moveTo>
                  <a:lnTo>
                    <a:pt x="768108" y="0"/>
                  </a:lnTo>
                  <a:lnTo>
                    <a:pt x="768108" y="13716"/>
                  </a:lnTo>
                  <a:lnTo>
                    <a:pt x="781824" y="13716"/>
                  </a:lnTo>
                  <a:lnTo>
                    <a:pt x="781824" y="0"/>
                  </a:lnTo>
                  <a:close/>
                </a:path>
                <a:path w="1659890" h="13970">
                  <a:moveTo>
                    <a:pt x="836688" y="0"/>
                  </a:moveTo>
                  <a:lnTo>
                    <a:pt x="822972" y="0"/>
                  </a:lnTo>
                  <a:lnTo>
                    <a:pt x="822972" y="13716"/>
                  </a:lnTo>
                  <a:lnTo>
                    <a:pt x="836688" y="13716"/>
                  </a:lnTo>
                  <a:lnTo>
                    <a:pt x="836688" y="0"/>
                  </a:lnTo>
                  <a:close/>
                </a:path>
                <a:path w="1659890" h="13970">
                  <a:moveTo>
                    <a:pt x="891552" y="0"/>
                  </a:moveTo>
                  <a:lnTo>
                    <a:pt x="877836" y="0"/>
                  </a:lnTo>
                  <a:lnTo>
                    <a:pt x="877836" y="13716"/>
                  </a:lnTo>
                  <a:lnTo>
                    <a:pt x="891552" y="13716"/>
                  </a:lnTo>
                  <a:lnTo>
                    <a:pt x="891552" y="0"/>
                  </a:lnTo>
                  <a:close/>
                </a:path>
                <a:path w="1659890" h="13970">
                  <a:moveTo>
                    <a:pt x="946416" y="0"/>
                  </a:moveTo>
                  <a:lnTo>
                    <a:pt x="932700" y="0"/>
                  </a:lnTo>
                  <a:lnTo>
                    <a:pt x="932700" y="13716"/>
                  </a:lnTo>
                  <a:lnTo>
                    <a:pt x="946416" y="13716"/>
                  </a:lnTo>
                  <a:lnTo>
                    <a:pt x="946416" y="0"/>
                  </a:lnTo>
                  <a:close/>
                </a:path>
                <a:path w="1659890" h="13970">
                  <a:moveTo>
                    <a:pt x="1001280" y="0"/>
                  </a:moveTo>
                  <a:lnTo>
                    <a:pt x="987564" y="0"/>
                  </a:lnTo>
                  <a:lnTo>
                    <a:pt x="987564" y="13716"/>
                  </a:lnTo>
                  <a:lnTo>
                    <a:pt x="1001280" y="13716"/>
                  </a:lnTo>
                  <a:lnTo>
                    <a:pt x="1001280" y="0"/>
                  </a:lnTo>
                  <a:close/>
                </a:path>
                <a:path w="1659890" h="13970">
                  <a:moveTo>
                    <a:pt x="1056144" y="0"/>
                  </a:moveTo>
                  <a:lnTo>
                    <a:pt x="1042428" y="0"/>
                  </a:lnTo>
                  <a:lnTo>
                    <a:pt x="1042428" y="13716"/>
                  </a:lnTo>
                  <a:lnTo>
                    <a:pt x="1056144" y="13716"/>
                  </a:lnTo>
                  <a:lnTo>
                    <a:pt x="1056144" y="0"/>
                  </a:lnTo>
                  <a:close/>
                </a:path>
                <a:path w="1659890" h="13970">
                  <a:moveTo>
                    <a:pt x="1111008" y="0"/>
                  </a:moveTo>
                  <a:lnTo>
                    <a:pt x="1097292" y="0"/>
                  </a:lnTo>
                  <a:lnTo>
                    <a:pt x="1097292" y="13716"/>
                  </a:lnTo>
                  <a:lnTo>
                    <a:pt x="1111008" y="13716"/>
                  </a:lnTo>
                  <a:lnTo>
                    <a:pt x="1111008" y="0"/>
                  </a:lnTo>
                  <a:close/>
                </a:path>
                <a:path w="1659890" h="13970">
                  <a:moveTo>
                    <a:pt x="1165872" y="0"/>
                  </a:moveTo>
                  <a:lnTo>
                    <a:pt x="1152156" y="0"/>
                  </a:lnTo>
                  <a:lnTo>
                    <a:pt x="1152156" y="13716"/>
                  </a:lnTo>
                  <a:lnTo>
                    <a:pt x="1165872" y="13716"/>
                  </a:lnTo>
                  <a:lnTo>
                    <a:pt x="1165872" y="0"/>
                  </a:lnTo>
                  <a:close/>
                </a:path>
                <a:path w="1659890" h="13970">
                  <a:moveTo>
                    <a:pt x="1220736" y="0"/>
                  </a:moveTo>
                  <a:lnTo>
                    <a:pt x="1207020" y="0"/>
                  </a:lnTo>
                  <a:lnTo>
                    <a:pt x="1207020" y="13716"/>
                  </a:lnTo>
                  <a:lnTo>
                    <a:pt x="1220736" y="13716"/>
                  </a:lnTo>
                  <a:lnTo>
                    <a:pt x="1220736" y="0"/>
                  </a:lnTo>
                  <a:close/>
                </a:path>
                <a:path w="1659890" h="13970">
                  <a:moveTo>
                    <a:pt x="1275600" y="0"/>
                  </a:moveTo>
                  <a:lnTo>
                    <a:pt x="1261884" y="0"/>
                  </a:lnTo>
                  <a:lnTo>
                    <a:pt x="1261884" y="13716"/>
                  </a:lnTo>
                  <a:lnTo>
                    <a:pt x="1275600" y="13716"/>
                  </a:lnTo>
                  <a:lnTo>
                    <a:pt x="1275600" y="0"/>
                  </a:lnTo>
                  <a:close/>
                </a:path>
                <a:path w="1659890" h="13970">
                  <a:moveTo>
                    <a:pt x="1330464" y="0"/>
                  </a:moveTo>
                  <a:lnTo>
                    <a:pt x="1316748" y="0"/>
                  </a:lnTo>
                  <a:lnTo>
                    <a:pt x="1316748" y="13716"/>
                  </a:lnTo>
                  <a:lnTo>
                    <a:pt x="1330464" y="13716"/>
                  </a:lnTo>
                  <a:lnTo>
                    <a:pt x="1330464" y="0"/>
                  </a:lnTo>
                  <a:close/>
                </a:path>
                <a:path w="1659890" h="13970">
                  <a:moveTo>
                    <a:pt x="1385328" y="0"/>
                  </a:moveTo>
                  <a:lnTo>
                    <a:pt x="1371612" y="0"/>
                  </a:lnTo>
                  <a:lnTo>
                    <a:pt x="1371612" y="13716"/>
                  </a:lnTo>
                  <a:lnTo>
                    <a:pt x="1385328" y="13716"/>
                  </a:lnTo>
                  <a:lnTo>
                    <a:pt x="1385328" y="0"/>
                  </a:lnTo>
                  <a:close/>
                </a:path>
                <a:path w="1659890" h="13970">
                  <a:moveTo>
                    <a:pt x="1440192" y="0"/>
                  </a:moveTo>
                  <a:lnTo>
                    <a:pt x="1426476" y="0"/>
                  </a:lnTo>
                  <a:lnTo>
                    <a:pt x="1426476" y="13716"/>
                  </a:lnTo>
                  <a:lnTo>
                    <a:pt x="1440192" y="13716"/>
                  </a:lnTo>
                  <a:lnTo>
                    <a:pt x="1440192" y="0"/>
                  </a:lnTo>
                  <a:close/>
                </a:path>
                <a:path w="1659890" h="13970">
                  <a:moveTo>
                    <a:pt x="1495056" y="0"/>
                  </a:moveTo>
                  <a:lnTo>
                    <a:pt x="1481340" y="0"/>
                  </a:lnTo>
                  <a:lnTo>
                    <a:pt x="1481340" y="13716"/>
                  </a:lnTo>
                  <a:lnTo>
                    <a:pt x="1495056" y="13716"/>
                  </a:lnTo>
                  <a:lnTo>
                    <a:pt x="1495056" y="0"/>
                  </a:lnTo>
                  <a:close/>
                </a:path>
                <a:path w="1659890" h="13970">
                  <a:moveTo>
                    <a:pt x="1549920" y="0"/>
                  </a:moveTo>
                  <a:lnTo>
                    <a:pt x="1536204" y="0"/>
                  </a:lnTo>
                  <a:lnTo>
                    <a:pt x="1536204" y="13716"/>
                  </a:lnTo>
                  <a:lnTo>
                    <a:pt x="1549920" y="13716"/>
                  </a:lnTo>
                  <a:lnTo>
                    <a:pt x="1549920" y="0"/>
                  </a:lnTo>
                  <a:close/>
                </a:path>
                <a:path w="1659890" h="13970">
                  <a:moveTo>
                    <a:pt x="1604784" y="0"/>
                  </a:moveTo>
                  <a:lnTo>
                    <a:pt x="1591068" y="0"/>
                  </a:lnTo>
                  <a:lnTo>
                    <a:pt x="1591068" y="13716"/>
                  </a:lnTo>
                  <a:lnTo>
                    <a:pt x="1604784" y="13716"/>
                  </a:lnTo>
                  <a:lnTo>
                    <a:pt x="1604784" y="0"/>
                  </a:lnTo>
                  <a:close/>
                </a:path>
                <a:path w="1659890" h="13970">
                  <a:moveTo>
                    <a:pt x="1659648" y="0"/>
                  </a:moveTo>
                  <a:lnTo>
                    <a:pt x="1645932" y="0"/>
                  </a:lnTo>
                  <a:lnTo>
                    <a:pt x="1645932" y="13716"/>
                  </a:lnTo>
                  <a:lnTo>
                    <a:pt x="1659648" y="13716"/>
                  </a:lnTo>
                  <a:lnTo>
                    <a:pt x="1659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10512" y="4474464"/>
            <a:ext cx="5497195" cy="13970"/>
            <a:chOff x="1810512" y="4474464"/>
            <a:chExt cx="5497195" cy="13970"/>
          </a:xfrm>
        </p:grpSpPr>
        <p:sp>
          <p:nvSpPr>
            <p:cNvPr id="8" name="object 8"/>
            <p:cNvSpPr/>
            <p:nvPr/>
          </p:nvSpPr>
          <p:spPr>
            <a:xfrm>
              <a:off x="1810512" y="4474476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70">
                  <a:moveTo>
                    <a:pt x="780288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0288" y="13716"/>
                  </a:lnTo>
                  <a:lnTo>
                    <a:pt x="780288" y="0"/>
                  </a:lnTo>
                  <a:close/>
                </a:path>
                <a:path w="3851275" h="13970">
                  <a:moveTo>
                    <a:pt x="835152" y="0"/>
                  </a:moveTo>
                  <a:lnTo>
                    <a:pt x="821436" y="0"/>
                  </a:lnTo>
                  <a:lnTo>
                    <a:pt x="821436" y="13716"/>
                  </a:lnTo>
                  <a:lnTo>
                    <a:pt x="835152" y="13716"/>
                  </a:lnTo>
                  <a:lnTo>
                    <a:pt x="835152" y="0"/>
                  </a:lnTo>
                  <a:close/>
                </a:path>
                <a:path w="3851275" h="13970">
                  <a:moveTo>
                    <a:pt x="890016" y="0"/>
                  </a:moveTo>
                  <a:lnTo>
                    <a:pt x="876300" y="0"/>
                  </a:lnTo>
                  <a:lnTo>
                    <a:pt x="876300" y="13716"/>
                  </a:lnTo>
                  <a:lnTo>
                    <a:pt x="890016" y="13716"/>
                  </a:lnTo>
                  <a:lnTo>
                    <a:pt x="890016" y="0"/>
                  </a:lnTo>
                  <a:close/>
                </a:path>
                <a:path w="3851275" h="13970">
                  <a:moveTo>
                    <a:pt x="944880" y="0"/>
                  </a:moveTo>
                  <a:lnTo>
                    <a:pt x="931164" y="0"/>
                  </a:lnTo>
                  <a:lnTo>
                    <a:pt x="931164" y="13716"/>
                  </a:lnTo>
                  <a:lnTo>
                    <a:pt x="944880" y="13716"/>
                  </a:lnTo>
                  <a:lnTo>
                    <a:pt x="944880" y="0"/>
                  </a:lnTo>
                  <a:close/>
                </a:path>
                <a:path w="3851275" h="13970">
                  <a:moveTo>
                    <a:pt x="999744" y="0"/>
                  </a:moveTo>
                  <a:lnTo>
                    <a:pt x="986028" y="0"/>
                  </a:lnTo>
                  <a:lnTo>
                    <a:pt x="986028" y="13716"/>
                  </a:lnTo>
                  <a:lnTo>
                    <a:pt x="999744" y="13716"/>
                  </a:lnTo>
                  <a:lnTo>
                    <a:pt x="999744" y="0"/>
                  </a:lnTo>
                  <a:close/>
                </a:path>
                <a:path w="3851275" h="13970">
                  <a:moveTo>
                    <a:pt x="1054608" y="0"/>
                  </a:moveTo>
                  <a:lnTo>
                    <a:pt x="1040892" y="0"/>
                  </a:lnTo>
                  <a:lnTo>
                    <a:pt x="1040892" y="13716"/>
                  </a:lnTo>
                  <a:lnTo>
                    <a:pt x="1054608" y="13716"/>
                  </a:lnTo>
                  <a:lnTo>
                    <a:pt x="1054608" y="0"/>
                  </a:lnTo>
                  <a:close/>
                </a:path>
                <a:path w="3851275" h="13970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70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70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70">
                  <a:moveTo>
                    <a:pt x="1274051" y="0"/>
                  </a:moveTo>
                  <a:lnTo>
                    <a:pt x="1260335" y="0"/>
                  </a:lnTo>
                  <a:lnTo>
                    <a:pt x="1260335" y="13716"/>
                  </a:lnTo>
                  <a:lnTo>
                    <a:pt x="1274051" y="13716"/>
                  </a:lnTo>
                  <a:lnTo>
                    <a:pt x="1274051" y="0"/>
                  </a:lnTo>
                  <a:close/>
                </a:path>
                <a:path w="3851275" h="13970">
                  <a:moveTo>
                    <a:pt x="1328915" y="0"/>
                  </a:moveTo>
                  <a:lnTo>
                    <a:pt x="1315199" y="0"/>
                  </a:lnTo>
                  <a:lnTo>
                    <a:pt x="1315199" y="13716"/>
                  </a:lnTo>
                  <a:lnTo>
                    <a:pt x="1328915" y="13716"/>
                  </a:lnTo>
                  <a:lnTo>
                    <a:pt x="1328915" y="0"/>
                  </a:lnTo>
                  <a:close/>
                </a:path>
                <a:path w="3851275" h="13970">
                  <a:moveTo>
                    <a:pt x="1383779" y="0"/>
                  </a:moveTo>
                  <a:lnTo>
                    <a:pt x="1370063" y="0"/>
                  </a:lnTo>
                  <a:lnTo>
                    <a:pt x="1370063" y="13716"/>
                  </a:lnTo>
                  <a:lnTo>
                    <a:pt x="1383779" y="13716"/>
                  </a:lnTo>
                  <a:lnTo>
                    <a:pt x="1383779" y="0"/>
                  </a:lnTo>
                  <a:close/>
                </a:path>
                <a:path w="3851275" h="13970">
                  <a:moveTo>
                    <a:pt x="1438643" y="0"/>
                  </a:moveTo>
                  <a:lnTo>
                    <a:pt x="1424927" y="0"/>
                  </a:lnTo>
                  <a:lnTo>
                    <a:pt x="1424927" y="13716"/>
                  </a:lnTo>
                  <a:lnTo>
                    <a:pt x="1438643" y="13716"/>
                  </a:lnTo>
                  <a:lnTo>
                    <a:pt x="1438643" y="0"/>
                  </a:lnTo>
                  <a:close/>
                </a:path>
                <a:path w="3851275" h="13970">
                  <a:moveTo>
                    <a:pt x="1493507" y="0"/>
                  </a:moveTo>
                  <a:lnTo>
                    <a:pt x="1479791" y="0"/>
                  </a:lnTo>
                  <a:lnTo>
                    <a:pt x="1479791" y="13716"/>
                  </a:lnTo>
                  <a:lnTo>
                    <a:pt x="1493507" y="13716"/>
                  </a:lnTo>
                  <a:lnTo>
                    <a:pt x="1493507" y="0"/>
                  </a:lnTo>
                  <a:close/>
                </a:path>
                <a:path w="3851275" h="13970">
                  <a:moveTo>
                    <a:pt x="1548371" y="0"/>
                  </a:moveTo>
                  <a:lnTo>
                    <a:pt x="1534655" y="0"/>
                  </a:lnTo>
                  <a:lnTo>
                    <a:pt x="1534655" y="13716"/>
                  </a:lnTo>
                  <a:lnTo>
                    <a:pt x="1548371" y="13716"/>
                  </a:lnTo>
                  <a:lnTo>
                    <a:pt x="1548371" y="0"/>
                  </a:lnTo>
                  <a:close/>
                </a:path>
                <a:path w="3851275" h="13970">
                  <a:moveTo>
                    <a:pt x="1603235" y="0"/>
                  </a:moveTo>
                  <a:lnTo>
                    <a:pt x="1589519" y="0"/>
                  </a:lnTo>
                  <a:lnTo>
                    <a:pt x="1589519" y="13716"/>
                  </a:lnTo>
                  <a:lnTo>
                    <a:pt x="1603235" y="13716"/>
                  </a:lnTo>
                  <a:lnTo>
                    <a:pt x="1603235" y="0"/>
                  </a:lnTo>
                  <a:close/>
                </a:path>
                <a:path w="3851275" h="13970">
                  <a:moveTo>
                    <a:pt x="1658099" y="0"/>
                  </a:moveTo>
                  <a:lnTo>
                    <a:pt x="1644383" y="0"/>
                  </a:lnTo>
                  <a:lnTo>
                    <a:pt x="1644383" y="13716"/>
                  </a:lnTo>
                  <a:lnTo>
                    <a:pt x="1658099" y="13716"/>
                  </a:lnTo>
                  <a:lnTo>
                    <a:pt x="1658099" y="0"/>
                  </a:lnTo>
                  <a:close/>
                </a:path>
                <a:path w="3851275" h="13970">
                  <a:moveTo>
                    <a:pt x="1712963" y="0"/>
                  </a:moveTo>
                  <a:lnTo>
                    <a:pt x="1699247" y="0"/>
                  </a:lnTo>
                  <a:lnTo>
                    <a:pt x="1699247" y="13716"/>
                  </a:lnTo>
                  <a:lnTo>
                    <a:pt x="1712963" y="13716"/>
                  </a:lnTo>
                  <a:lnTo>
                    <a:pt x="1712963" y="0"/>
                  </a:lnTo>
                  <a:close/>
                </a:path>
                <a:path w="3851275" h="13970">
                  <a:moveTo>
                    <a:pt x="1767827" y="0"/>
                  </a:moveTo>
                  <a:lnTo>
                    <a:pt x="1754111" y="0"/>
                  </a:lnTo>
                  <a:lnTo>
                    <a:pt x="1754111" y="13716"/>
                  </a:lnTo>
                  <a:lnTo>
                    <a:pt x="1767827" y="13716"/>
                  </a:lnTo>
                  <a:lnTo>
                    <a:pt x="1767827" y="0"/>
                  </a:lnTo>
                  <a:close/>
                </a:path>
                <a:path w="3851275" h="13970">
                  <a:moveTo>
                    <a:pt x="1822691" y="0"/>
                  </a:moveTo>
                  <a:lnTo>
                    <a:pt x="1808975" y="0"/>
                  </a:lnTo>
                  <a:lnTo>
                    <a:pt x="1808975" y="13716"/>
                  </a:lnTo>
                  <a:lnTo>
                    <a:pt x="1822691" y="13716"/>
                  </a:lnTo>
                  <a:lnTo>
                    <a:pt x="1822691" y="0"/>
                  </a:lnTo>
                  <a:close/>
                </a:path>
                <a:path w="3851275" h="13970">
                  <a:moveTo>
                    <a:pt x="1877555" y="0"/>
                  </a:moveTo>
                  <a:lnTo>
                    <a:pt x="1863839" y="0"/>
                  </a:lnTo>
                  <a:lnTo>
                    <a:pt x="1863839" y="13716"/>
                  </a:lnTo>
                  <a:lnTo>
                    <a:pt x="1877555" y="13716"/>
                  </a:lnTo>
                  <a:lnTo>
                    <a:pt x="1877555" y="0"/>
                  </a:lnTo>
                  <a:close/>
                </a:path>
                <a:path w="3851275" h="13970">
                  <a:moveTo>
                    <a:pt x="1932419" y="0"/>
                  </a:moveTo>
                  <a:lnTo>
                    <a:pt x="1918703" y="0"/>
                  </a:lnTo>
                  <a:lnTo>
                    <a:pt x="1918703" y="13716"/>
                  </a:lnTo>
                  <a:lnTo>
                    <a:pt x="1932419" y="13716"/>
                  </a:lnTo>
                  <a:lnTo>
                    <a:pt x="1932419" y="0"/>
                  </a:lnTo>
                  <a:close/>
                </a:path>
                <a:path w="3851275" h="13970">
                  <a:moveTo>
                    <a:pt x="1987283" y="0"/>
                  </a:moveTo>
                  <a:lnTo>
                    <a:pt x="1973567" y="0"/>
                  </a:lnTo>
                  <a:lnTo>
                    <a:pt x="1973567" y="13716"/>
                  </a:lnTo>
                  <a:lnTo>
                    <a:pt x="1987283" y="13716"/>
                  </a:lnTo>
                  <a:lnTo>
                    <a:pt x="1987283" y="0"/>
                  </a:lnTo>
                  <a:close/>
                </a:path>
                <a:path w="3851275" h="13970">
                  <a:moveTo>
                    <a:pt x="2042147" y="0"/>
                  </a:moveTo>
                  <a:lnTo>
                    <a:pt x="2028431" y="0"/>
                  </a:lnTo>
                  <a:lnTo>
                    <a:pt x="2028431" y="13716"/>
                  </a:lnTo>
                  <a:lnTo>
                    <a:pt x="2042147" y="13716"/>
                  </a:lnTo>
                  <a:lnTo>
                    <a:pt x="2042147" y="0"/>
                  </a:lnTo>
                  <a:close/>
                </a:path>
                <a:path w="3851275" h="13970">
                  <a:moveTo>
                    <a:pt x="2097011" y="0"/>
                  </a:moveTo>
                  <a:lnTo>
                    <a:pt x="2083295" y="0"/>
                  </a:lnTo>
                  <a:lnTo>
                    <a:pt x="2083295" y="13716"/>
                  </a:lnTo>
                  <a:lnTo>
                    <a:pt x="2097011" y="13716"/>
                  </a:lnTo>
                  <a:lnTo>
                    <a:pt x="2097011" y="0"/>
                  </a:lnTo>
                  <a:close/>
                </a:path>
                <a:path w="3851275" h="13970">
                  <a:moveTo>
                    <a:pt x="2151875" y="0"/>
                  </a:moveTo>
                  <a:lnTo>
                    <a:pt x="2138159" y="0"/>
                  </a:lnTo>
                  <a:lnTo>
                    <a:pt x="2138159" y="13716"/>
                  </a:lnTo>
                  <a:lnTo>
                    <a:pt x="2151875" y="13716"/>
                  </a:lnTo>
                  <a:lnTo>
                    <a:pt x="2151875" y="0"/>
                  </a:lnTo>
                  <a:close/>
                </a:path>
                <a:path w="3851275" h="13970">
                  <a:moveTo>
                    <a:pt x="2206739" y="0"/>
                  </a:moveTo>
                  <a:lnTo>
                    <a:pt x="2193023" y="0"/>
                  </a:lnTo>
                  <a:lnTo>
                    <a:pt x="2193023" y="13716"/>
                  </a:lnTo>
                  <a:lnTo>
                    <a:pt x="2206739" y="13716"/>
                  </a:lnTo>
                  <a:lnTo>
                    <a:pt x="2206739" y="0"/>
                  </a:lnTo>
                  <a:close/>
                </a:path>
                <a:path w="3851275" h="13970">
                  <a:moveTo>
                    <a:pt x="2261603" y="0"/>
                  </a:moveTo>
                  <a:lnTo>
                    <a:pt x="2247887" y="0"/>
                  </a:lnTo>
                  <a:lnTo>
                    <a:pt x="2247887" y="13716"/>
                  </a:lnTo>
                  <a:lnTo>
                    <a:pt x="2261603" y="13716"/>
                  </a:lnTo>
                  <a:lnTo>
                    <a:pt x="2261603" y="0"/>
                  </a:lnTo>
                  <a:close/>
                </a:path>
                <a:path w="3851275" h="13970">
                  <a:moveTo>
                    <a:pt x="2316467" y="0"/>
                  </a:moveTo>
                  <a:lnTo>
                    <a:pt x="2302751" y="0"/>
                  </a:lnTo>
                  <a:lnTo>
                    <a:pt x="2302751" y="13716"/>
                  </a:lnTo>
                  <a:lnTo>
                    <a:pt x="2316467" y="13716"/>
                  </a:lnTo>
                  <a:lnTo>
                    <a:pt x="2316467" y="0"/>
                  </a:lnTo>
                  <a:close/>
                </a:path>
                <a:path w="3851275" h="13970">
                  <a:moveTo>
                    <a:pt x="2371331" y="0"/>
                  </a:moveTo>
                  <a:lnTo>
                    <a:pt x="2357615" y="0"/>
                  </a:lnTo>
                  <a:lnTo>
                    <a:pt x="2357615" y="13716"/>
                  </a:lnTo>
                  <a:lnTo>
                    <a:pt x="2371331" y="13716"/>
                  </a:lnTo>
                  <a:lnTo>
                    <a:pt x="2371331" y="0"/>
                  </a:lnTo>
                  <a:close/>
                </a:path>
                <a:path w="3851275" h="13970">
                  <a:moveTo>
                    <a:pt x="2426195" y="0"/>
                  </a:moveTo>
                  <a:lnTo>
                    <a:pt x="2412479" y="0"/>
                  </a:lnTo>
                  <a:lnTo>
                    <a:pt x="2412479" y="13716"/>
                  </a:lnTo>
                  <a:lnTo>
                    <a:pt x="2426195" y="13716"/>
                  </a:lnTo>
                  <a:lnTo>
                    <a:pt x="2426195" y="0"/>
                  </a:lnTo>
                  <a:close/>
                </a:path>
                <a:path w="3851275" h="13970">
                  <a:moveTo>
                    <a:pt x="2481059" y="0"/>
                  </a:moveTo>
                  <a:lnTo>
                    <a:pt x="2467343" y="0"/>
                  </a:lnTo>
                  <a:lnTo>
                    <a:pt x="2467343" y="13716"/>
                  </a:lnTo>
                  <a:lnTo>
                    <a:pt x="2481059" y="13716"/>
                  </a:lnTo>
                  <a:lnTo>
                    <a:pt x="2481059" y="0"/>
                  </a:lnTo>
                  <a:close/>
                </a:path>
                <a:path w="3851275" h="13970">
                  <a:moveTo>
                    <a:pt x="2535923" y="0"/>
                  </a:moveTo>
                  <a:lnTo>
                    <a:pt x="2522207" y="0"/>
                  </a:lnTo>
                  <a:lnTo>
                    <a:pt x="2522207" y="13716"/>
                  </a:lnTo>
                  <a:lnTo>
                    <a:pt x="2535923" y="13716"/>
                  </a:lnTo>
                  <a:lnTo>
                    <a:pt x="2535923" y="0"/>
                  </a:lnTo>
                  <a:close/>
                </a:path>
                <a:path w="3851275" h="13970">
                  <a:moveTo>
                    <a:pt x="2590800" y="0"/>
                  </a:moveTo>
                  <a:lnTo>
                    <a:pt x="2577084" y="0"/>
                  </a:lnTo>
                  <a:lnTo>
                    <a:pt x="2577084" y="13716"/>
                  </a:lnTo>
                  <a:lnTo>
                    <a:pt x="2590800" y="13716"/>
                  </a:lnTo>
                  <a:lnTo>
                    <a:pt x="2590800" y="0"/>
                  </a:lnTo>
                  <a:close/>
                </a:path>
                <a:path w="3851275" h="13970">
                  <a:moveTo>
                    <a:pt x="2645664" y="0"/>
                  </a:moveTo>
                  <a:lnTo>
                    <a:pt x="2631948" y="0"/>
                  </a:lnTo>
                  <a:lnTo>
                    <a:pt x="2631948" y="13716"/>
                  </a:lnTo>
                  <a:lnTo>
                    <a:pt x="2645664" y="13716"/>
                  </a:lnTo>
                  <a:lnTo>
                    <a:pt x="2645664" y="0"/>
                  </a:lnTo>
                  <a:close/>
                </a:path>
                <a:path w="3851275" h="13970">
                  <a:moveTo>
                    <a:pt x="2700528" y="0"/>
                  </a:moveTo>
                  <a:lnTo>
                    <a:pt x="2686812" y="0"/>
                  </a:lnTo>
                  <a:lnTo>
                    <a:pt x="2686812" y="13716"/>
                  </a:lnTo>
                  <a:lnTo>
                    <a:pt x="2700528" y="13716"/>
                  </a:lnTo>
                  <a:lnTo>
                    <a:pt x="2700528" y="0"/>
                  </a:lnTo>
                  <a:close/>
                </a:path>
                <a:path w="3851275" h="13970">
                  <a:moveTo>
                    <a:pt x="2755392" y="0"/>
                  </a:moveTo>
                  <a:lnTo>
                    <a:pt x="2741676" y="0"/>
                  </a:lnTo>
                  <a:lnTo>
                    <a:pt x="2741676" y="13716"/>
                  </a:lnTo>
                  <a:lnTo>
                    <a:pt x="2755392" y="13716"/>
                  </a:lnTo>
                  <a:lnTo>
                    <a:pt x="2755392" y="0"/>
                  </a:lnTo>
                  <a:close/>
                </a:path>
                <a:path w="3851275" h="13970">
                  <a:moveTo>
                    <a:pt x="2810256" y="0"/>
                  </a:moveTo>
                  <a:lnTo>
                    <a:pt x="2796540" y="0"/>
                  </a:lnTo>
                  <a:lnTo>
                    <a:pt x="2796540" y="13716"/>
                  </a:lnTo>
                  <a:lnTo>
                    <a:pt x="2810256" y="13716"/>
                  </a:lnTo>
                  <a:lnTo>
                    <a:pt x="2810256" y="0"/>
                  </a:lnTo>
                  <a:close/>
                </a:path>
                <a:path w="3851275" h="13970">
                  <a:moveTo>
                    <a:pt x="2865120" y="0"/>
                  </a:moveTo>
                  <a:lnTo>
                    <a:pt x="2851404" y="0"/>
                  </a:lnTo>
                  <a:lnTo>
                    <a:pt x="2851404" y="13716"/>
                  </a:lnTo>
                  <a:lnTo>
                    <a:pt x="2865120" y="13716"/>
                  </a:lnTo>
                  <a:lnTo>
                    <a:pt x="2865120" y="0"/>
                  </a:lnTo>
                  <a:close/>
                </a:path>
                <a:path w="3851275" h="13970">
                  <a:moveTo>
                    <a:pt x="2919984" y="0"/>
                  </a:moveTo>
                  <a:lnTo>
                    <a:pt x="2906268" y="0"/>
                  </a:lnTo>
                  <a:lnTo>
                    <a:pt x="2906268" y="13716"/>
                  </a:lnTo>
                  <a:lnTo>
                    <a:pt x="2919984" y="13716"/>
                  </a:lnTo>
                  <a:lnTo>
                    <a:pt x="2919984" y="0"/>
                  </a:lnTo>
                  <a:close/>
                </a:path>
                <a:path w="3851275" h="13970">
                  <a:moveTo>
                    <a:pt x="2974848" y="0"/>
                  </a:moveTo>
                  <a:lnTo>
                    <a:pt x="2961132" y="0"/>
                  </a:lnTo>
                  <a:lnTo>
                    <a:pt x="2961132" y="13716"/>
                  </a:lnTo>
                  <a:lnTo>
                    <a:pt x="2974848" y="13716"/>
                  </a:lnTo>
                  <a:lnTo>
                    <a:pt x="2974848" y="0"/>
                  </a:lnTo>
                  <a:close/>
                </a:path>
                <a:path w="3851275" h="13970">
                  <a:moveTo>
                    <a:pt x="3029712" y="0"/>
                  </a:moveTo>
                  <a:lnTo>
                    <a:pt x="3015996" y="0"/>
                  </a:lnTo>
                  <a:lnTo>
                    <a:pt x="3015996" y="13716"/>
                  </a:lnTo>
                  <a:lnTo>
                    <a:pt x="3029712" y="13716"/>
                  </a:lnTo>
                  <a:lnTo>
                    <a:pt x="3029712" y="0"/>
                  </a:lnTo>
                  <a:close/>
                </a:path>
                <a:path w="3851275" h="13970">
                  <a:moveTo>
                    <a:pt x="3084576" y="0"/>
                  </a:moveTo>
                  <a:lnTo>
                    <a:pt x="3070860" y="0"/>
                  </a:lnTo>
                  <a:lnTo>
                    <a:pt x="3070860" y="13716"/>
                  </a:lnTo>
                  <a:lnTo>
                    <a:pt x="3084576" y="13716"/>
                  </a:lnTo>
                  <a:lnTo>
                    <a:pt x="3084576" y="0"/>
                  </a:lnTo>
                  <a:close/>
                </a:path>
                <a:path w="3851275" h="13970">
                  <a:moveTo>
                    <a:pt x="3139440" y="0"/>
                  </a:moveTo>
                  <a:lnTo>
                    <a:pt x="3125724" y="0"/>
                  </a:lnTo>
                  <a:lnTo>
                    <a:pt x="3125724" y="13716"/>
                  </a:lnTo>
                  <a:lnTo>
                    <a:pt x="3139440" y="13716"/>
                  </a:lnTo>
                  <a:lnTo>
                    <a:pt x="3139440" y="0"/>
                  </a:lnTo>
                  <a:close/>
                </a:path>
                <a:path w="3851275" h="13970">
                  <a:moveTo>
                    <a:pt x="3194304" y="0"/>
                  </a:moveTo>
                  <a:lnTo>
                    <a:pt x="3180588" y="0"/>
                  </a:lnTo>
                  <a:lnTo>
                    <a:pt x="3180588" y="13716"/>
                  </a:lnTo>
                  <a:lnTo>
                    <a:pt x="3194304" y="13716"/>
                  </a:lnTo>
                  <a:lnTo>
                    <a:pt x="3194304" y="0"/>
                  </a:lnTo>
                  <a:close/>
                </a:path>
                <a:path w="3851275" h="13970">
                  <a:moveTo>
                    <a:pt x="3247631" y="0"/>
                  </a:moveTo>
                  <a:lnTo>
                    <a:pt x="3233915" y="0"/>
                  </a:lnTo>
                  <a:lnTo>
                    <a:pt x="3233915" y="13716"/>
                  </a:lnTo>
                  <a:lnTo>
                    <a:pt x="3247631" y="13716"/>
                  </a:lnTo>
                  <a:lnTo>
                    <a:pt x="3247631" y="0"/>
                  </a:lnTo>
                  <a:close/>
                </a:path>
                <a:path w="3851275" h="13970">
                  <a:moveTo>
                    <a:pt x="3302495" y="0"/>
                  </a:moveTo>
                  <a:lnTo>
                    <a:pt x="3288779" y="0"/>
                  </a:lnTo>
                  <a:lnTo>
                    <a:pt x="3288779" y="13716"/>
                  </a:lnTo>
                  <a:lnTo>
                    <a:pt x="3302495" y="13716"/>
                  </a:lnTo>
                  <a:lnTo>
                    <a:pt x="3302495" y="0"/>
                  </a:lnTo>
                  <a:close/>
                </a:path>
                <a:path w="3851275" h="13970">
                  <a:moveTo>
                    <a:pt x="3357359" y="0"/>
                  </a:moveTo>
                  <a:lnTo>
                    <a:pt x="3343643" y="0"/>
                  </a:lnTo>
                  <a:lnTo>
                    <a:pt x="3343643" y="13716"/>
                  </a:lnTo>
                  <a:lnTo>
                    <a:pt x="3357359" y="13716"/>
                  </a:lnTo>
                  <a:lnTo>
                    <a:pt x="3357359" y="0"/>
                  </a:lnTo>
                  <a:close/>
                </a:path>
                <a:path w="3851275" h="13970">
                  <a:moveTo>
                    <a:pt x="3412223" y="0"/>
                  </a:moveTo>
                  <a:lnTo>
                    <a:pt x="3398507" y="0"/>
                  </a:lnTo>
                  <a:lnTo>
                    <a:pt x="3398507" y="13716"/>
                  </a:lnTo>
                  <a:lnTo>
                    <a:pt x="3412223" y="13716"/>
                  </a:lnTo>
                  <a:lnTo>
                    <a:pt x="3412223" y="0"/>
                  </a:lnTo>
                  <a:close/>
                </a:path>
                <a:path w="3851275" h="13970">
                  <a:moveTo>
                    <a:pt x="3467087" y="0"/>
                  </a:moveTo>
                  <a:lnTo>
                    <a:pt x="3453371" y="0"/>
                  </a:lnTo>
                  <a:lnTo>
                    <a:pt x="3453371" y="13716"/>
                  </a:lnTo>
                  <a:lnTo>
                    <a:pt x="3467087" y="13716"/>
                  </a:lnTo>
                  <a:lnTo>
                    <a:pt x="3467087" y="0"/>
                  </a:lnTo>
                  <a:close/>
                </a:path>
                <a:path w="3851275" h="13970">
                  <a:moveTo>
                    <a:pt x="3521951" y="0"/>
                  </a:moveTo>
                  <a:lnTo>
                    <a:pt x="3508235" y="0"/>
                  </a:lnTo>
                  <a:lnTo>
                    <a:pt x="3508235" y="13716"/>
                  </a:lnTo>
                  <a:lnTo>
                    <a:pt x="3521951" y="13716"/>
                  </a:lnTo>
                  <a:lnTo>
                    <a:pt x="3521951" y="0"/>
                  </a:lnTo>
                  <a:close/>
                </a:path>
                <a:path w="3851275" h="13970">
                  <a:moveTo>
                    <a:pt x="3576815" y="0"/>
                  </a:moveTo>
                  <a:lnTo>
                    <a:pt x="3563099" y="0"/>
                  </a:lnTo>
                  <a:lnTo>
                    <a:pt x="3563099" y="13716"/>
                  </a:lnTo>
                  <a:lnTo>
                    <a:pt x="3576815" y="13716"/>
                  </a:lnTo>
                  <a:lnTo>
                    <a:pt x="3576815" y="0"/>
                  </a:lnTo>
                  <a:close/>
                </a:path>
                <a:path w="3851275" h="13970">
                  <a:moveTo>
                    <a:pt x="3631679" y="0"/>
                  </a:moveTo>
                  <a:lnTo>
                    <a:pt x="3617963" y="0"/>
                  </a:lnTo>
                  <a:lnTo>
                    <a:pt x="3617963" y="13716"/>
                  </a:lnTo>
                  <a:lnTo>
                    <a:pt x="3631679" y="13716"/>
                  </a:lnTo>
                  <a:lnTo>
                    <a:pt x="3631679" y="0"/>
                  </a:lnTo>
                  <a:close/>
                </a:path>
                <a:path w="3851275" h="13970">
                  <a:moveTo>
                    <a:pt x="3686543" y="0"/>
                  </a:moveTo>
                  <a:lnTo>
                    <a:pt x="3672827" y="0"/>
                  </a:lnTo>
                  <a:lnTo>
                    <a:pt x="3672827" y="13716"/>
                  </a:lnTo>
                  <a:lnTo>
                    <a:pt x="3686543" y="13716"/>
                  </a:lnTo>
                  <a:lnTo>
                    <a:pt x="3686543" y="0"/>
                  </a:lnTo>
                  <a:close/>
                </a:path>
                <a:path w="3851275" h="13970">
                  <a:moveTo>
                    <a:pt x="3741407" y="0"/>
                  </a:moveTo>
                  <a:lnTo>
                    <a:pt x="3727691" y="0"/>
                  </a:lnTo>
                  <a:lnTo>
                    <a:pt x="3727691" y="13716"/>
                  </a:lnTo>
                  <a:lnTo>
                    <a:pt x="3741407" y="13716"/>
                  </a:lnTo>
                  <a:lnTo>
                    <a:pt x="3741407" y="0"/>
                  </a:lnTo>
                  <a:close/>
                </a:path>
                <a:path w="3851275" h="13970">
                  <a:moveTo>
                    <a:pt x="3796271" y="0"/>
                  </a:moveTo>
                  <a:lnTo>
                    <a:pt x="3782555" y="0"/>
                  </a:lnTo>
                  <a:lnTo>
                    <a:pt x="3782555" y="13716"/>
                  </a:lnTo>
                  <a:lnTo>
                    <a:pt x="3796271" y="13716"/>
                  </a:lnTo>
                  <a:lnTo>
                    <a:pt x="3796271" y="0"/>
                  </a:lnTo>
                  <a:close/>
                </a:path>
                <a:path w="3851275" h="13970">
                  <a:moveTo>
                    <a:pt x="3851135" y="0"/>
                  </a:moveTo>
                  <a:lnTo>
                    <a:pt x="3837419" y="0"/>
                  </a:lnTo>
                  <a:lnTo>
                    <a:pt x="3837419" y="13716"/>
                  </a:lnTo>
                  <a:lnTo>
                    <a:pt x="3851135" y="13716"/>
                  </a:lnTo>
                  <a:lnTo>
                    <a:pt x="3851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7931" y="4474476"/>
              <a:ext cx="1659889" cy="13970"/>
            </a:xfrm>
            <a:custGeom>
              <a:avLst/>
              <a:gdLst/>
              <a:ahLst/>
              <a:cxnLst/>
              <a:rect l="l" t="t" r="r" b="b"/>
              <a:pathLst>
                <a:path w="1659890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1659890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1659890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1659890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1659890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1659890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1659890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1659890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1659890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1659890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1659890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1659890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1659890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1659890" h="13970">
                  <a:moveTo>
                    <a:pt x="726960" y="0"/>
                  </a:moveTo>
                  <a:lnTo>
                    <a:pt x="713244" y="0"/>
                  </a:lnTo>
                  <a:lnTo>
                    <a:pt x="713244" y="13716"/>
                  </a:lnTo>
                  <a:lnTo>
                    <a:pt x="726960" y="13716"/>
                  </a:lnTo>
                  <a:lnTo>
                    <a:pt x="726960" y="0"/>
                  </a:lnTo>
                  <a:close/>
                </a:path>
                <a:path w="1659890" h="13970">
                  <a:moveTo>
                    <a:pt x="781824" y="0"/>
                  </a:moveTo>
                  <a:lnTo>
                    <a:pt x="768108" y="0"/>
                  </a:lnTo>
                  <a:lnTo>
                    <a:pt x="768108" y="13716"/>
                  </a:lnTo>
                  <a:lnTo>
                    <a:pt x="781824" y="13716"/>
                  </a:lnTo>
                  <a:lnTo>
                    <a:pt x="781824" y="0"/>
                  </a:lnTo>
                  <a:close/>
                </a:path>
                <a:path w="1659890" h="13970">
                  <a:moveTo>
                    <a:pt x="836688" y="0"/>
                  </a:moveTo>
                  <a:lnTo>
                    <a:pt x="822972" y="0"/>
                  </a:lnTo>
                  <a:lnTo>
                    <a:pt x="822972" y="13716"/>
                  </a:lnTo>
                  <a:lnTo>
                    <a:pt x="836688" y="13716"/>
                  </a:lnTo>
                  <a:lnTo>
                    <a:pt x="836688" y="0"/>
                  </a:lnTo>
                  <a:close/>
                </a:path>
                <a:path w="1659890" h="13970">
                  <a:moveTo>
                    <a:pt x="891552" y="0"/>
                  </a:moveTo>
                  <a:lnTo>
                    <a:pt x="877836" y="0"/>
                  </a:lnTo>
                  <a:lnTo>
                    <a:pt x="877836" y="13716"/>
                  </a:lnTo>
                  <a:lnTo>
                    <a:pt x="891552" y="13716"/>
                  </a:lnTo>
                  <a:lnTo>
                    <a:pt x="891552" y="0"/>
                  </a:lnTo>
                  <a:close/>
                </a:path>
                <a:path w="1659890" h="13970">
                  <a:moveTo>
                    <a:pt x="946416" y="0"/>
                  </a:moveTo>
                  <a:lnTo>
                    <a:pt x="932700" y="0"/>
                  </a:lnTo>
                  <a:lnTo>
                    <a:pt x="932700" y="13716"/>
                  </a:lnTo>
                  <a:lnTo>
                    <a:pt x="946416" y="13716"/>
                  </a:lnTo>
                  <a:lnTo>
                    <a:pt x="946416" y="0"/>
                  </a:lnTo>
                  <a:close/>
                </a:path>
                <a:path w="1659890" h="13970">
                  <a:moveTo>
                    <a:pt x="1001280" y="0"/>
                  </a:moveTo>
                  <a:lnTo>
                    <a:pt x="987564" y="0"/>
                  </a:lnTo>
                  <a:lnTo>
                    <a:pt x="987564" y="13716"/>
                  </a:lnTo>
                  <a:lnTo>
                    <a:pt x="1001280" y="13716"/>
                  </a:lnTo>
                  <a:lnTo>
                    <a:pt x="1001280" y="0"/>
                  </a:lnTo>
                  <a:close/>
                </a:path>
                <a:path w="1659890" h="13970">
                  <a:moveTo>
                    <a:pt x="1056144" y="0"/>
                  </a:moveTo>
                  <a:lnTo>
                    <a:pt x="1042428" y="0"/>
                  </a:lnTo>
                  <a:lnTo>
                    <a:pt x="1042428" y="13716"/>
                  </a:lnTo>
                  <a:lnTo>
                    <a:pt x="1056144" y="13716"/>
                  </a:lnTo>
                  <a:lnTo>
                    <a:pt x="1056144" y="0"/>
                  </a:lnTo>
                  <a:close/>
                </a:path>
                <a:path w="1659890" h="13970">
                  <a:moveTo>
                    <a:pt x="1111008" y="0"/>
                  </a:moveTo>
                  <a:lnTo>
                    <a:pt x="1097292" y="0"/>
                  </a:lnTo>
                  <a:lnTo>
                    <a:pt x="1097292" y="13716"/>
                  </a:lnTo>
                  <a:lnTo>
                    <a:pt x="1111008" y="13716"/>
                  </a:lnTo>
                  <a:lnTo>
                    <a:pt x="1111008" y="0"/>
                  </a:lnTo>
                  <a:close/>
                </a:path>
                <a:path w="1659890" h="13970">
                  <a:moveTo>
                    <a:pt x="1165872" y="0"/>
                  </a:moveTo>
                  <a:lnTo>
                    <a:pt x="1152156" y="0"/>
                  </a:lnTo>
                  <a:lnTo>
                    <a:pt x="1152156" y="13716"/>
                  </a:lnTo>
                  <a:lnTo>
                    <a:pt x="1165872" y="13716"/>
                  </a:lnTo>
                  <a:lnTo>
                    <a:pt x="1165872" y="0"/>
                  </a:lnTo>
                  <a:close/>
                </a:path>
                <a:path w="1659890" h="13970">
                  <a:moveTo>
                    <a:pt x="1220736" y="0"/>
                  </a:moveTo>
                  <a:lnTo>
                    <a:pt x="1207020" y="0"/>
                  </a:lnTo>
                  <a:lnTo>
                    <a:pt x="1207020" y="13716"/>
                  </a:lnTo>
                  <a:lnTo>
                    <a:pt x="1220736" y="13716"/>
                  </a:lnTo>
                  <a:lnTo>
                    <a:pt x="1220736" y="0"/>
                  </a:lnTo>
                  <a:close/>
                </a:path>
                <a:path w="1659890" h="13970">
                  <a:moveTo>
                    <a:pt x="1275600" y="0"/>
                  </a:moveTo>
                  <a:lnTo>
                    <a:pt x="1261884" y="0"/>
                  </a:lnTo>
                  <a:lnTo>
                    <a:pt x="1261884" y="13716"/>
                  </a:lnTo>
                  <a:lnTo>
                    <a:pt x="1275600" y="13716"/>
                  </a:lnTo>
                  <a:lnTo>
                    <a:pt x="1275600" y="0"/>
                  </a:lnTo>
                  <a:close/>
                </a:path>
                <a:path w="1659890" h="13970">
                  <a:moveTo>
                    <a:pt x="1330464" y="0"/>
                  </a:moveTo>
                  <a:lnTo>
                    <a:pt x="1316748" y="0"/>
                  </a:lnTo>
                  <a:lnTo>
                    <a:pt x="1316748" y="13716"/>
                  </a:lnTo>
                  <a:lnTo>
                    <a:pt x="1330464" y="13716"/>
                  </a:lnTo>
                  <a:lnTo>
                    <a:pt x="1330464" y="0"/>
                  </a:lnTo>
                  <a:close/>
                </a:path>
                <a:path w="1659890" h="13970">
                  <a:moveTo>
                    <a:pt x="1385328" y="0"/>
                  </a:moveTo>
                  <a:lnTo>
                    <a:pt x="1371612" y="0"/>
                  </a:lnTo>
                  <a:lnTo>
                    <a:pt x="1371612" y="13716"/>
                  </a:lnTo>
                  <a:lnTo>
                    <a:pt x="1385328" y="13716"/>
                  </a:lnTo>
                  <a:lnTo>
                    <a:pt x="1385328" y="0"/>
                  </a:lnTo>
                  <a:close/>
                </a:path>
                <a:path w="1659890" h="13970">
                  <a:moveTo>
                    <a:pt x="1440192" y="0"/>
                  </a:moveTo>
                  <a:lnTo>
                    <a:pt x="1426476" y="0"/>
                  </a:lnTo>
                  <a:lnTo>
                    <a:pt x="1426476" y="13716"/>
                  </a:lnTo>
                  <a:lnTo>
                    <a:pt x="1440192" y="13716"/>
                  </a:lnTo>
                  <a:lnTo>
                    <a:pt x="1440192" y="0"/>
                  </a:lnTo>
                  <a:close/>
                </a:path>
                <a:path w="1659890" h="13970">
                  <a:moveTo>
                    <a:pt x="1495056" y="0"/>
                  </a:moveTo>
                  <a:lnTo>
                    <a:pt x="1481340" y="0"/>
                  </a:lnTo>
                  <a:lnTo>
                    <a:pt x="1481340" y="13716"/>
                  </a:lnTo>
                  <a:lnTo>
                    <a:pt x="1495056" y="13716"/>
                  </a:lnTo>
                  <a:lnTo>
                    <a:pt x="1495056" y="0"/>
                  </a:lnTo>
                  <a:close/>
                </a:path>
                <a:path w="1659890" h="13970">
                  <a:moveTo>
                    <a:pt x="1549920" y="0"/>
                  </a:moveTo>
                  <a:lnTo>
                    <a:pt x="1536204" y="0"/>
                  </a:lnTo>
                  <a:lnTo>
                    <a:pt x="1536204" y="13716"/>
                  </a:lnTo>
                  <a:lnTo>
                    <a:pt x="1549920" y="13716"/>
                  </a:lnTo>
                  <a:lnTo>
                    <a:pt x="1549920" y="0"/>
                  </a:lnTo>
                  <a:close/>
                </a:path>
                <a:path w="1659890" h="13970">
                  <a:moveTo>
                    <a:pt x="1604784" y="0"/>
                  </a:moveTo>
                  <a:lnTo>
                    <a:pt x="1591068" y="0"/>
                  </a:lnTo>
                  <a:lnTo>
                    <a:pt x="1591068" y="13716"/>
                  </a:lnTo>
                  <a:lnTo>
                    <a:pt x="1604784" y="13716"/>
                  </a:lnTo>
                  <a:lnTo>
                    <a:pt x="1604784" y="0"/>
                  </a:lnTo>
                  <a:close/>
                </a:path>
                <a:path w="1659890" h="13970">
                  <a:moveTo>
                    <a:pt x="1659648" y="0"/>
                  </a:moveTo>
                  <a:lnTo>
                    <a:pt x="1645932" y="0"/>
                  </a:lnTo>
                  <a:lnTo>
                    <a:pt x="1645932" y="13716"/>
                  </a:lnTo>
                  <a:lnTo>
                    <a:pt x="1659648" y="13716"/>
                  </a:lnTo>
                  <a:lnTo>
                    <a:pt x="1659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810512" y="5000244"/>
            <a:ext cx="5497195" cy="13970"/>
            <a:chOff x="1810512" y="5000244"/>
            <a:chExt cx="5497195" cy="13970"/>
          </a:xfrm>
        </p:grpSpPr>
        <p:sp>
          <p:nvSpPr>
            <p:cNvPr id="11" name="object 11"/>
            <p:cNvSpPr/>
            <p:nvPr/>
          </p:nvSpPr>
          <p:spPr>
            <a:xfrm>
              <a:off x="1810512" y="5000256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70">
                  <a:moveTo>
                    <a:pt x="780288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0288" y="13716"/>
                  </a:lnTo>
                  <a:lnTo>
                    <a:pt x="780288" y="0"/>
                  </a:lnTo>
                  <a:close/>
                </a:path>
                <a:path w="3851275" h="13970">
                  <a:moveTo>
                    <a:pt x="835152" y="0"/>
                  </a:moveTo>
                  <a:lnTo>
                    <a:pt x="821436" y="0"/>
                  </a:lnTo>
                  <a:lnTo>
                    <a:pt x="821436" y="13716"/>
                  </a:lnTo>
                  <a:lnTo>
                    <a:pt x="835152" y="13716"/>
                  </a:lnTo>
                  <a:lnTo>
                    <a:pt x="835152" y="0"/>
                  </a:lnTo>
                  <a:close/>
                </a:path>
                <a:path w="3851275" h="13970">
                  <a:moveTo>
                    <a:pt x="890016" y="0"/>
                  </a:moveTo>
                  <a:lnTo>
                    <a:pt x="876300" y="0"/>
                  </a:lnTo>
                  <a:lnTo>
                    <a:pt x="876300" y="13716"/>
                  </a:lnTo>
                  <a:lnTo>
                    <a:pt x="890016" y="13716"/>
                  </a:lnTo>
                  <a:lnTo>
                    <a:pt x="890016" y="0"/>
                  </a:lnTo>
                  <a:close/>
                </a:path>
                <a:path w="3851275" h="13970">
                  <a:moveTo>
                    <a:pt x="944880" y="0"/>
                  </a:moveTo>
                  <a:lnTo>
                    <a:pt x="931164" y="0"/>
                  </a:lnTo>
                  <a:lnTo>
                    <a:pt x="931164" y="13716"/>
                  </a:lnTo>
                  <a:lnTo>
                    <a:pt x="944880" y="13716"/>
                  </a:lnTo>
                  <a:lnTo>
                    <a:pt x="944880" y="0"/>
                  </a:lnTo>
                  <a:close/>
                </a:path>
                <a:path w="3851275" h="13970">
                  <a:moveTo>
                    <a:pt x="999744" y="0"/>
                  </a:moveTo>
                  <a:lnTo>
                    <a:pt x="986028" y="0"/>
                  </a:lnTo>
                  <a:lnTo>
                    <a:pt x="986028" y="13716"/>
                  </a:lnTo>
                  <a:lnTo>
                    <a:pt x="999744" y="13716"/>
                  </a:lnTo>
                  <a:lnTo>
                    <a:pt x="999744" y="0"/>
                  </a:lnTo>
                  <a:close/>
                </a:path>
                <a:path w="3851275" h="13970">
                  <a:moveTo>
                    <a:pt x="1054608" y="0"/>
                  </a:moveTo>
                  <a:lnTo>
                    <a:pt x="1040892" y="0"/>
                  </a:lnTo>
                  <a:lnTo>
                    <a:pt x="1040892" y="13716"/>
                  </a:lnTo>
                  <a:lnTo>
                    <a:pt x="1054608" y="13716"/>
                  </a:lnTo>
                  <a:lnTo>
                    <a:pt x="1054608" y="0"/>
                  </a:lnTo>
                  <a:close/>
                </a:path>
                <a:path w="3851275" h="13970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70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70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70">
                  <a:moveTo>
                    <a:pt x="1274051" y="0"/>
                  </a:moveTo>
                  <a:lnTo>
                    <a:pt x="1260335" y="0"/>
                  </a:lnTo>
                  <a:lnTo>
                    <a:pt x="1260335" y="13716"/>
                  </a:lnTo>
                  <a:lnTo>
                    <a:pt x="1274051" y="13716"/>
                  </a:lnTo>
                  <a:lnTo>
                    <a:pt x="1274051" y="0"/>
                  </a:lnTo>
                  <a:close/>
                </a:path>
                <a:path w="3851275" h="13970">
                  <a:moveTo>
                    <a:pt x="1328915" y="0"/>
                  </a:moveTo>
                  <a:lnTo>
                    <a:pt x="1315199" y="0"/>
                  </a:lnTo>
                  <a:lnTo>
                    <a:pt x="1315199" y="13716"/>
                  </a:lnTo>
                  <a:lnTo>
                    <a:pt x="1328915" y="13716"/>
                  </a:lnTo>
                  <a:lnTo>
                    <a:pt x="1328915" y="0"/>
                  </a:lnTo>
                  <a:close/>
                </a:path>
                <a:path w="3851275" h="13970">
                  <a:moveTo>
                    <a:pt x="1383779" y="0"/>
                  </a:moveTo>
                  <a:lnTo>
                    <a:pt x="1370063" y="0"/>
                  </a:lnTo>
                  <a:lnTo>
                    <a:pt x="1370063" y="13716"/>
                  </a:lnTo>
                  <a:lnTo>
                    <a:pt x="1383779" y="13716"/>
                  </a:lnTo>
                  <a:lnTo>
                    <a:pt x="1383779" y="0"/>
                  </a:lnTo>
                  <a:close/>
                </a:path>
                <a:path w="3851275" h="13970">
                  <a:moveTo>
                    <a:pt x="1438643" y="0"/>
                  </a:moveTo>
                  <a:lnTo>
                    <a:pt x="1424927" y="0"/>
                  </a:lnTo>
                  <a:lnTo>
                    <a:pt x="1424927" y="13716"/>
                  </a:lnTo>
                  <a:lnTo>
                    <a:pt x="1438643" y="13716"/>
                  </a:lnTo>
                  <a:lnTo>
                    <a:pt x="1438643" y="0"/>
                  </a:lnTo>
                  <a:close/>
                </a:path>
                <a:path w="3851275" h="13970">
                  <a:moveTo>
                    <a:pt x="1493507" y="0"/>
                  </a:moveTo>
                  <a:lnTo>
                    <a:pt x="1479791" y="0"/>
                  </a:lnTo>
                  <a:lnTo>
                    <a:pt x="1479791" y="13716"/>
                  </a:lnTo>
                  <a:lnTo>
                    <a:pt x="1493507" y="13716"/>
                  </a:lnTo>
                  <a:lnTo>
                    <a:pt x="1493507" y="0"/>
                  </a:lnTo>
                  <a:close/>
                </a:path>
                <a:path w="3851275" h="13970">
                  <a:moveTo>
                    <a:pt x="1548371" y="0"/>
                  </a:moveTo>
                  <a:lnTo>
                    <a:pt x="1534655" y="0"/>
                  </a:lnTo>
                  <a:lnTo>
                    <a:pt x="1534655" y="13716"/>
                  </a:lnTo>
                  <a:lnTo>
                    <a:pt x="1548371" y="13716"/>
                  </a:lnTo>
                  <a:lnTo>
                    <a:pt x="1548371" y="0"/>
                  </a:lnTo>
                  <a:close/>
                </a:path>
                <a:path w="3851275" h="13970">
                  <a:moveTo>
                    <a:pt x="1603235" y="0"/>
                  </a:moveTo>
                  <a:lnTo>
                    <a:pt x="1589519" y="0"/>
                  </a:lnTo>
                  <a:lnTo>
                    <a:pt x="1589519" y="13716"/>
                  </a:lnTo>
                  <a:lnTo>
                    <a:pt x="1603235" y="13716"/>
                  </a:lnTo>
                  <a:lnTo>
                    <a:pt x="1603235" y="0"/>
                  </a:lnTo>
                  <a:close/>
                </a:path>
                <a:path w="3851275" h="13970">
                  <a:moveTo>
                    <a:pt x="1658099" y="0"/>
                  </a:moveTo>
                  <a:lnTo>
                    <a:pt x="1644383" y="0"/>
                  </a:lnTo>
                  <a:lnTo>
                    <a:pt x="1644383" y="13716"/>
                  </a:lnTo>
                  <a:lnTo>
                    <a:pt x="1658099" y="13716"/>
                  </a:lnTo>
                  <a:lnTo>
                    <a:pt x="1658099" y="0"/>
                  </a:lnTo>
                  <a:close/>
                </a:path>
                <a:path w="3851275" h="13970">
                  <a:moveTo>
                    <a:pt x="1712963" y="0"/>
                  </a:moveTo>
                  <a:lnTo>
                    <a:pt x="1699247" y="0"/>
                  </a:lnTo>
                  <a:lnTo>
                    <a:pt x="1699247" y="13716"/>
                  </a:lnTo>
                  <a:lnTo>
                    <a:pt x="1712963" y="13716"/>
                  </a:lnTo>
                  <a:lnTo>
                    <a:pt x="1712963" y="0"/>
                  </a:lnTo>
                  <a:close/>
                </a:path>
                <a:path w="3851275" h="13970">
                  <a:moveTo>
                    <a:pt x="1767827" y="0"/>
                  </a:moveTo>
                  <a:lnTo>
                    <a:pt x="1754111" y="0"/>
                  </a:lnTo>
                  <a:lnTo>
                    <a:pt x="1754111" y="13716"/>
                  </a:lnTo>
                  <a:lnTo>
                    <a:pt x="1767827" y="13716"/>
                  </a:lnTo>
                  <a:lnTo>
                    <a:pt x="1767827" y="0"/>
                  </a:lnTo>
                  <a:close/>
                </a:path>
                <a:path w="3851275" h="13970">
                  <a:moveTo>
                    <a:pt x="1822691" y="0"/>
                  </a:moveTo>
                  <a:lnTo>
                    <a:pt x="1808975" y="0"/>
                  </a:lnTo>
                  <a:lnTo>
                    <a:pt x="1808975" y="13716"/>
                  </a:lnTo>
                  <a:lnTo>
                    <a:pt x="1822691" y="13716"/>
                  </a:lnTo>
                  <a:lnTo>
                    <a:pt x="1822691" y="0"/>
                  </a:lnTo>
                  <a:close/>
                </a:path>
                <a:path w="3851275" h="13970">
                  <a:moveTo>
                    <a:pt x="1877555" y="0"/>
                  </a:moveTo>
                  <a:lnTo>
                    <a:pt x="1863839" y="0"/>
                  </a:lnTo>
                  <a:lnTo>
                    <a:pt x="1863839" y="13716"/>
                  </a:lnTo>
                  <a:lnTo>
                    <a:pt x="1877555" y="13716"/>
                  </a:lnTo>
                  <a:lnTo>
                    <a:pt x="1877555" y="0"/>
                  </a:lnTo>
                  <a:close/>
                </a:path>
                <a:path w="3851275" h="13970">
                  <a:moveTo>
                    <a:pt x="1932419" y="0"/>
                  </a:moveTo>
                  <a:lnTo>
                    <a:pt x="1918703" y="0"/>
                  </a:lnTo>
                  <a:lnTo>
                    <a:pt x="1918703" y="13716"/>
                  </a:lnTo>
                  <a:lnTo>
                    <a:pt x="1932419" y="13716"/>
                  </a:lnTo>
                  <a:lnTo>
                    <a:pt x="1932419" y="0"/>
                  </a:lnTo>
                  <a:close/>
                </a:path>
                <a:path w="3851275" h="13970">
                  <a:moveTo>
                    <a:pt x="1987283" y="0"/>
                  </a:moveTo>
                  <a:lnTo>
                    <a:pt x="1973567" y="0"/>
                  </a:lnTo>
                  <a:lnTo>
                    <a:pt x="1973567" y="13716"/>
                  </a:lnTo>
                  <a:lnTo>
                    <a:pt x="1987283" y="13716"/>
                  </a:lnTo>
                  <a:lnTo>
                    <a:pt x="1987283" y="0"/>
                  </a:lnTo>
                  <a:close/>
                </a:path>
                <a:path w="3851275" h="13970">
                  <a:moveTo>
                    <a:pt x="2042147" y="0"/>
                  </a:moveTo>
                  <a:lnTo>
                    <a:pt x="2028431" y="0"/>
                  </a:lnTo>
                  <a:lnTo>
                    <a:pt x="2028431" y="13716"/>
                  </a:lnTo>
                  <a:lnTo>
                    <a:pt x="2042147" y="13716"/>
                  </a:lnTo>
                  <a:lnTo>
                    <a:pt x="2042147" y="0"/>
                  </a:lnTo>
                  <a:close/>
                </a:path>
                <a:path w="3851275" h="13970">
                  <a:moveTo>
                    <a:pt x="2097011" y="0"/>
                  </a:moveTo>
                  <a:lnTo>
                    <a:pt x="2083295" y="0"/>
                  </a:lnTo>
                  <a:lnTo>
                    <a:pt x="2083295" y="13716"/>
                  </a:lnTo>
                  <a:lnTo>
                    <a:pt x="2097011" y="13716"/>
                  </a:lnTo>
                  <a:lnTo>
                    <a:pt x="2097011" y="0"/>
                  </a:lnTo>
                  <a:close/>
                </a:path>
                <a:path w="3851275" h="13970">
                  <a:moveTo>
                    <a:pt x="2151875" y="0"/>
                  </a:moveTo>
                  <a:lnTo>
                    <a:pt x="2138159" y="0"/>
                  </a:lnTo>
                  <a:lnTo>
                    <a:pt x="2138159" y="13716"/>
                  </a:lnTo>
                  <a:lnTo>
                    <a:pt x="2151875" y="13716"/>
                  </a:lnTo>
                  <a:lnTo>
                    <a:pt x="2151875" y="0"/>
                  </a:lnTo>
                  <a:close/>
                </a:path>
                <a:path w="3851275" h="13970">
                  <a:moveTo>
                    <a:pt x="2206739" y="0"/>
                  </a:moveTo>
                  <a:lnTo>
                    <a:pt x="2193023" y="0"/>
                  </a:lnTo>
                  <a:lnTo>
                    <a:pt x="2193023" y="13716"/>
                  </a:lnTo>
                  <a:lnTo>
                    <a:pt x="2206739" y="13716"/>
                  </a:lnTo>
                  <a:lnTo>
                    <a:pt x="2206739" y="0"/>
                  </a:lnTo>
                  <a:close/>
                </a:path>
                <a:path w="3851275" h="13970">
                  <a:moveTo>
                    <a:pt x="2261603" y="0"/>
                  </a:moveTo>
                  <a:lnTo>
                    <a:pt x="2247887" y="0"/>
                  </a:lnTo>
                  <a:lnTo>
                    <a:pt x="2247887" y="13716"/>
                  </a:lnTo>
                  <a:lnTo>
                    <a:pt x="2261603" y="13716"/>
                  </a:lnTo>
                  <a:lnTo>
                    <a:pt x="2261603" y="0"/>
                  </a:lnTo>
                  <a:close/>
                </a:path>
                <a:path w="3851275" h="13970">
                  <a:moveTo>
                    <a:pt x="2316467" y="0"/>
                  </a:moveTo>
                  <a:lnTo>
                    <a:pt x="2302751" y="0"/>
                  </a:lnTo>
                  <a:lnTo>
                    <a:pt x="2302751" y="13716"/>
                  </a:lnTo>
                  <a:lnTo>
                    <a:pt x="2316467" y="13716"/>
                  </a:lnTo>
                  <a:lnTo>
                    <a:pt x="2316467" y="0"/>
                  </a:lnTo>
                  <a:close/>
                </a:path>
                <a:path w="3851275" h="13970">
                  <a:moveTo>
                    <a:pt x="2371331" y="0"/>
                  </a:moveTo>
                  <a:lnTo>
                    <a:pt x="2357615" y="0"/>
                  </a:lnTo>
                  <a:lnTo>
                    <a:pt x="2357615" y="13716"/>
                  </a:lnTo>
                  <a:lnTo>
                    <a:pt x="2371331" y="13716"/>
                  </a:lnTo>
                  <a:lnTo>
                    <a:pt x="2371331" y="0"/>
                  </a:lnTo>
                  <a:close/>
                </a:path>
                <a:path w="3851275" h="13970">
                  <a:moveTo>
                    <a:pt x="2426195" y="0"/>
                  </a:moveTo>
                  <a:lnTo>
                    <a:pt x="2412479" y="0"/>
                  </a:lnTo>
                  <a:lnTo>
                    <a:pt x="2412479" y="13716"/>
                  </a:lnTo>
                  <a:lnTo>
                    <a:pt x="2426195" y="13716"/>
                  </a:lnTo>
                  <a:lnTo>
                    <a:pt x="2426195" y="0"/>
                  </a:lnTo>
                  <a:close/>
                </a:path>
                <a:path w="3851275" h="13970">
                  <a:moveTo>
                    <a:pt x="2481059" y="0"/>
                  </a:moveTo>
                  <a:lnTo>
                    <a:pt x="2467343" y="0"/>
                  </a:lnTo>
                  <a:lnTo>
                    <a:pt x="2467343" y="13716"/>
                  </a:lnTo>
                  <a:lnTo>
                    <a:pt x="2481059" y="13716"/>
                  </a:lnTo>
                  <a:lnTo>
                    <a:pt x="2481059" y="0"/>
                  </a:lnTo>
                  <a:close/>
                </a:path>
                <a:path w="3851275" h="13970">
                  <a:moveTo>
                    <a:pt x="2535923" y="0"/>
                  </a:moveTo>
                  <a:lnTo>
                    <a:pt x="2522207" y="0"/>
                  </a:lnTo>
                  <a:lnTo>
                    <a:pt x="2522207" y="13716"/>
                  </a:lnTo>
                  <a:lnTo>
                    <a:pt x="2535923" y="13716"/>
                  </a:lnTo>
                  <a:lnTo>
                    <a:pt x="2535923" y="0"/>
                  </a:lnTo>
                  <a:close/>
                </a:path>
                <a:path w="3851275" h="13970">
                  <a:moveTo>
                    <a:pt x="2590800" y="0"/>
                  </a:moveTo>
                  <a:lnTo>
                    <a:pt x="2577084" y="0"/>
                  </a:lnTo>
                  <a:lnTo>
                    <a:pt x="2577084" y="13716"/>
                  </a:lnTo>
                  <a:lnTo>
                    <a:pt x="2590800" y="13716"/>
                  </a:lnTo>
                  <a:lnTo>
                    <a:pt x="2590800" y="0"/>
                  </a:lnTo>
                  <a:close/>
                </a:path>
                <a:path w="3851275" h="13970">
                  <a:moveTo>
                    <a:pt x="2645664" y="0"/>
                  </a:moveTo>
                  <a:lnTo>
                    <a:pt x="2631948" y="0"/>
                  </a:lnTo>
                  <a:lnTo>
                    <a:pt x="2631948" y="13716"/>
                  </a:lnTo>
                  <a:lnTo>
                    <a:pt x="2645664" y="13716"/>
                  </a:lnTo>
                  <a:lnTo>
                    <a:pt x="2645664" y="0"/>
                  </a:lnTo>
                  <a:close/>
                </a:path>
                <a:path w="3851275" h="13970">
                  <a:moveTo>
                    <a:pt x="2700528" y="0"/>
                  </a:moveTo>
                  <a:lnTo>
                    <a:pt x="2686812" y="0"/>
                  </a:lnTo>
                  <a:lnTo>
                    <a:pt x="2686812" y="13716"/>
                  </a:lnTo>
                  <a:lnTo>
                    <a:pt x="2700528" y="13716"/>
                  </a:lnTo>
                  <a:lnTo>
                    <a:pt x="2700528" y="0"/>
                  </a:lnTo>
                  <a:close/>
                </a:path>
                <a:path w="3851275" h="13970">
                  <a:moveTo>
                    <a:pt x="2755392" y="0"/>
                  </a:moveTo>
                  <a:lnTo>
                    <a:pt x="2741676" y="0"/>
                  </a:lnTo>
                  <a:lnTo>
                    <a:pt x="2741676" y="13716"/>
                  </a:lnTo>
                  <a:lnTo>
                    <a:pt x="2755392" y="13716"/>
                  </a:lnTo>
                  <a:lnTo>
                    <a:pt x="2755392" y="0"/>
                  </a:lnTo>
                  <a:close/>
                </a:path>
                <a:path w="3851275" h="13970">
                  <a:moveTo>
                    <a:pt x="2810256" y="0"/>
                  </a:moveTo>
                  <a:lnTo>
                    <a:pt x="2796540" y="0"/>
                  </a:lnTo>
                  <a:lnTo>
                    <a:pt x="2796540" y="13716"/>
                  </a:lnTo>
                  <a:lnTo>
                    <a:pt x="2810256" y="13716"/>
                  </a:lnTo>
                  <a:lnTo>
                    <a:pt x="2810256" y="0"/>
                  </a:lnTo>
                  <a:close/>
                </a:path>
                <a:path w="3851275" h="13970">
                  <a:moveTo>
                    <a:pt x="2865120" y="0"/>
                  </a:moveTo>
                  <a:lnTo>
                    <a:pt x="2851404" y="0"/>
                  </a:lnTo>
                  <a:lnTo>
                    <a:pt x="2851404" y="13716"/>
                  </a:lnTo>
                  <a:lnTo>
                    <a:pt x="2865120" y="13716"/>
                  </a:lnTo>
                  <a:lnTo>
                    <a:pt x="2865120" y="0"/>
                  </a:lnTo>
                  <a:close/>
                </a:path>
                <a:path w="3851275" h="13970">
                  <a:moveTo>
                    <a:pt x="2919984" y="0"/>
                  </a:moveTo>
                  <a:lnTo>
                    <a:pt x="2906268" y="0"/>
                  </a:lnTo>
                  <a:lnTo>
                    <a:pt x="2906268" y="13716"/>
                  </a:lnTo>
                  <a:lnTo>
                    <a:pt x="2919984" y="13716"/>
                  </a:lnTo>
                  <a:lnTo>
                    <a:pt x="2919984" y="0"/>
                  </a:lnTo>
                  <a:close/>
                </a:path>
                <a:path w="3851275" h="13970">
                  <a:moveTo>
                    <a:pt x="2974848" y="0"/>
                  </a:moveTo>
                  <a:lnTo>
                    <a:pt x="2961132" y="0"/>
                  </a:lnTo>
                  <a:lnTo>
                    <a:pt x="2961132" y="13716"/>
                  </a:lnTo>
                  <a:lnTo>
                    <a:pt x="2974848" y="13716"/>
                  </a:lnTo>
                  <a:lnTo>
                    <a:pt x="2974848" y="0"/>
                  </a:lnTo>
                  <a:close/>
                </a:path>
                <a:path w="3851275" h="13970">
                  <a:moveTo>
                    <a:pt x="3029712" y="0"/>
                  </a:moveTo>
                  <a:lnTo>
                    <a:pt x="3015996" y="0"/>
                  </a:lnTo>
                  <a:lnTo>
                    <a:pt x="3015996" y="13716"/>
                  </a:lnTo>
                  <a:lnTo>
                    <a:pt x="3029712" y="13716"/>
                  </a:lnTo>
                  <a:lnTo>
                    <a:pt x="3029712" y="0"/>
                  </a:lnTo>
                  <a:close/>
                </a:path>
                <a:path w="3851275" h="13970">
                  <a:moveTo>
                    <a:pt x="3084576" y="0"/>
                  </a:moveTo>
                  <a:lnTo>
                    <a:pt x="3070860" y="0"/>
                  </a:lnTo>
                  <a:lnTo>
                    <a:pt x="3070860" y="13716"/>
                  </a:lnTo>
                  <a:lnTo>
                    <a:pt x="3084576" y="13716"/>
                  </a:lnTo>
                  <a:lnTo>
                    <a:pt x="3084576" y="0"/>
                  </a:lnTo>
                  <a:close/>
                </a:path>
                <a:path w="3851275" h="13970">
                  <a:moveTo>
                    <a:pt x="3139440" y="0"/>
                  </a:moveTo>
                  <a:lnTo>
                    <a:pt x="3125724" y="0"/>
                  </a:lnTo>
                  <a:lnTo>
                    <a:pt x="3125724" y="13716"/>
                  </a:lnTo>
                  <a:lnTo>
                    <a:pt x="3139440" y="13716"/>
                  </a:lnTo>
                  <a:lnTo>
                    <a:pt x="3139440" y="0"/>
                  </a:lnTo>
                  <a:close/>
                </a:path>
                <a:path w="3851275" h="13970">
                  <a:moveTo>
                    <a:pt x="3194304" y="0"/>
                  </a:moveTo>
                  <a:lnTo>
                    <a:pt x="3180588" y="0"/>
                  </a:lnTo>
                  <a:lnTo>
                    <a:pt x="3180588" y="13716"/>
                  </a:lnTo>
                  <a:lnTo>
                    <a:pt x="3194304" y="13716"/>
                  </a:lnTo>
                  <a:lnTo>
                    <a:pt x="3194304" y="0"/>
                  </a:lnTo>
                  <a:close/>
                </a:path>
                <a:path w="3851275" h="13970">
                  <a:moveTo>
                    <a:pt x="3247631" y="0"/>
                  </a:moveTo>
                  <a:lnTo>
                    <a:pt x="3233915" y="0"/>
                  </a:lnTo>
                  <a:lnTo>
                    <a:pt x="3233915" y="13716"/>
                  </a:lnTo>
                  <a:lnTo>
                    <a:pt x="3247631" y="13716"/>
                  </a:lnTo>
                  <a:lnTo>
                    <a:pt x="3247631" y="0"/>
                  </a:lnTo>
                  <a:close/>
                </a:path>
                <a:path w="3851275" h="13970">
                  <a:moveTo>
                    <a:pt x="3302495" y="0"/>
                  </a:moveTo>
                  <a:lnTo>
                    <a:pt x="3288779" y="0"/>
                  </a:lnTo>
                  <a:lnTo>
                    <a:pt x="3288779" y="13716"/>
                  </a:lnTo>
                  <a:lnTo>
                    <a:pt x="3302495" y="13716"/>
                  </a:lnTo>
                  <a:lnTo>
                    <a:pt x="3302495" y="0"/>
                  </a:lnTo>
                  <a:close/>
                </a:path>
                <a:path w="3851275" h="13970">
                  <a:moveTo>
                    <a:pt x="3357359" y="0"/>
                  </a:moveTo>
                  <a:lnTo>
                    <a:pt x="3343643" y="0"/>
                  </a:lnTo>
                  <a:lnTo>
                    <a:pt x="3343643" y="13716"/>
                  </a:lnTo>
                  <a:lnTo>
                    <a:pt x="3357359" y="13716"/>
                  </a:lnTo>
                  <a:lnTo>
                    <a:pt x="3357359" y="0"/>
                  </a:lnTo>
                  <a:close/>
                </a:path>
                <a:path w="3851275" h="13970">
                  <a:moveTo>
                    <a:pt x="3412223" y="0"/>
                  </a:moveTo>
                  <a:lnTo>
                    <a:pt x="3398507" y="0"/>
                  </a:lnTo>
                  <a:lnTo>
                    <a:pt x="3398507" y="13716"/>
                  </a:lnTo>
                  <a:lnTo>
                    <a:pt x="3412223" y="13716"/>
                  </a:lnTo>
                  <a:lnTo>
                    <a:pt x="3412223" y="0"/>
                  </a:lnTo>
                  <a:close/>
                </a:path>
                <a:path w="3851275" h="13970">
                  <a:moveTo>
                    <a:pt x="3467087" y="0"/>
                  </a:moveTo>
                  <a:lnTo>
                    <a:pt x="3453371" y="0"/>
                  </a:lnTo>
                  <a:lnTo>
                    <a:pt x="3453371" y="13716"/>
                  </a:lnTo>
                  <a:lnTo>
                    <a:pt x="3467087" y="13716"/>
                  </a:lnTo>
                  <a:lnTo>
                    <a:pt x="3467087" y="0"/>
                  </a:lnTo>
                  <a:close/>
                </a:path>
                <a:path w="3851275" h="13970">
                  <a:moveTo>
                    <a:pt x="3521951" y="0"/>
                  </a:moveTo>
                  <a:lnTo>
                    <a:pt x="3508235" y="0"/>
                  </a:lnTo>
                  <a:lnTo>
                    <a:pt x="3508235" y="13716"/>
                  </a:lnTo>
                  <a:lnTo>
                    <a:pt x="3521951" y="13716"/>
                  </a:lnTo>
                  <a:lnTo>
                    <a:pt x="3521951" y="0"/>
                  </a:lnTo>
                  <a:close/>
                </a:path>
                <a:path w="3851275" h="13970">
                  <a:moveTo>
                    <a:pt x="3576815" y="0"/>
                  </a:moveTo>
                  <a:lnTo>
                    <a:pt x="3563099" y="0"/>
                  </a:lnTo>
                  <a:lnTo>
                    <a:pt x="3563099" y="13716"/>
                  </a:lnTo>
                  <a:lnTo>
                    <a:pt x="3576815" y="13716"/>
                  </a:lnTo>
                  <a:lnTo>
                    <a:pt x="3576815" y="0"/>
                  </a:lnTo>
                  <a:close/>
                </a:path>
                <a:path w="3851275" h="13970">
                  <a:moveTo>
                    <a:pt x="3631679" y="0"/>
                  </a:moveTo>
                  <a:lnTo>
                    <a:pt x="3617963" y="0"/>
                  </a:lnTo>
                  <a:lnTo>
                    <a:pt x="3617963" y="13716"/>
                  </a:lnTo>
                  <a:lnTo>
                    <a:pt x="3631679" y="13716"/>
                  </a:lnTo>
                  <a:lnTo>
                    <a:pt x="3631679" y="0"/>
                  </a:lnTo>
                  <a:close/>
                </a:path>
                <a:path w="3851275" h="13970">
                  <a:moveTo>
                    <a:pt x="3686543" y="0"/>
                  </a:moveTo>
                  <a:lnTo>
                    <a:pt x="3672827" y="0"/>
                  </a:lnTo>
                  <a:lnTo>
                    <a:pt x="3672827" y="13716"/>
                  </a:lnTo>
                  <a:lnTo>
                    <a:pt x="3686543" y="13716"/>
                  </a:lnTo>
                  <a:lnTo>
                    <a:pt x="3686543" y="0"/>
                  </a:lnTo>
                  <a:close/>
                </a:path>
                <a:path w="3851275" h="13970">
                  <a:moveTo>
                    <a:pt x="3741407" y="0"/>
                  </a:moveTo>
                  <a:lnTo>
                    <a:pt x="3727691" y="0"/>
                  </a:lnTo>
                  <a:lnTo>
                    <a:pt x="3727691" y="13716"/>
                  </a:lnTo>
                  <a:lnTo>
                    <a:pt x="3741407" y="13716"/>
                  </a:lnTo>
                  <a:lnTo>
                    <a:pt x="3741407" y="0"/>
                  </a:lnTo>
                  <a:close/>
                </a:path>
                <a:path w="3851275" h="13970">
                  <a:moveTo>
                    <a:pt x="3796271" y="0"/>
                  </a:moveTo>
                  <a:lnTo>
                    <a:pt x="3782555" y="0"/>
                  </a:lnTo>
                  <a:lnTo>
                    <a:pt x="3782555" y="13716"/>
                  </a:lnTo>
                  <a:lnTo>
                    <a:pt x="3796271" y="13716"/>
                  </a:lnTo>
                  <a:lnTo>
                    <a:pt x="3796271" y="0"/>
                  </a:lnTo>
                  <a:close/>
                </a:path>
                <a:path w="3851275" h="13970">
                  <a:moveTo>
                    <a:pt x="3851135" y="0"/>
                  </a:moveTo>
                  <a:lnTo>
                    <a:pt x="3837419" y="0"/>
                  </a:lnTo>
                  <a:lnTo>
                    <a:pt x="3837419" y="13716"/>
                  </a:lnTo>
                  <a:lnTo>
                    <a:pt x="3851135" y="13716"/>
                  </a:lnTo>
                  <a:lnTo>
                    <a:pt x="3851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47931" y="5000256"/>
              <a:ext cx="1659889" cy="13970"/>
            </a:xfrm>
            <a:custGeom>
              <a:avLst/>
              <a:gdLst/>
              <a:ahLst/>
              <a:cxnLst/>
              <a:rect l="l" t="t" r="r" b="b"/>
              <a:pathLst>
                <a:path w="1659890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1659890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1659890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1659890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1659890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1659890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1659890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1659890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1659890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1659890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1659890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1659890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1659890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1659890" h="13970">
                  <a:moveTo>
                    <a:pt x="726960" y="0"/>
                  </a:moveTo>
                  <a:lnTo>
                    <a:pt x="713244" y="0"/>
                  </a:lnTo>
                  <a:lnTo>
                    <a:pt x="713244" y="13716"/>
                  </a:lnTo>
                  <a:lnTo>
                    <a:pt x="726960" y="13716"/>
                  </a:lnTo>
                  <a:lnTo>
                    <a:pt x="726960" y="0"/>
                  </a:lnTo>
                  <a:close/>
                </a:path>
                <a:path w="1659890" h="13970">
                  <a:moveTo>
                    <a:pt x="781824" y="0"/>
                  </a:moveTo>
                  <a:lnTo>
                    <a:pt x="768108" y="0"/>
                  </a:lnTo>
                  <a:lnTo>
                    <a:pt x="768108" y="13716"/>
                  </a:lnTo>
                  <a:lnTo>
                    <a:pt x="781824" y="13716"/>
                  </a:lnTo>
                  <a:lnTo>
                    <a:pt x="781824" y="0"/>
                  </a:lnTo>
                  <a:close/>
                </a:path>
                <a:path w="1659890" h="13970">
                  <a:moveTo>
                    <a:pt x="836688" y="0"/>
                  </a:moveTo>
                  <a:lnTo>
                    <a:pt x="822972" y="0"/>
                  </a:lnTo>
                  <a:lnTo>
                    <a:pt x="822972" y="13716"/>
                  </a:lnTo>
                  <a:lnTo>
                    <a:pt x="836688" y="13716"/>
                  </a:lnTo>
                  <a:lnTo>
                    <a:pt x="836688" y="0"/>
                  </a:lnTo>
                  <a:close/>
                </a:path>
                <a:path w="1659890" h="13970">
                  <a:moveTo>
                    <a:pt x="891552" y="0"/>
                  </a:moveTo>
                  <a:lnTo>
                    <a:pt x="877836" y="0"/>
                  </a:lnTo>
                  <a:lnTo>
                    <a:pt x="877836" y="13716"/>
                  </a:lnTo>
                  <a:lnTo>
                    <a:pt x="891552" y="13716"/>
                  </a:lnTo>
                  <a:lnTo>
                    <a:pt x="891552" y="0"/>
                  </a:lnTo>
                  <a:close/>
                </a:path>
                <a:path w="1659890" h="13970">
                  <a:moveTo>
                    <a:pt x="946416" y="0"/>
                  </a:moveTo>
                  <a:lnTo>
                    <a:pt x="932700" y="0"/>
                  </a:lnTo>
                  <a:lnTo>
                    <a:pt x="932700" y="13716"/>
                  </a:lnTo>
                  <a:lnTo>
                    <a:pt x="946416" y="13716"/>
                  </a:lnTo>
                  <a:lnTo>
                    <a:pt x="946416" y="0"/>
                  </a:lnTo>
                  <a:close/>
                </a:path>
                <a:path w="1659890" h="13970">
                  <a:moveTo>
                    <a:pt x="1001280" y="0"/>
                  </a:moveTo>
                  <a:lnTo>
                    <a:pt x="987564" y="0"/>
                  </a:lnTo>
                  <a:lnTo>
                    <a:pt x="987564" y="13716"/>
                  </a:lnTo>
                  <a:lnTo>
                    <a:pt x="1001280" y="13716"/>
                  </a:lnTo>
                  <a:lnTo>
                    <a:pt x="1001280" y="0"/>
                  </a:lnTo>
                  <a:close/>
                </a:path>
                <a:path w="1659890" h="13970">
                  <a:moveTo>
                    <a:pt x="1056144" y="0"/>
                  </a:moveTo>
                  <a:lnTo>
                    <a:pt x="1042428" y="0"/>
                  </a:lnTo>
                  <a:lnTo>
                    <a:pt x="1042428" y="13716"/>
                  </a:lnTo>
                  <a:lnTo>
                    <a:pt x="1056144" y="13716"/>
                  </a:lnTo>
                  <a:lnTo>
                    <a:pt x="1056144" y="0"/>
                  </a:lnTo>
                  <a:close/>
                </a:path>
                <a:path w="1659890" h="13970">
                  <a:moveTo>
                    <a:pt x="1111008" y="0"/>
                  </a:moveTo>
                  <a:lnTo>
                    <a:pt x="1097292" y="0"/>
                  </a:lnTo>
                  <a:lnTo>
                    <a:pt x="1097292" y="13716"/>
                  </a:lnTo>
                  <a:lnTo>
                    <a:pt x="1111008" y="13716"/>
                  </a:lnTo>
                  <a:lnTo>
                    <a:pt x="1111008" y="0"/>
                  </a:lnTo>
                  <a:close/>
                </a:path>
                <a:path w="1659890" h="13970">
                  <a:moveTo>
                    <a:pt x="1165872" y="0"/>
                  </a:moveTo>
                  <a:lnTo>
                    <a:pt x="1152156" y="0"/>
                  </a:lnTo>
                  <a:lnTo>
                    <a:pt x="1152156" y="13716"/>
                  </a:lnTo>
                  <a:lnTo>
                    <a:pt x="1165872" y="13716"/>
                  </a:lnTo>
                  <a:lnTo>
                    <a:pt x="1165872" y="0"/>
                  </a:lnTo>
                  <a:close/>
                </a:path>
                <a:path w="1659890" h="13970">
                  <a:moveTo>
                    <a:pt x="1220736" y="0"/>
                  </a:moveTo>
                  <a:lnTo>
                    <a:pt x="1207020" y="0"/>
                  </a:lnTo>
                  <a:lnTo>
                    <a:pt x="1207020" y="13716"/>
                  </a:lnTo>
                  <a:lnTo>
                    <a:pt x="1220736" y="13716"/>
                  </a:lnTo>
                  <a:lnTo>
                    <a:pt x="1220736" y="0"/>
                  </a:lnTo>
                  <a:close/>
                </a:path>
                <a:path w="1659890" h="13970">
                  <a:moveTo>
                    <a:pt x="1275600" y="0"/>
                  </a:moveTo>
                  <a:lnTo>
                    <a:pt x="1261884" y="0"/>
                  </a:lnTo>
                  <a:lnTo>
                    <a:pt x="1261884" y="13716"/>
                  </a:lnTo>
                  <a:lnTo>
                    <a:pt x="1275600" y="13716"/>
                  </a:lnTo>
                  <a:lnTo>
                    <a:pt x="1275600" y="0"/>
                  </a:lnTo>
                  <a:close/>
                </a:path>
                <a:path w="1659890" h="13970">
                  <a:moveTo>
                    <a:pt x="1330464" y="0"/>
                  </a:moveTo>
                  <a:lnTo>
                    <a:pt x="1316748" y="0"/>
                  </a:lnTo>
                  <a:lnTo>
                    <a:pt x="1316748" y="13716"/>
                  </a:lnTo>
                  <a:lnTo>
                    <a:pt x="1330464" y="13716"/>
                  </a:lnTo>
                  <a:lnTo>
                    <a:pt x="1330464" y="0"/>
                  </a:lnTo>
                  <a:close/>
                </a:path>
                <a:path w="1659890" h="13970">
                  <a:moveTo>
                    <a:pt x="1385328" y="0"/>
                  </a:moveTo>
                  <a:lnTo>
                    <a:pt x="1371612" y="0"/>
                  </a:lnTo>
                  <a:lnTo>
                    <a:pt x="1371612" y="13716"/>
                  </a:lnTo>
                  <a:lnTo>
                    <a:pt x="1385328" y="13716"/>
                  </a:lnTo>
                  <a:lnTo>
                    <a:pt x="1385328" y="0"/>
                  </a:lnTo>
                  <a:close/>
                </a:path>
                <a:path w="1659890" h="13970">
                  <a:moveTo>
                    <a:pt x="1440192" y="0"/>
                  </a:moveTo>
                  <a:lnTo>
                    <a:pt x="1426476" y="0"/>
                  </a:lnTo>
                  <a:lnTo>
                    <a:pt x="1426476" y="13716"/>
                  </a:lnTo>
                  <a:lnTo>
                    <a:pt x="1440192" y="13716"/>
                  </a:lnTo>
                  <a:lnTo>
                    <a:pt x="1440192" y="0"/>
                  </a:lnTo>
                  <a:close/>
                </a:path>
                <a:path w="1659890" h="13970">
                  <a:moveTo>
                    <a:pt x="1495056" y="0"/>
                  </a:moveTo>
                  <a:lnTo>
                    <a:pt x="1481340" y="0"/>
                  </a:lnTo>
                  <a:lnTo>
                    <a:pt x="1481340" y="13716"/>
                  </a:lnTo>
                  <a:lnTo>
                    <a:pt x="1495056" y="13716"/>
                  </a:lnTo>
                  <a:lnTo>
                    <a:pt x="1495056" y="0"/>
                  </a:lnTo>
                  <a:close/>
                </a:path>
                <a:path w="1659890" h="13970">
                  <a:moveTo>
                    <a:pt x="1549920" y="0"/>
                  </a:moveTo>
                  <a:lnTo>
                    <a:pt x="1536204" y="0"/>
                  </a:lnTo>
                  <a:lnTo>
                    <a:pt x="1536204" y="13716"/>
                  </a:lnTo>
                  <a:lnTo>
                    <a:pt x="1549920" y="13716"/>
                  </a:lnTo>
                  <a:lnTo>
                    <a:pt x="1549920" y="0"/>
                  </a:lnTo>
                  <a:close/>
                </a:path>
                <a:path w="1659890" h="13970">
                  <a:moveTo>
                    <a:pt x="1604784" y="0"/>
                  </a:moveTo>
                  <a:lnTo>
                    <a:pt x="1591068" y="0"/>
                  </a:lnTo>
                  <a:lnTo>
                    <a:pt x="1591068" y="13716"/>
                  </a:lnTo>
                  <a:lnTo>
                    <a:pt x="1604784" y="13716"/>
                  </a:lnTo>
                  <a:lnTo>
                    <a:pt x="1604784" y="0"/>
                  </a:lnTo>
                  <a:close/>
                </a:path>
                <a:path w="1659890" h="13970">
                  <a:moveTo>
                    <a:pt x="1659648" y="0"/>
                  </a:moveTo>
                  <a:lnTo>
                    <a:pt x="1645932" y="0"/>
                  </a:lnTo>
                  <a:lnTo>
                    <a:pt x="1645932" y="13716"/>
                  </a:lnTo>
                  <a:lnTo>
                    <a:pt x="1659648" y="13716"/>
                  </a:lnTo>
                  <a:lnTo>
                    <a:pt x="1659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810512" y="5263896"/>
            <a:ext cx="5497195" cy="13970"/>
            <a:chOff x="1810512" y="5263896"/>
            <a:chExt cx="5497195" cy="13970"/>
          </a:xfrm>
        </p:grpSpPr>
        <p:sp>
          <p:nvSpPr>
            <p:cNvPr id="14" name="object 14"/>
            <p:cNvSpPr/>
            <p:nvPr/>
          </p:nvSpPr>
          <p:spPr>
            <a:xfrm>
              <a:off x="1810512" y="5263908"/>
              <a:ext cx="3851275" cy="13970"/>
            </a:xfrm>
            <a:custGeom>
              <a:avLst/>
              <a:gdLst/>
              <a:ahLst/>
              <a:cxnLst/>
              <a:rect l="l" t="t" r="r" b="b"/>
              <a:pathLst>
                <a:path w="3851275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3851275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3851275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3851275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3851275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3851275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3851275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3851275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3851275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3851275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3851275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3851275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3851275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3851275" h="13970">
                  <a:moveTo>
                    <a:pt x="726948" y="0"/>
                  </a:moveTo>
                  <a:lnTo>
                    <a:pt x="713232" y="0"/>
                  </a:lnTo>
                  <a:lnTo>
                    <a:pt x="713232" y="13716"/>
                  </a:lnTo>
                  <a:lnTo>
                    <a:pt x="726948" y="13716"/>
                  </a:lnTo>
                  <a:lnTo>
                    <a:pt x="726948" y="0"/>
                  </a:lnTo>
                  <a:close/>
                </a:path>
                <a:path w="3851275" h="13970">
                  <a:moveTo>
                    <a:pt x="780288" y="0"/>
                  </a:moveTo>
                  <a:lnTo>
                    <a:pt x="768096" y="0"/>
                  </a:lnTo>
                  <a:lnTo>
                    <a:pt x="768096" y="13716"/>
                  </a:lnTo>
                  <a:lnTo>
                    <a:pt x="780288" y="13716"/>
                  </a:lnTo>
                  <a:lnTo>
                    <a:pt x="780288" y="0"/>
                  </a:lnTo>
                  <a:close/>
                </a:path>
                <a:path w="3851275" h="13970">
                  <a:moveTo>
                    <a:pt x="835152" y="0"/>
                  </a:moveTo>
                  <a:lnTo>
                    <a:pt x="821436" y="0"/>
                  </a:lnTo>
                  <a:lnTo>
                    <a:pt x="821436" y="13716"/>
                  </a:lnTo>
                  <a:lnTo>
                    <a:pt x="835152" y="13716"/>
                  </a:lnTo>
                  <a:lnTo>
                    <a:pt x="835152" y="0"/>
                  </a:lnTo>
                  <a:close/>
                </a:path>
                <a:path w="3851275" h="13970">
                  <a:moveTo>
                    <a:pt x="890016" y="0"/>
                  </a:moveTo>
                  <a:lnTo>
                    <a:pt x="876300" y="0"/>
                  </a:lnTo>
                  <a:lnTo>
                    <a:pt x="876300" y="13716"/>
                  </a:lnTo>
                  <a:lnTo>
                    <a:pt x="890016" y="13716"/>
                  </a:lnTo>
                  <a:lnTo>
                    <a:pt x="890016" y="0"/>
                  </a:lnTo>
                  <a:close/>
                </a:path>
                <a:path w="3851275" h="13970">
                  <a:moveTo>
                    <a:pt x="944880" y="0"/>
                  </a:moveTo>
                  <a:lnTo>
                    <a:pt x="931164" y="0"/>
                  </a:lnTo>
                  <a:lnTo>
                    <a:pt x="931164" y="13716"/>
                  </a:lnTo>
                  <a:lnTo>
                    <a:pt x="944880" y="13716"/>
                  </a:lnTo>
                  <a:lnTo>
                    <a:pt x="944880" y="0"/>
                  </a:lnTo>
                  <a:close/>
                </a:path>
                <a:path w="3851275" h="13970">
                  <a:moveTo>
                    <a:pt x="999744" y="0"/>
                  </a:moveTo>
                  <a:lnTo>
                    <a:pt x="986028" y="0"/>
                  </a:lnTo>
                  <a:lnTo>
                    <a:pt x="986028" y="13716"/>
                  </a:lnTo>
                  <a:lnTo>
                    <a:pt x="999744" y="13716"/>
                  </a:lnTo>
                  <a:lnTo>
                    <a:pt x="999744" y="0"/>
                  </a:lnTo>
                  <a:close/>
                </a:path>
                <a:path w="3851275" h="13970">
                  <a:moveTo>
                    <a:pt x="1054608" y="0"/>
                  </a:moveTo>
                  <a:lnTo>
                    <a:pt x="1040892" y="0"/>
                  </a:lnTo>
                  <a:lnTo>
                    <a:pt x="1040892" y="13716"/>
                  </a:lnTo>
                  <a:lnTo>
                    <a:pt x="1054608" y="13716"/>
                  </a:lnTo>
                  <a:lnTo>
                    <a:pt x="1054608" y="0"/>
                  </a:lnTo>
                  <a:close/>
                </a:path>
                <a:path w="3851275" h="13970">
                  <a:moveTo>
                    <a:pt x="1109472" y="0"/>
                  </a:moveTo>
                  <a:lnTo>
                    <a:pt x="1095756" y="0"/>
                  </a:lnTo>
                  <a:lnTo>
                    <a:pt x="1095756" y="13716"/>
                  </a:lnTo>
                  <a:lnTo>
                    <a:pt x="1109472" y="13716"/>
                  </a:lnTo>
                  <a:lnTo>
                    <a:pt x="1109472" y="0"/>
                  </a:lnTo>
                  <a:close/>
                </a:path>
                <a:path w="3851275" h="13970">
                  <a:moveTo>
                    <a:pt x="1164336" y="0"/>
                  </a:moveTo>
                  <a:lnTo>
                    <a:pt x="1150620" y="0"/>
                  </a:lnTo>
                  <a:lnTo>
                    <a:pt x="1150620" y="13716"/>
                  </a:lnTo>
                  <a:lnTo>
                    <a:pt x="1164336" y="13716"/>
                  </a:lnTo>
                  <a:lnTo>
                    <a:pt x="1164336" y="0"/>
                  </a:lnTo>
                  <a:close/>
                </a:path>
                <a:path w="3851275" h="13970">
                  <a:moveTo>
                    <a:pt x="1219200" y="0"/>
                  </a:moveTo>
                  <a:lnTo>
                    <a:pt x="1205484" y="0"/>
                  </a:lnTo>
                  <a:lnTo>
                    <a:pt x="1205484" y="13716"/>
                  </a:lnTo>
                  <a:lnTo>
                    <a:pt x="1219200" y="13716"/>
                  </a:lnTo>
                  <a:lnTo>
                    <a:pt x="1219200" y="0"/>
                  </a:lnTo>
                  <a:close/>
                </a:path>
                <a:path w="3851275" h="13970">
                  <a:moveTo>
                    <a:pt x="1274051" y="0"/>
                  </a:moveTo>
                  <a:lnTo>
                    <a:pt x="1260335" y="0"/>
                  </a:lnTo>
                  <a:lnTo>
                    <a:pt x="1260335" y="13716"/>
                  </a:lnTo>
                  <a:lnTo>
                    <a:pt x="1274051" y="13716"/>
                  </a:lnTo>
                  <a:lnTo>
                    <a:pt x="1274051" y="0"/>
                  </a:lnTo>
                  <a:close/>
                </a:path>
                <a:path w="3851275" h="13970">
                  <a:moveTo>
                    <a:pt x="1328915" y="0"/>
                  </a:moveTo>
                  <a:lnTo>
                    <a:pt x="1315199" y="0"/>
                  </a:lnTo>
                  <a:lnTo>
                    <a:pt x="1315199" y="13716"/>
                  </a:lnTo>
                  <a:lnTo>
                    <a:pt x="1328915" y="13716"/>
                  </a:lnTo>
                  <a:lnTo>
                    <a:pt x="1328915" y="0"/>
                  </a:lnTo>
                  <a:close/>
                </a:path>
                <a:path w="3851275" h="13970">
                  <a:moveTo>
                    <a:pt x="1383779" y="0"/>
                  </a:moveTo>
                  <a:lnTo>
                    <a:pt x="1370063" y="0"/>
                  </a:lnTo>
                  <a:lnTo>
                    <a:pt x="1370063" y="13716"/>
                  </a:lnTo>
                  <a:lnTo>
                    <a:pt x="1383779" y="13716"/>
                  </a:lnTo>
                  <a:lnTo>
                    <a:pt x="1383779" y="0"/>
                  </a:lnTo>
                  <a:close/>
                </a:path>
                <a:path w="3851275" h="13970">
                  <a:moveTo>
                    <a:pt x="1438643" y="0"/>
                  </a:moveTo>
                  <a:lnTo>
                    <a:pt x="1424927" y="0"/>
                  </a:lnTo>
                  <a:lnTo>
                    <a:pt x="1424927" y="13716"/>
                  </a:lnTo>
                  <a:lnTo>
                    <a:pt x="1438643" y="13716"/>
                  </a:lnTo>
                  <a:lnTo>
                    <a:pt x="1438643" y="0"/>
                  </a:lnTo>
                  <a:close/>
                </a:path>
                <a:path w="3851275" h="13970">
                  <a:moveTo>
                    <a:pt x="1493507" y="0"/>
                  </a:moveTo>
                  <a:lnTo>
                    <a:pt x="1479791" y="0"/>
                  </a:lnTo>
                  <a:lnTo>
                    <a:pt x="1479791" y="13716"/>
                  </a:lnTo>
                  <a:lnTo>
                    <a:pt x="1493507" y="13716"/>
                  </a:lnTo>
                  <a:lnTo>
                    <a:pt x="1493507" y="0"/>
                  </a:lnTo>
                  <a:close/>
                </a:path>
                <a:path w="3851275" h="13970">
                  <a:moveTo>
                    <a:pt x="1548371" y="0"/>
                  </a:moveTo>
                  <a:lnTo>
                    <a:pt x="1534655" y="0"/>
                  </a:lnTo>
                  <a:lnTo>
                    <a:pt x="1534655" y="13716"/>
                  </a:lnTo>
                  <a:lnTo>
                    <a:pt x="1548371" y="13716"/>
                  </a:lnTo>
                  <a:lnTo>
                    <a:pt x="1548371" y="0"/>
                  </a:lnTo>
                  <a:close/>
                </a:path>
                <a:path w="3851275" h="13970">
                  <a:moveTo>
                    <a:pt x="1603235" y="0"/>
                  </a:moveTo>
                  <a:lnTo>
                    <a:pt x="1589519" y="0"/>
                  </a:lnTo>
                  <a:lnTo>
                    <a:pt x="1589519" y="13716"/>
                  </a:lnTo>
                  <a:lnTo>
                    <a:pt x="1603235" y="13716"/>
                  </a:lnTo>
                  <a:lnTo>
                    <a:pt x="1603235" y="0"/>
                  </a:lnTo>
                  <a:close/>
                </a:path>
                <a:path w="3851275" h="13970">
                  <a:moveTo>
                    <a:pt x="1658099" y="0"/>
                  </a:moveTo>
                  <a:lnTo>
                    <a:pt x="1644383" y="0"/>
                  </a:lnTo>
                  <a:lnTo>
                    <a:pt x="1644383" y="13716"/>
                  </a:lnTo>
                  <a:lnTo>
                    <a:pt x="1658099" y="13716"/>
                  </a:lnTo>
                  <a:lnTo>
                    <a:pt x="1658099" y="0"/>
                  </a:lnTo>
                  <a:close/>
                </a:path>
                <a:path w="3851275" h="13970">
                  <a:moveTo>
                    <a:pt x="1712963" y="0"/>
                  </a:moveTo>
                  <a:lnTo>
                    <a:pt x="1699247" y="0"/>
                  </a:lnTo>
                  <a:lnTo>
                    <a:pt x="1699247" y="13716"/>
                  </a:lnTo>
                  <a:lnTo>
                    <a:pt x="1712963" y="13716"/>
                  </a:lnTo>
                  <a:lnTo>
                    <a:pt x="1712963" y="0"/>
                  </a:lnTo>
                  <a:close/>
                </a:path>
                <a:path w="3851275" h="13970">
                  <a:moveTo>
                    <a:pt x="1767827" y="0"/>
                  </a:moveTo>
                  <a:lnTo>
                    <a:pt x="1754111" y="0"/>
                  </a:lnTo>
                  <a:lnTo>
                    <a:pt x="1754111" y="13716"/>
                  </a:lnTo>
                  <a:lnTo>
                    <a:pt x="1767827" y="13716"/>
                  </a:lnTo>
                  <a:lnTo>
                    <a:pt x="1767827" y="0"/>
                  </a:lnTo>
                  <a:close/>
                </a:path>
                <a:path w="3851275" h="13970">
                  <a:moveTo>
                    <a:pt x="1822691" y="0"/>
                  </a:moveTo>
                  <a:lnTo>
                    <a:pt x="1808975" y="0"/>
                  </a:lnTo>
                  <a:lnTo>
                    <a:pt x="1808975" y="13716"/>
                  </a:lnTo>
                  <a:lnTo>
                    <a:pt x="1822691" y="13716"/>
                  </a:lnTo>
                  <a:lnTo>
                    <a:pt x="1822691" y="0"/>
                  </a:lnTo>
                  <a:close/>
                </a:path>
                <a:path w="3851275" h="13970">
                  <a:moveTo>
                    <a:pt x="1877555" y="0"/>
                  </a:moveTo>
                  <a:lnTo>
                    <a:pt x="1863839" y="0"/>
                  </a:lnTo>
                  <a:lnTo>
                    <a:pt x="1863839" y="13716"/>
                  </a:lnTo>
                  <a:lnTo>
                    <a:pt x="1877555" y="13716"/>
                  </a:lnTo>
                  <a:lnTo>
                    <a:pt x="1877555" y="0"/>
                  </a:lnTo>
                  <a:close/>
                </a:path>
                <a:path w="3851275" h="13970">
                  <a:moveTo>
                    <a:pt x="1932419" y="0"/>
                  </a:moveTo>
                  <a:lnTo>
                    <a:pt x="1918703" y="0"/>
                  </a:lnTo>
                  <a:lnTo>
                    <a:pt x="1918703" y="13716"/>
                  </a:lnTo>
                  <a:lnTo>
                    <a:pt x="1932419" y="13716"/>
                  </a:lnTo>
                  <a:lnTo>
                    <a:pt x="1932419" y="0"/>
                  </a:lnTo>
                  <a:close/>
                </a:path>
                <a:path w="3851275" h="13970">
                  <a:moveTo>
                    <a:pt x="1987283" y="0"/>
                  </a:moveTo>
                  <a:lnTo>
                    <a:pt x="1973567" y="0"/>
                  </a:lnTo>
                  <a:lnTo>
                    <a:pt x="1973567" y="13716"/>
                  </a:lnTo>
                  <a:lnTo>
                    <a:pt x="1987283" y="13716"/>
                  </a:lnTo>
                  <a:lnTo>
                    <a:pt x="1987283" y="0"/>
                  </a:lnTo>
                  <a:close/>
                </a:path>
                <a:path w="3851275" h="13970">
                  <a:moveTo>
                    <a:pt x="2042147" y="0"/>
                  </a:moveTo>
                  <a:lnTo>
                    <a:pt x="2028431" y="0"/>
                  </a:lnTo>
                  <a:lnTo>
                    <a:pt x="2028431" y="13716"/>
                  </a:lnTo>
                  <a:lnTo>
                    <a:pt x="2042147" y="13716"/>
                  </a:lnTo>
                  <a:lnTo>
                    <a:pt x="2042147" y="0"/>
                  </a:lnTo>
                  <a:close/>
                </a:path>
                <a:path w="3851275" h="13970">
                  <a:moveTo>
                    <a:pt x="2097011" y="0"/>
                  </a:moveTo>
                  <a:lnTo>
                    <a:pt x="2083295" y="0"/>
                  </a:lnTo>
                  <a:lnTo>
                    <a:pt x="2083295" y="13716"/>
                  </a:lnTo>
                  <a:lnTo>
                    <a:pt x="2097011" y="13716"/>
                  </a:lnTo>
                  <a:lnTo>
                    <a:pt x="2097011" y="0"/>
                  </a:lnTo>
                  <a:close/>
                </a:path>
                <a:path w="3851275" h="13970">
                  <a:moveTo>
                    <a:pt x="2151875" y="0"/>
                  </a:moveTo>
                  <a:lnTo>
                    <a:pt x="2138159" y="0"/>
                  </a:lnTo>
                  <a:lnTo>
                    <a:pt x="2138159" y="13716"/>
                  </a:lnTo>
                  <a:lnTo>
                    <a:pt x="2151875" y="13716"/>
                  </a:lnTo>
                  <a:lnTo>
                    <a:pt x="2151875" y="0"/>
                  </a:lnTo>
                  <a:close/>
                </a:path>
                <a:path w="3851275" h="13970">
                  <a:moveTo>
                    <a:pt x="2206739" y="0"/>
                  </a:moveTo>
                  <a:lnTo>
                    <a:pt x="2193023" y="0"/>
                  </a:lnTo>
                  <a:lnTo>
                    <a:pt x="2193023" y="13716"/>
                  </a:lnTo>
                  <a:lnTo>
                    <a:pt x="2206739" y="13716"/>
                  </a:lnTo>
                  <a:lnTo>
                    <a:pt x="2206739" y="0"/>
                  </a:lnTo>
                  <a:close/>
                </a:path>
                <a:path w="3851275" h="13970">
                  <a:moveTo>
                    <a:pt x="2261603" y="0"/>
                  </a:moveTo>
                  <a:lnTo>
                    <a:pt x="2247887" y="0"/>
                  </a:lnTo>
                  <a:lnTo>
                    <a:pt x="2247887" y="13716"/>
                  </a:lnTo>
                  <a:lnTo>
                    <a:pt x="2261603" y="13716"/>
                  </a:lnTo>
                  <a:lnTo>
                    <a:pt x="2261603" y="0"/>
                  </a:lnTo>
                  <a:close/>
                </a:path>
                <a:path w="3851275" h="13970">
                  <a:moveTo>
                    <a:pt x="2316467" y="0"/>
                  </a:moveTo>
                  <a:lnTo>
                    <a:pt x="2302751" y="0"/>
                  </a:lnTo>
                  <a:lnTo>
                    <a:pt x="2302751" y="13716"/>
                  </a:lnTo>
                  <a:lnTo>
                    <a:pt x="2316467" y="13716"/>
                  </a:lnTo>
                  <a:lnTo>
                    <a:pt x="2316467" y="0"/>
                  </a:lnTo>
                  <a:close/>
                </a:path>
                <a:path w="3851275" h="13970">
                  <a:moveTo>
                    <a:pt x="2371331" y="0"/>
                  </a:moveTo>
                  <a:lnTo>
                    <a:pt x="2357615" y="0"/>
                  </a:lnTo>
                  <a:lnTo>
                    <a:pt x="2357615" y="13716"/>
                  </a:lnTo>
                  <a:lnTo>
                    <a:pt x="2371331" y="13716"/>
                  </a:lnTo>
                  <a:lnTo>
                    <a:pt x="2371331" y="0"/>
                  </a:lnTo>
                  <a:close/>
                </a:path>
                <a:path w="3851275" h="13970">
                  <a:moveTo>
                    <a:pt x="2426195" y="0"/>
                  </a:moveTo>
                  <a:lnTo>
                    <a:pt x="2412479" y="0"/>
                  </a:lnTo>
                  <a:lnTo>
                    <a:pt x="2412479" y="13716"/>
                  </a:lnTo>
                  <a:lnTo>
                    <a:pt x="2426195" y="13716"/>
                  </a:lnTo>
                  <a:lnTo>
                    <a:pt x="2426195" y="0"/>
                  </a:lnTo>
                  <a:close/>
                </a:path>
                <a:path w="3851275" h="13970">
                  <a:moveTo>
                    <a:pt x="2481059" y="0"/>
                  </a:moveTo>
                  <a:lnTo>
                    <a:pt x="2467343" y="0"/>
                  </a:lnTo>
                  <a:lnTo>
                    <a:pt x="2467343" y="13716"/>
                  </a:lnTo>
                  <a:lnTo>
                    <a:pt x="2481059" y="13716"/>
                  </a:lnTo>
                  <a:lnTo>
                    <a:pt x="2481059" y="0"/>
                  </a:lnTo>
                  <a:close/>
                </a:path>
                <a:path w="3851275" h="13970">
                  <a:moveTo>
                    <a:pt x="2535923" y="0"/>
                  </a:moveTo>
                  <a:lnTo>
                    <a:pt x="2522207" y="0"/>
                  </a:lnTo>
                  <a:lnTo>
                    <a:pt x="2522207" y="13716"/>
                  </a:lnTo>
                  <a:lnTo>
                    <a:pt x="2535923" y="13716"/>
                  </a:lnTo>
                  <a:lnTo>
                    <a:pt x="2535923" y="0"/>
                  </a:lnTo>
                  <a:close/>
                </a:path>
                <a:path w="3851275" h="13970">
                  <a:moveTo>
                    <a:pt x="2590800" y="0"/>
                  </a:moveTo>
                  <a:lnTo>
                    <a:pt x="2577084" y="0"/>
                  </a:lnTo>
                  <a:lnTo>
                    <a:pt x="2577084" y="13716"/>
                  </a:lnTo>
                  <a:lnTo>
                    <a:pt x="2590800" y="13716"/>
                  </a:lnTo>
                  <a:lnTo>
                    <a:pt x="2590800" y="0"/>
                  </a:lnTo>
                  <a:close/>
                </a:path>
                <a:path w="3851275" h="13970">
                  <a:moveTo>
                    <a:pt x="2645664" y="0"/>
                  </a:moveTo>
                  <a:lnTo>
                    <a:pt x="2631948" y="0"/>
                  </a:lnTo>
                  <a:lnTo>
                    <a:pt x="2631948" y="13716"/>
                  </a:lnTo>
                  <a:lnTo>
                    <a:pt x="2645664" y="13716"/>
                  </a:lnTo>
                  <a:lnTo>
                    <a:pt x="2645664" y="0"/>
                  </a:lnTo>
                  <a:close/>
                </a:path>
                <a:path w="3851275" h="13970">
                  <a:moveTo>
                    <a:pt x="2700528" y="0"/>
                  </a:moveTo>
                  <a:lnTo>
                    <a:pt x="2686812" y="0"/>
                  </a:lnTo>
                  <a:lnTo>
                    <a:pt x="2686812" y="13716"/>
                  </a:lnTo>
                  <a:lnTo>
                    <a:pt x="2700528" y="13716"/>
                  </a:lnTo>
                  <a:lnTo>
                    <a:pt x="2700528" y="0"/>
                  </a:lnTo>
                  <a:close/>
                </a:path>
                <a:path w="3851275" h="13970">
                  <a:moveTo>
                    <a:pt x="2755392" y="0"/>
                  </a:moveTo>
                  <a:lnTo>
                    <a:pt x="2741676" y="0"/>
                  </a:lnTo>
                  <a:lnTo>
                    <a:pt x="2741676" y="13716"/>
                  </a:lnTo>
                  <a:lnTo>
                    <a:pt x="2755392" y="13716"/>
                  </a:lnTo>
                  <a:lnTo>
                    <a:pt x="2755392" y="0"/>
                  </a:lnTo>
                  <a:close/>
                </a:path>
                <a:path w="3851275" h="13970">
                  <a:moveTo>
                    <a:pt x="2810256" y="0"/>
                  </a:moveTo>
                  <a:lnTo>
                    <a:pt x="2796540" y="0"/>
                  </a:lnTo>
                  <a:lnTo>
                    <a:pt x="2796540" y="13716"/>
                  </a:lnTo>
                  <a:lnTo>
                    <a:pt x="2810256" y="13716"/>
                  </a:lnTo>
                  <a:lnTo>
                    <a:pt x="2810256" y="0"/>
                  </a:lnTo>
                  <a:close/>
                </a:path>
                <a:path w="3851275" h="13970">
                  <a:moveTo>
                    <a:pt x="2865120" y="0"/>
                  </a:moveTo>
                  <a:lnTo>
                    <a:pt x="2851404" y="0"/>
                  </a:lnTo>
                  <a:lnTo>
                    <a:pt x="2851404" y="13716"/>
                  </a:lnTo>
                  <a:lnTo>
                    <a:pt x="2865120" y="13716"/>
                  </a:lnTo>
                  <a:lnTo>
                    <a:pt x="2865120" y="0"/>
                  </a:lnTo>
                  <a:close/>
                </a:path>
                <a:path w="3851275" h="13970">
                  <a:moveTo>
                    <a:pt x="2919984" y="0"/>
                  </a:moveTo>
                  <a:lnTo>
                    <a:pt x="2906268" y="0"/>
                  </a:lnTo>
                  <a:lnTo>
                    <a:pt x="2906268" y="13716"/>
                  </a:lnTo>
                  <a:lnTo>
                    <a:pt x="2919984" y="13716"/>
                  </a:lnTo>
                  <a:lnTo>
                    <a:pt x="2919984" y="0"/>
                  </a:lnTo>
                  <a:close/>
                </a:path>
                <a:path w="3851275" h="13970">
                  <a:moveTo>
                    <a:pt x="2974848" y="0"/>
                  </a:moveTo>
                  <a:lnTo>
                    <a:pt x="2961132" y="0"/>
                  </a:lnTo>
                  <a:lnTo>
                    <a:pt x="2961132" y="13716"/>
                  </a:lnTo>
                  <a:lnTo>
                    <a:pt x="2974848" y="13716"/>
                  </a:lnTo>
                  <a:lnTo>
                    <a:pt x="2974848" y="0"/>
                  </a:lnTo>
                  <a:close/>
                </a:path>
                <a:path w="3851275" h="13970">
                  <a:moveTo>
                    <a:pt x="3029712" y="0"/>
                  </a:moveTo>
                  <a:lnTo>
                    <a:pt x="3015996" y="0"/>
                  </a:lnTo>
                  <a:lnTo>
                    <a:pt x="3015996" y="13716"/>
                  </a:lnTo>
                  <a:lnTo>
                    <a:pt x="3029712" y="13716"/>
                  </a:lnTo>
                  <a:lnTo>
                    <a:pt x="3029712" y="0"/>
                  </a:lnTo>
                  <a:close/>
                </a:path>
                <a:path w="3851275" h="13970">
                  <a:moveTo>
                    <a:pt x="3084576" y="0"/>
                  </a:moveTo>
                  <a:lnTo>
                    <a:pt x="3070860" y="0"/>
                  </a:lnTo>
                  <a:lnTo>
                    <a:pt x="3070860" y="13716"/>
                  </a:lnTo>
                  <a:lnTo>
                    <a:pt x="3084576" y="13716"/>
                  </a:lnTo>
                  <a:lnTo>
                    <a:pt x="3084576" y="0"/>
                  </a:lnTo>
                  <a:close/>
                </a:path>
                <a:path w="3851275" h="13970">
                  <a:moveTo>
                    <a:pt x="3139440" y="0"/>
                  </a:moveTo>
                  <a:lnTo>
                    <a:pt x="3125724" y="0"/>
                  </a:lnTo>
                  <a:lnTo>
                    <a:pt x="3125724" y="13716"/>
                  </a:lnTo>
                  <a:lnTo>
                    <a:pt x="3139440" y="13716"/>
                  </a:lnTo>
                  <a:lnTo>
                    <a:pt x="3139440" y="0"/>
                  </a:lnTo>
                  <a:close/>
                </a:path>
                <a:path w="3851275" h="13970">
                  <a:moveTo>
                    <a:pt x="3194304" y="0"/>
                  </a:moveTo>
                  <a:lnTo>
                    <a:pt x="3180588" y="0"/>
                  </a:lnTo>
                  <a:lnTo>
                    <a:pt x="3180588" y="13716"/>
                  </a:lnTo>
                  <a:lnTo>
                    <a:pt x="3194304" y="13716"/>
                  </a:lnTo>
                  <a:lnTo>
                    <a:pt x="3194304" y="0"/>
                  </a:lnTo>
                  <a:close/>
                </a:path>
                <a:path w="3851275" h="13970">
                  <a:moveTo>
                    <a:pt x="3247631" y="0"/>
                  </a:moveTo>
                  <a:lnTo>
                    <a:pt x="3233915" y="0"/>
                  </a:lnTo>
                  <a:lnTo>
                    <a:pt x="3233915" y="13716"/>
                  </a:lnTo>
                  <a:lnTo>
                    <a:pt x="3247631" y="13716"/>
                  </a:lnTo>
                  <a:lnTo>
                    <a:pt x="3247631" y="0"/>
                  </a:lnTo>
                  <a:close/>
                </a:path>
                <a:path w="3851275" h="13970">
                  <a:moveTo>
                    <a:pt x="3302495" y="0"/>
                  </a:moveTo>
                  <a:lnTo>
                    <a:pt x="3288779" y="0"/>
                  </a:lnTo>
                  <a:lnTo>
                    <a:pt x="3288779" y="13716"/>
                  </a:lnTo>
                  <a:lnTo>
                    <a:pt x="3302495" y="13716"/>
                  </a:lnTo>
                  <a:lnTo>
                    <a:pt x="3302495" y="0"/>
                  </a:lnTo>
                  <a:close/>
                </a:path>
                <a:path w="3851275" h="13970">
                  <a:moveTo>
                    <a:pt x="3357359" y="0"/>
                  </a:moveTo>
                  <a:lnTo>
                    <a:pt x="3343643" y="0"/>
                  </a:lnTo>
                  <a:lnTo>
                    <a:pt x="3343643" y="13716"/>
                  </a:lnTo>
                  <a:lnTo>
                    <a:pt x="3357359" y="13716"/>
                  </a:lnTo>
                  <a:lnTo>
                    <a:pt x="3357359" y="0"/>
                  </a:lnTo>
                  <a:close/>
                </a:path>
                <a:path w="3851275" h="13970">
                  <a:moveTo>
                    <a:pt x="3412223" y="0"/>
                  </a:moveTo>
                  <a:lnTo>
                    <a:pt x="3398507" y="0"/>
                  </a:lnTo>
                  <a:lnTo>
                    <a:pt x="3398507" y="13716"/>
                  </a:lnTo>
                  <a:lnTo>
                    <a:pt x="3412223" y="13716"/>
                  </a:lnTo>
                  <a:lnTo>
                    <a:pt x="3412223" y="0"/>
                  </a:lnTo>
                  <a:close/>
                </a:path>
                <a:path w="3851275" h="13970">
                  <a:moveTo>
                    <a:pt x="3467087" y="0"/>
                  </a:moveTo>
                  <a:lnTo>
                    <a:pt x="3453371" y="0"/>
                  </a:lnTo>
                  <a:lnTo>
                    <a:pt x="3453371" y="13716"/>
                  </a:lnTo>
                  <a:lnTo>
                    <a:pt x="3467087" y="13716"/>
                  </a:lnTo>
                  <a:lnTo>
                    <a:pt x="3467087" y="0"/>
                  </a:lnTo>
                  <a:close/>
                </a:path>
                <a:path w="3851275" h="13970">
                  <a:moveTo>
                    <a:pt x="3521951" y="0"/>
                  </a:moveTo>
                  <a:lnTo>
                    <a:pt x="3508235" y="0"/>
                  </a:lnTo>
                  <a:lnTo>
                    <a:pt x="3508235" y="13716"/>
                  </a:lnTo>
                  <a:lnTo>
                    <a:pt x="3521951" y="13716"/>
                  </a:lnTo>
                  <a:lnTo>
                    <a:pt x="3521951" y="0"/>
                  </a:lnTo>
                  <a:close/>
                </a:path>
                <a:path w="3851275" h="13970">
                  <a:moveTo>
                    <a:pt x="3576815" y="0"/>
                  </a:moveTo>
                  <a:lnTo>
                    <a:pt x="3563099" y="0"/>
                  </a:lnTo>
                  <a:lnTo>
                    <a:pt x="3563099" y="13716"/>
                  </a:lnTo>
                  <a:lnTo>
                    <a:pt x="3576815" y="13716"/>
                  </a:lnTo>
                  <a:lnTo>
                    <a:pt x="3576815" y="0"/>
                  </a:lnTo>
                  <a:close/>
                </a:path>
                <a:path w="3851275" h="13970">
                  <a:moveTo>
                    <a:pt x="3631679" y="0"/>
                  </a:moveTo>
                  <a:lnTo>
                    <a:pt x="3617963" y="0"/>
                  </a:lnTo>
                  <a:lnTo>
                    <a:pt x="3617963" y="13716"/>
                  </a:lnTo>
                  <a:lnTo>
                    <a:pt x="3631679" y="13716"/>
                  </a:lnTo>
                  <a:lnTo>
                    <a:pt x="3631679" y="0"/>
                  </a:lnTo>
                  <a:close/>
                </a:path>
                <a:path w="3851275" h="13970">
                  <a:moveTo>
                    <a:pt x="3686543" y="0"/>
                  </a:moveTo>
                  <a:lnTo>
                    <a:pt x="3672827" y="0"/>
                  </a:lnTo>
                  <a:lnTo>
                    <a:pt x="3672827" y="13716"/>
                  </a:lnTo>
                  <a:lnTo>
                    <a:pt x="3686543" y="13716"/>
                  </a:lnTo>
                  <a:lnTo>
                    <a:pt x="3686543" y="0"/>
                  </a:lnTo>
                  <a:close/>
                </a:path>
                <a:path w="3851275" h="13970">
                  <a:moveTo>
                    <a:pt x="3741407" y="0"/>
                  </a:moveTo>
                  <a:lnTo>
                    <a:pt x="3727691" y="0"/>
                  </a:lnTo>
                  <a:lnTo>
                    <a:pt x="3727691" y="13716"/>
                  </a:lnTo>
                  <a:lnTo>
                    <a:pt x="3741407" y="13716"/>
                  </a:lnTo>
                  <a:lnTo>
                    <a:pt x="3741407" y="0"/>
                  </a:lnTo>
                  <a:close/>
                </a:path>
                <a:path w="3851275" h="13970">
                  <a:moveTo>
                    <a:pt x="3796271" y="0"/>
                  </a:moveTo>
                  <a:lnTo>
                    <a:pt x="3782555" y="0"/>
                  </a:lnTo>
                  <a:lnTo>
                    <a:pt x="3782555" y="13716"/>
                  </a:lnTo>
                  <a:lnTo>
                    <a:pt x="3796271" y="13716"/>
                  </a:lnTo>
                  <a:lnTo>
                    <a:pt x="3796271" y="0"/>
                  </a:lnTo>
                  <a:close/>
                </a:path>
                <a:path w="3851275" h="13970">
                  <a:moveTo>
                    <a:pt x="3851135" y="0"/>
                  </a:moveTo>
                  <a:lnTo>
                    <a:pt x="3837419" y="0"/>
                  </a:lnTo>
                  <a:lnTo>
                    <a:pt x="3837419" y="13716"/>
                  </a:lnTo>
                  <a:lnTo>
                    <a:pt x="3851135" y="13716"/>
                  </a:lnTo>
                  <a:lnTo>
                    <a:pt x="3851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7931" y="5263908"/>
              <a:ext cx="1659889" cy="13970"/>
            </a:xfrm>
            <a:custGeom>
              <a:avLst/>
              <a:gdLst/>
              <a:ahLst/>
              <a:cxnLst/>
              <a:rect l="l" t="t" r="r" b="b"/>
              <a:pathLst>
                <a:path w="1659890" h="13970">
                  <a:moveTo>
                    <a:pt x="1371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716" y="13716"/>
                  </a:lnTo>
                  <a:lnTo>
                    <a:pt x="13716" y="0"/>
                  </a:lnTo>
                  <a:close/>
                </a:path>
                <a:path w="1659890" h="13970">
                  <a:moveTo>
                    <a:pt x="68580" y="0"/>
                  </a:moveTo>
                  <a:lnTo>
                    <a:pt x="54864" y="0"/>
                  </a:lnTo>
                  <a:lnTo>
                    <a:pt x="54864" y="13716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  <a:path w="1659890" h="13970">
                  <a:moveTo>
                    <a:pt x="123444" y="0"/>
                  </a:moveTo>
                  <a:lnTo>
                    <a:pt x="109728" y="0"/>
                  </a:lnTo>
                  <a:lnTo>
                    <a:pt x="109728" y="13716"/>
                  </a:lnTo>
                  <a:lnTo>
                    <a:pt x="123444" y="13716"/>
                  </a:lnTo>
                  <a:lnTo>
                    <a:pt x="123444" y="0"/>
                  </a:lnTo>
                  <a:close/>
                </a:path>
                <a:path w="1659890" h="13970">
                  <a:moveTo>
                    <a:pt x="178308" y="0"/>
                  </a:moveTo>
                  <a:lnTo>
                    <a:pt x="164592" y="0"/>
                  </a:lnTo>
                  <a:lnTo>
                    <a:pt x="164592" y="13716"/>
                  </a:lnTo>
                  <a:lnTo>
                    <a:pt x="178308" y="13716"/>
                  </a:lnTo>
                  <a:lnTo>
                    <a:pt x="178308" y="0"/>
                  </a:lnTo>
                  <a:close/>
                </a:path>
                <a:path w="1659890" h="13970">
                  <a:moveTo>
                    <a:pt x="233172" y="0"/>
                  </a:moveTo>
                  <a:lnTo>
                    <a:pt x="219456" y="0"/>
                  </a:lnTo>
                  <a:lnTo>
                    <a:pt x="219456" y="13716"/>
                  </a:lnTo>
                  <a:lnTo>
                    <a:pt x="233172" y="13716"/>
                  </a:lnTo>
                  <a:lnTo>
                    <a:pt x="233172" y="0"/>
                  </a:lnTo>
                  <a:close/>
                </a:path>
                <a:path w="1659890" h="13970">
                  <a:moveTo>
                    <a:pt x="288036" y="0"/>
                  </a:moveTo>
                  <a:lnTo>
                    <a:pt x="274320" y="0"/>
                  </a:lnTo>
                  <a:lnTo>
                    <a:pt x="274320" y="13716"/>
                  </a:lnTo>
                  <a:lnTo>
                    <a:pt x="288036" y="13716"/>
                  </a:lnTo>
                  <a:lnTo>
                    <a:pt x="288036" y="0"/>
                  </a:lnTo>
                  <a:close/>
                </a:path>
                <a:path w="1659890" h="13970">
                  <a:moveTo>
                    <a:pt x="342900" y="0"/>
                  </a:moveTo>
                  <a:lnTo>
                    <a:pt x="329184" y="0"/>
                  </a:lnTo>
                  <a:lnTo>
                    <a:pt x="329184" y="13716"/>
                  </a:lnTo>
                  <a:lnTo>
                    <a:pt x="342900" y="13716"/>
                  </a:lnTo>
                  <a:lnTo>
                    <a:pt x="342900" y="0"/>
                  </a:lnTo>
                  <a:close/>
                </a:path>
                <a:path w="1659890" h="13970">
                  <a:moveTo>
                    <a:pt x="397764" y="0"/>
                  </a:moveTo>
                  <a:lnTo>
                    <a:pt x="384048" y="0"/>
                  </a:lnTo>
                  <a:lnTo>
                    <a:pt x="384048" y="13716"/>
                  </a:lnTo>
                  <a:lnTo>
                    <a:pt x="397764" y="13716"/>
                  </a:lnTo>
                  <a:lnTo>
                    <a:pt x="397764" y="0"/>
                  </a:lnTo>
                  <a:close/>
                </a:path>
                <a:path w="1659890" h="13970">
                  <a:moveTo>
                    <a:pt x="452628" y="0"/>
                  </a:moveTo>
                  <a:lnTo>
                    <a:pt x="438912" y="0"/>
                  </a:lnTo>
                  <a:lnTo>
                    <a:pt x="438912" y="13716"/>
                  </a:lnTo>
                  <a:lnTo>
                    <a:pt x="452628" y="13716"/>
                  </a:lnTo>
                  <a:lnTo>
                    <a:pt x="452628" y="0"/>
                  </a:lnTo>
                  <a:close/>
                </a:path>
                <a:path w="1659890" h="13970">
                  <a:moveTo>
                    <a:pt x="507492" y="0"/>
                  </a:moveTo>
                  <a:lnTo>
                    <a:pt x="493776" y="0"/>
                  </a:lnTo>
                  <a:lnTo>
                    <a:pt x="493776" y="13716"/>
                  </a:lnTo>
                  <a:lnTo>
                    <a:pt x="507492" y="13716"/>
                  </a:lnTo>
                  <a:lnTo>
                    <a:pt x="507492" y="0"/>
                  </a:lnTo>
                  <a:close/>
                </a:path>
                <a:path w="1659890" h="13970">
                  <a:moveTo>
                    <a:pt x="562356" y="0"/>
                  </a:moveTo>
                  <a:lnTo>
                    <a:pt x="548640" y="0"/>
                  </a:lnTo>
                  <a:lnTo>
                    <a:pt x="548640" y="13716"/>
                  </a:lnTo>
                  <a:lnTo>
                    <a:pt x="562356" y="13716"/>
                  </a:lnTo>
                  <a:lnTo>
                    <a:pt x="562356" y="0"/>
                  </a:lnTo>
                  <a:close/>
                </a:path>
                <a:path w="1659890" h="13970">
                  <a:moveTo>
                    <a:pt x="617220" y="0"/>
                  </a:moveTo>
                  <a:lnTo>
                    <a:pt x="603504" y="0"/>
                  </a:lnTo>
                  <a:lnTo>
                    <a:pt x="603504" y="13716"/>
                  </a:lnTo>
                  <a:lnTo>
                    <a:pt x="617220" y="13716"/>
                  </a:lnTo>
                  <a:lnTo>
                    <a:pt x="617220" y="0"/>
                  </a:lnTo>
                  <a:close/>
                </a:path>
                <a:path w="1659890" h="13970">
                  <a:moveTo>
                    <a:pt x="672084" y="0"/>
                  </a:moveTo>
                  <a:lnTo>
                    <a:pt x="658368" y="0"/>
                  </a:lnTo>
                  <a:lnTo>
                    <a:pt x="658368" y="13716"/>
                  </a:lnTo>
                  <a:lnTo>
                    <a:pt x="672084" y="13716"/>
                  </a:lnTo>
                  <a:lnTo>
                    <a:pt x="672084" y="0"/>
                  </a:lnTo>
                  <a:close/>
                </a:path>
                <a:path w="1659890" h="13970">
                  <a:moveTo>
                    <a:pt x="726960" y="0"/>
                  </a:moveTo>
                  <a:lnTo>
                    <a:pt x="713244" y="0"/>
                  </a:lnTo>
                  <a:lnTo>
                    <a:pt x="713244" y="13716"/>
                  </a:lnTo>
                  <a:lnTo>
                    <a:pt x="726960" y="13716"/>
                  </a:lnTo>
                  <a:lnTo>
                    <a:pt x="726960" y="0"/>
                  </a:lnTo>
                  <a:close/>
                </a:path>
                <a:path w="1659890" h="13970">
                  <a:moveTo>
                    <a:pt x="781824" y="0"/>
                  </a:moveTo>
                  <a:lnTo>
                    <a:pt x="768108" y="0"/>
                  </a:lnTo>
                  <a:lnTo>
                    <a:pt x="768108" y="13716"/>
                  </a:lnTo>
                  <a:lnTo>
                    <a:pt x="781824" y="13716"/>
                  </a:lnTo>
                  <a:lnTo>
                    <a:pt x="781824" y="0"/>
                  </a:lnTo>
                  <a:close/>
                </a:path>
                <a:path w="1659890" h="13970">
                  <a:moveTo>
                    <a:pt x="836688" y="0"/>
                  </a:moveTo>
                  <a:lnTo>
                    <a:pt x="822972" y="0"/>
                  </a:lnTo>
                  <a:lnTo>
                    <a:pt x="822972" y="13716"/>
                  </a:lnTo>
                  <a:lnTo>
                    <a:pt x="836688" y="13716"/>
                  </a:lnTo>
                  <a:lnTo>
                    <a:pt x="836688" y="0"/>
                  </a:lnTo>
                  <a:close/>
                </a:path>
                <a:path w="1659890" h="13970">
                  <a:moveTo>
                    <a:pt x="891552" y="0"/>
                  </a:moveTo>
                  <a:lnTo>
                    <a:pt x="877836" y="0"/>
                  </a:lnTo>
                  <a:lnTo>
                    <a:pt x="877836" y="13716"/>
                  </a:lnTo>
                  <a:lnTo>
                    <a:pt x="891552" y="13716"/>
                  </a:lnTo>
                  <a:lnTo>
                    <a:pt x="891552" y="0"/>
                  </a:lnTo>
                  <a:close/>
                </a:path>
                <a:path w="1659890" h="13970">
                  <a:moveTo>
                    <a:pt x="946416" y="0"/>
                  </a:moveTo>
                  <a:lnTo>
                    <a:pt x="932700" y="0"/>
                  </a:lnTo>
                  <a:lnTo>
                    <a:pt x="932700" y="13716"/>
                  </a:lnTo>
                  <a:lnTo>
                    <a:pt x="946416" y="13716"/>
                  </a:lnTo>
                  <a:lnTo>
                    <a:pt x="946416" y="0"/>
                  </a:lnTo>
                  <a:close/>
                </a:path>
                <a:path w="1659890" h="13970">
                  <a:moveTo>
                    <a:pt x="1001280" y="0"/>
                  </a:moveTo>
                  <a:lnTo>
                    <a:pt x="987564" y="0"/>
                  </a:lnTo>
                  <a:lnTo>
                    <a:pt x="987564" y="13716"/>
                  </a:lnTo>
                  <a:lnTo>
                    <a:pt x="1001280" y="13716"/>
                  </a:lnTo>
                  <a:lnTo>
                    <a:pt x="1001280" y="0"/>
                  </a:lnTo>
                  <a:close/>
                </a:path>
                <a:path w="1659890" h="13970">
                  <a:moveTo>
                    <a:pt x="1056144" y="0"/>
                  </a:moveTo>
                  <a:lnTo>
                    <a:pt x="1042428" y="0"/>
                  </a:lnTo>
                  <a:lnTo>
                    <a:pt x="1042428" y="13716"/>
                  </a:lnTo>
                  <a:lnTo>
                    <a:pt x="1056144" y="13716"/>
                  </a:lnTo>
                  <a:lnTo>
                    <a:pt x="1056144" y="0"/>
                  </a:lnTo>
                  <a:close/>
                </a:path>
                <a:path w="1659890" h="13970">
                  <a:moveTo>
                    <a:pt x="1111008" y="0"/>
                  </a:moveTo>
                  <a:lnTo>
                    <a:pt x="1097292" y="0"/>
                  </a:lnTo>
                  <a:lnTo>
                    <a:pt x="1097292" y="13716"/>
                  </a:lnTo>
                  <a:lnTo>
                    <a:pt x="1111008" y="13716"/>
                  </a:lnTo>
                  <a:lnTo>
                    <a:pt x="1111008" y="0"/>
                  </a:lnTo>
                  <a:close/>
                </a:path>
                <a:path w="1659890" h="13970">
                  <a:moveTo>
                    <a:pt x="1165872" y="0"/>
                  </a:moveTo>
                  <a:lnTo>
                    <a:pt x="1152156" y="0"/>
                  </a:lnTo>
                  <a:lnTo>
                    <a:pt x="1152156" y="13716"/>
                  </a:lnTo>
                  <a:lnTo>
                    <a:pt x="1165872" y="13716"/>
                  </a:lnTo>
                  <a:lnTo>
                    <a:pt x="1165872" y="0"/>
                  </a:lnTo>
                  <a:close/>
                </a:path>
                <a:path w="1659890" h="13970">
                  <a:moveTo>
                    <a:pt x="1220736" y="0"/>
                  </a:moveTo>
                  <a:lnTo>
                    <a:pt x="1207020" y="0"/>
                  </a:lnTo>
                  <a:lnTo>
                    <a:pt x="1207020" y="13716"/>
                  </a:lnTo>
                  <a:lnTo>
                    <a:pt x="1220736" y="13716"/>
                  </a:lnTo>
                  <a:lnTo>
                    <a:pt x="1220736" y="0"/>
                  </a:lnTo>
                  <a:close/>
                </a:path>
                <a:path w="1659890" h="13970">
                  <a:moveTo>
                    <a:pt x="1275600" y="0"/>
                  </a:moveTo>
                  <a:lnTo>
                    <a:pt x="1261884" y="0"/>
                  </a:lnTo>
                  <a:lnTo>
                    <a:pt x="1261884" y="13716"/>
                  </a:lnTo>
                  <a:lnTo>
                    <a:pt x="1275600" y="13716"/>
                  </a:lnTo>
                  <a:lnTo>
                    <a:pt x="1275600" y="0"/>
                  </a:lnTo>
                  <a:close/>
                </a:path>
                <a:path w="1659890" h="13970">
                  <a:moveTo>
                    <a:pt x="1330464" y="0"/>
                  </a:moveTo>
                  <a:lnTo>
                    <a:pt x="1316748" y="0"/>
                  </a:lnTo>
                  <a:lnTo>
                    <a:pt x="1316748" y="13716"/>
                  </a:lnTo>
                  <a:lnTo>
                    <a:pt x="1330464" y="13716"/>
                  </a:lnTo>
                  <a:lnTo>
                    <a:pt x="1330464" y="0"/>
                  </a:lnTo>
                  <a:close/>
                </a:path>
                <a:path w="1659890" h="13970">
                  <a:moveTo>
                    <a:pt x="1385328" y="0"/>
                  </a:moveTo>
                  <a:lnTo>
                    <a:pt x="1371612" y="0"/>
                  </a:lnTo>
                  <a:lnTo>
                    <a:pt x="1371612" y="13716"/>
                  </a:lnTo>
                  <a:lnTo>
                    <a:pt x="1385328" y="13716"/>
                  </a:lnTo>
                  <a:lnTo>
                    <a:pt x="1385328" y="0"/>
                  </a:lnTo>
                  <a:close/>
                </a:path>
                <a:path w="1659890" h="13970">
                  <a:moveTo>
                    <a:pt x="1440192" y="0"/>
                  </a:moveTo>
                  <a:lnTo>
                    <a:pt x="1426476" y="0"/>
                  </a:lnTo>
                  <a:lnTo>
                    <a:pt x="1426476" y="13716"/>
                  </a:lnTo>
                  <a:lnTo>
                    <a:pt x="1440192" y="13716"/>
                  </a:lnTo>
                  <a:lnTo>
                    <a:pt x="1440192" y="0"/>
                  </a:lnTo>
                  <a:close/>
                </a:path>
                <a:path w="1659890" h="13970">
                  <a:moveTo>
                    <a:pt x="1495056" y="0"/>
                  </a:moveTo>
                  <a:lnTo>
                    <a:pt x="1481340" y="0"/>
                  </a:lnTo>
                  <a:lnTo>
                    <a:pt x="1481340" y="13716"/>
                  </a:lnTo>
                  <a:lnTo>
                    <a:pt x="1495056" y="13716"/>
                  </a:lnTo>
                  <a:lnTo>
                    <a:pt x="1495056" y="0"/>
                  </a:lnTo>
                  <a:close/>
                </a:path>
                <a:path w="1659890" h="13970">
                  <a:moveTo>
                    <a:pt x="1549920" y="0"/>
                  </a:moveTo>
                  <a:lnTo>
                    <a:pt x="1536204" y="0"/>
                  </a:lnTo>
                  <a:lnTo>
                    <a:pt x="1536204" y="13716"/>
                  </a:lnTo>
                  <a:lnTo>
                    <a:pt x="1549920" y="13716"/>
                  </a:lnTo>
                  <a:lnTo>
                    <a:pt x="1549920" y="0"/>
                  </a:lnTo>
                  <a:close/>
                </a:path>
                <a:path w="1659890" h="13970">
                  <a:moveTo>
                    <a:pt x="1604784" y="0"/>
                  </a:moveTo>
                  <a:lnTo>
                    <a:pt x="1591068" y="0"/>
                  </a:lnTo>
                  <a:lnTo>
                    <a:pt x="1591068" y="13716"/>
                  </a:lnTo>
                  <a:lnTo>
                    <a:pt x="1604784" y="13716"/>
                  </a:lnTo>
                  <a:lnTo>
                    <a:pt x="1604784" y="0"/>
                  </a:lnTo>
                  <a:close/>
                </a:path>
                <a:path w="1659890" h="13970">
                  <a:moveTo>
                    <a:pt x="1659648" y="0"/>
                  </a:moveTo>
                  <a:lnTo>
                    <a:pt x="1645932" y="0"/>
                  </a:lnTo>
                  <a:lnTo>
                    <a:pt x="1645932" y="13716"/>
                  </a:lnTo>
                  <a:lnTo>
                    <a:pt x="1659648" y="13716"/>
                  </a:lnTo>
                  <a:lnTo>
                    <a:pt x="1659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22" rIns="0" bIns="0" rtlCol="0">
            <a:spAutoFit/>
          </a:bodyPr>
          <a:lstStyle/>
          <a:p>
            <a:pPr marL="3211195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65" dirty="0"/>
              <a:t> </a:t>
            </a:r>
            <a:r>
              <a:rPr dirty="0"/>
              <a:t>Mab</a:t>
            </a:r>
            <a:r>
              <a:rPr spc="-60" dirty="0"/>
              <a:t> </a:t>
            </a:r>
            <a:r>
              <a:rPr dirty="0"/>
              <a:t>termék</a:t>
            </a:r>
            <a:r>
              <a:rPr spc="-50" dirty="0"/>
              <a:t> </a:t>
            </a:r>
            <a:r>
              <a:rPr spc="-10" dirty="0"/>
              <a:t>jellemzése</a:t>
            </a:r>
          </a:p>
        </p:txBody>
      </p:sp>
      <p:sp>
        <p:nvSpPr>
          <p:cNvPr id="17" name="object 17"/>
          <p:cNvSpPr/>
          <p:nvPr/>
        </p:nvSpPr>
        <p:spPr>
          <a:xfrm>
            <a:off x="8999219" y="260604"/>
            <a:ext cx="1399540" cy="6195060"/>
          </a:xfrm>
          <a:custGeom>
            <a:avLst/>
            <a:gdLst/>
            <a:ahLst/>
            <a:cxnLst/>
            <a:rect l="l" t="t" r="r" b="b"/>
            <a:pathLst>
              <a:path w="1399540" h="6195060">
                <a:moveTo>
                  <a:pt x="1399032" y="6195060"/>
                </a:moveTo>
                <a:lnTo>
                  <a:pt x="0" y="6195060"/>
                </a:lnTo>
                <a:lnTo>
                  <a:pt x="0" y="0"/>
                </a:lnTo>
                <a:lnTo>
                  <a:pt x="1399032" y="0"/>
                </a:lnTo>
                <a:lnTo>
                  <a:pt x="1399032" y="619506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770"/>
              </a:lnSpc>
            </a:pPr>
            <a:r>
              <a:rPr sz="1500" spc="-50" dirty="0">
                <a:solidFill>
                  <a:srgbClr val="000000"/>
                </a:solidFill>
              </a:rPr>
              <a:t>4</a:t>
            </a:r>
            <a:endParaRPr sz="15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2731" y="1210817"/>
          <a:ext cx="9801860" cy="447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415"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Tests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Acceptance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Methods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40665" marR="235585" indent="63500">
                        <a:lnSpc>
                          <a:spcPts val="2080"/>
                        </a:lnSpc>
                      </a:pPr>
                      <a:r>
                        <a:rPr sz="1700" b="1" spc="-10" dirty="0">
                          <a:solidFill>
                            <a:srgbClr val="E6E6E6"/>
                          </a:solidFill>
                          <a:latin typeface="Arial"/>
                          <a:cs typeface="Arial"/>
                        </a:rPr>
                        <a:t>Results R1A0161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 gridSpan="3">
                  <a:txBody>
                    <a:bodyPr/>
                    <a:lstStyle/>
                    <a:p>
                      <a:pPr marL="1412875" algn="ctr">
                        <a:lnSpc>
                          <a:spcPts val="1975"/>
                        </a:lnSpc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Contents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20">
                <a:tc gridSpan="3">
                  <a:txBody>
                    <a:bodyPr/>
                    <a:lstStyle/>
                    <a:p>
                      <a:pPr marL="4086225">
                        <a:lnSpc>
                          <a:spcPts val="1964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Active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substance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26670" marR="340360">
                        <a:lnSpc>
                          <a:spcPts val="2080"/>
                        </a:lnSpc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Active substance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7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mg/ml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700" b="1" spc="75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mg/ml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202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RP-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HPLC/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348615">
                        <a:lnSpc>
                          <a:spcPts val="1995"/>
                        </a:lnSpc>
                        <a:spcBef>
                          <a:spcPts val="3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 rowSpan="2">
                  <a:txBody>
                    <a:bodyPr/>
                    <a:lstStyle/>
                    <a:p>
                      <a:pPr marL="26670" marR="377825">
                        <a:lnSpc>
                          <a:spcPts val="208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Biological activity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1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Between</a:t>
                      </a:r>
                      <a:r>
                        <a:rPr sz="1700" b="1" spc="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80%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125%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materia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194945" indent="-146685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CDC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assay/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725" b="1" baseline="-19323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1.57∙10</a:t>
                      </a:r>
                      <a:r>
                        <a:rPr sz="1725" b="1" baseline="24154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-7</a:t>
                      </a:r>
                      <a:r>
                        <a:rPr sz="1725" b="1" spc="254" baseline="24154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4.72∙10</a:t>
                      </a:r>
                      <a:r>
                        <a:rPr sz="1725" b="1" baseline="24154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-7</a:t>
                      </a:r>
                      <a:r>
                        <a:rPr sz="1725" b="1" spc="270" baseline="24154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92075" indent="-250190">
                        <a:lnSpc>
                          <a:spcPts val="208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CD16a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assay/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305">
                <a:tc rowSpan="2">
                  <a:txBody>
                    <a:bodyPr/>
                    <a:lstStyle/>
                    <a:p>
                      <a:pPr marL="26670">
                        <a:lnSpc>
                          <a:spcPts val="201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Sialic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65904">
                        <a:lnSpc>
                          <a:spcPts val="2010"/>
                        </a:lnSpc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n.m.t.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4065904" algn="l"/>
                        </a:tabLst>
                      </a:pPr>
                      <a:r>
                        <a:rPr sz="1700" b="1" spc="-10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N-Acetylneuraminic</a:t>
                      </a:r>
                      <a:r>
                        <a:rPr sz="1700" b="1" spc="-1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sz="1700" b="1" spc="10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(NANA):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	0.4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µg/mg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4065904">
                        <a:lnSpc>
                          <a:spcPts val="1995"/>
                        </a:lnSpc>
                        <a:spcBef>
                          <a:spcPts val="3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RP-HPLC-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FL/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9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65904">
                        <a:lnSpc>
                          <a:spcPts val="2010"/>
                        </a:lnSpc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700" b="1" spc="-204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.m.t.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4065904" algn="l"/>
                        </a:tabLst>
                      </a:pPr>
                      <a:r>
                        <a:rPr sz="1700" b="1" spc="-10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N-Glycolylneuraminic</a:t>
                      </a:r>
                      <a:r>
                        <a:rPr sz="1700" b="1" spc="-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acid</a:t>
                      </a:r>
                      <a:r>
                        <a:rPr sz="1700" b="1" spc="-1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(NGNA):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700" b="1" spc="-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0.01</a:t>
                      </a:r>
                      <a:r>
                        <a:rPr sz="1700" b="1" spc="-1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µg/mg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4065904">
                        <a:lnSpc>
                          <a:spcPts val="1995"/>
                        </a:lnSpc>
                        <a:spcBef>
                          <a:spcPts val="3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019800" y="4158995"/>
            <a:ext cx="13970" cy="672465"/>
          </a:xfrm>
          <a:custGeom>
            <a:avLst/>
            <a:gdLst/>
            <a:ahLst/>
            <a:cxnLst/>
            <a:rect l="l" t="t" r="r" b="b"/>
            <a:pathLst>
              <a:path w="13970" h="672464">
                <a:moveTo>
                  <a:pt x="13716" y="658368"/>
                </a:moveTo>
                <a:lnTo>
                  <a:pt x="0" y="658368"/>
                </a:lnTo>
                <a:lnTo>
                  <a:pt x="0" y="672084"/>
                </a:lnTo>
                <a:lnTo>
                  <a:pt x="13716" y="672084"/>
                </a:lnTo>
                <a:lnTo>
                  <a:pt x="13716" y="658368"/>
                </a:lnTo>
                <a:close/>
              </a:path>
              <a:path w="13970" h="672464">
                <a:moveTo>
                  <a:pt x="13716" y="603516"/>
                </a:moveTo>
                <a:lnTo>
                  <a:pt x="0" y="603516"/>
                </a:lnTo>
                <a:lnTo>
                  <a:pt x="0" y="617220"/>
                </a:lnTo>
                <a:lnTo>
                  <a:pt x="13716" y="617220"/>
                </a:lnTo>
                <a:lnTo>
                  <a:pt x="13716" y="603516"/>
                </a:lnTo>
                <a:close/>
              </a:path>
              <a:path w="13970" h="672464">
                <a:moveTo>
                  <a:pt x="13716" y="548640"/>
                </a:moveTo>
                <a:lnTo>
                  <a:pt x="0" y="548640"/>
                </a:lnTo>
                <a:lnTo>
                  <a:pt x="0" y="562368"/>
                </a:lnTo>
                <a:lnTo>
                  <a:pt x="13716" y="562368"/>
                </a:lnTo>
                <a:lnTo>
                  <a:pt x="13716" y="548640"/>
                </a:lnTo>
                <a:close/>
              </a:path>
              <a:path w="13970" h="672464">
                <a:moveTo>
                  <a:pt x="13716" y="493776"/>
                </a:moveTo>
                <a:lnTo>
                  <a:pt x="0" y="493776"/>
                </a:lnTo>
                <a:lnTo>
                  <a:pt x="0" y="507492"/>
                </a:lnTo>
                <a:lnTo>
                  <a:pt x="13716" y="507492"/>
                </a:lnTo>
                <a:lnTo>
                  <a:pt x="13716" y="493776"/>
                </a:lnTo>
                <a:close/>
              </a:path>
              <a:path w="13970" h="672464">
                <a:moveTo>
                  <a:pt x="13716" y="438912"/>
                </a:moveTo>
                <a:lnTo>
                  <a:pt x="0" y="438912"/>
                </a:lnTo>
                <a:lnTo>
                  <a:pt x="0" y="452628"/>
                </a:lnTo>
                <a:lnTo>
                  <a:pt x="13716" y="452628"/>
                </a:lnTo>
                <a:lnTo>
                  <a:pt x="13716" y="438912"/>
                </a:lnTo>
                <a:close/>
              </a:path>
              <a:path w="13970" h="672464">
                <a:moveTo>
                  <a:pt x="13716" y="384048"/>
                </a:moveTo>
                <a:lnTo>
                  <a:pt x="0" y="384048"/>
                </a:lnTo>
                <a:lnTo>
                  <a:pt x="0" y="397764"/>
                </a:lnTo>
                <a:lnTo>
                  <a:pt x="13716" y="397764"/>
                </a:lnTo>
                <a:lnTo>
                  <a:pt x="13716" y="384048"/>
                </a:lnTo>
                <a:close/>
              </a:path>
              <a:path w="13970" h="672464">
                <a:moveTo>
                  <a:pt x="13716" y="329184"/>
                </a:moveTo>
                <a:lnTo>
                  <a:pt x="0" y="329184"/>
                </a:lnTo>
                <a:lnTo>
                  <a:pt x="0" y="342900"/>
                </a:lnTo>
                <a:lnTo>
                  <a:pt x="13716" y="342900"/>
                </a:lnTo>
                <a:lnTo>
                  <a:pt x="13716" y="329184"/>
                </a:lnTo>
                <a:close/>
              </a:path>
              <a:path w="13970" h="672464">
                <a:moveTo>
                  <a:pt x="13716" y="274320"/>
                </a:moveTo>
                <a:lnTo>
                  <a:pt x="0" y="274320"/>
                </a:lnTo>
                <a:lnTo>
                  <a:pt x="0" y="288036"/>
                </a:lnTo>
                <a:lnTo>
                  <a:pt x="13716" y="288036"/>
                </a:lnTo>
                <a:lnTo>
                  <a:pt x="13716" y="274320"/>
                </a:lnTo>
                <a:close/>
              </a:path>
              <a:path w="13970" h="672464">
                <a:moveTo>
                  <a:pt x="13716" y="219456"/>
                </a:moveTo>
                <a:lnTo>
                  <a:pt x="0" y="219456"/>
                </a:lnTo>
                <a:lnTo>
                  <a:pt x="0" y="233172"/>
                </a:lnTo>
                <a:lnTo>
                  <a:pt x="13716" y="233172"/>
                </a:lnTo>
                <a:lnTo>
                  <a:pt x="13716" y="219456"/>
                </a:lnTo>
                <a:close/>
              </a:path>
              <a:path w="13970" h="672464">
                <a:moveTo>
                  <a:pt x="13716" y="164592"/>
                </a:moveTo>
                <a:lnTo>
                  <a:pt x="0" y="164592"/>
                </a:lnTo>
                <a:lnTo>
                  <a:pt x="0" y="178308"/>
                </a:lnTo>
                <a:lnTo>
                  <a:pt x="13716" y="178308"/>
                </a:lnTo>
                <a:lnTo>
                  <a:pt x="13716" y="164592"/>
                </a:lnTo>
                <a:close/>
              </a:path>
              <a:path w="13970" h="672464">
                <a:moveTo>
                  <a:pt x="13716" y="109728"/>
                </a:moveTo>
                <a:lnTo>
                  <a:pt x="0" y="109728"/>
                </a:lnTo>
                <a:lnTo>
                  <a:pt x="0" y="123444"/>
                </a:lnTo>
                <a:lnTo>
                  <a:pt x="13716" y="123444"/>
                </a:lnTo>
                <a:lnTo>
                  <a:pt x="13716" y="109728"/>
                </a:lnTo>
                <a:close/>
              </a:path>
              <a:path w="13970" h="672464">
                <a:moveTo>
                  <a:pt x="13716" y="54864"/>
                </a:moveTo>
                <a:lnTo>
                  <a:pt x="0" y="54864"/>
                </a:lnTo>
                <a:lnTo>
                  <a:pt x="0" y="68580"/>
                </a:lnTo>
                <a:lnTo>
                  <a:pt x="13716" y="68580"/>
                </a:lnTo>
                <a:lnTo>
                  <a:pt x="13716" y="54864"/>
                </a:lnTo>
                <a:close/>
              </a:path>
              <a:path w="13970" h="672464">
                <a:moveTo>
                  <a:pt x="13716" y="0"/>
                </a:moveTo>
                <a:lnTo>
                  <a:pt x="0" y="0"/>
                </a:lnTo>
                <a:lnTo>
                  <a:pt x="0" y="13716"/>
                </a:lnTo>
                <a:lnTo>
                  <a:pt x="13716" y="137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4981968"/>
            <a:ext cx="13970" cy="672465"/>
          </a:xfrm>
          <a:custGeom>
            <a:avLst/>
            <a:gdLst/>
            <a:ahLst/>
            <a:cxnLst/>
            <a:rect l="l" t="t" r="r" b="b"/>
            <a:pathLst>
              <a:path w="13970" h="672464">
                <a:moveTo>
                  <a:pt x="13716" y="658355"/>
                </a:moveTo>
                <a:lnTo>
                  <a:pt x="0" y="658355"/>
                </a:lnTo>
                <a:lnTo>
                  <a:pt x="0" y="672084"/>
                </a:lnTo>
                <a:lnTo>
                  <a:pt x="13716" y="672084"/>
                </a:lnTo>
                <a:lnTo>
                  <a:pt x="13716" y="658355"/>
                </a:lnTo>
                <a:close/>
              </a:path>
              <a:path w="13970" h="672464">
                <a:moveTo>
                  <a:pt x="13716" y="603504"/>
                </a:moveTo>
                <a:lnTo>
                  <a:pt x="0" y="603504"/>
                </a:lnTo>
                <a:lnTo>
                  <a:pt x="0" y="617220"/>
                </a:lnTo>
                <a:lnTo>
                  <a:pt x="13716" y="617220"/>
                </a:lnTo>
                <a:lnTo>
                  <a:pt x="13716" y="603504"/>
                </a:lnTo>
                <a:close/>
              </a:path>
              <a:path w="13970" h="672464">
                <a:moveTo>
                  <a:pt x="13716" y="548627"/>
                </a:moveTo>
                <a:lnTo>
                  <a:pt x="0" y="548627"/>
                </a:lnTo>
                <a:lnTo>
                  <a:pt x="0" y="562343"/>
                </a:lnTo>
                <a:lnTo>
                  <a:pt x="13716" y="562343"/>
                </a:lnTo>
                <a:lnTo>
                  <a:pt x="13716" y="548627"/>
                </a:lnTo>
                <a:close/>
              </a:path>
              <a:path w="13970" h="672464">
                <a:moveTo>
                  <a:pt x="13716" y="493763"/>
                </a:moveTo>
                <a:lnTo>
                  <a:pt x="0" y="493763"/>
                </a:lnTo>
                <a:lnTo>
                  <a:pt x="0" y="507492"/>
                </a:lnTo>
                <a:lnTo>
                  <a:pt x="13716" y="507492"/>
                </a:lnTo>
                <a:lnTo>
                  <a:pt x="13716" y="493763"/>
                </a:lnTo>
                <a:close/>
              </a:path>
              <a:path w="13970" h="672464">
                <a:moveTo>
                  <a:pt x="13716" y="438912"/>
                </a:moveTo>
                <a:lnTo>
                  <a:pt x="0" y="438912"/>
                </a:lnTo>
                <a:lnTo>
                  <a:pt x="0" y="452615"/>
                </a:lnTo>
                <a:lnTo>
                  <a:pt x="13716" y="452615"/>
                </a:lnTo>
                <a:lnTo>
                  <a:pt x="13716" y="438912"/>
                </a:lnTo>
                <a:close/>
              </a:path>
              <a:path w="13970" h="672464">
                <a:moveTo>
                  <a:pt x="13716" y="384035"/>
                </a:moveTo>
                <a:lnTo>
                  <a:pt x="0" y="384035"/>
                </a:lnTo>
                <a:lnTo>
                  <a:pt x="0" y="397751"/>
                </a:lnTo>
                <a:lnTo>
                  <a:pt x="13716" y="397751"/>
                </a:lnTo>
                <a:lnTo>
                  <a:pt x="13716" y="384035"/>
                </a:lnTo>
                <a:close/>
              </a:path>
              <a:path w="13970" h="672464">
                <a:moveTo>
                  <a:pt x="13716" y="329184"/>
                </a:moveTo>
                <a:lnTo>
                  <a:pt x="0" y="329184"/>
                </a:lnTo>
                <a:lnTo>
                  <a:pt x="0" y="342900"/>
                </a:lnTo>
                <a:lnTo>
                  <a:pt x="13716" y="342900"/>
                </a:lnTo>
                <a:lnTo>
                  <a:pt x="13716" y="329184"/>
                </a:lnTo>
                <a:close/>
              </a:path>
              <a:path w="13970" h="672464">
                <a:moveTo>
                  <a:pt x="13716" y="274307"/>
                </a:moveTo>
                <a:lnTo>
                  <a:pt x="0" y="274307"/>
                </a:lnTo>
                <a:lnTo>
                  <a:pt x="0" y="288036"/>
                </a:lnTo>
                <a:lnTo>
                  <a:pt x="13716" y="288036"/>
                </a:lnTo>
                <a:lnTo>
                  <a:pt x="13716" y="274307"/>
                </a:lnTo>
                <a:close/>
              </a:path>
              <a:path w="13970" h="672464">
                <a:moveTo>
                  <a:pt x="13716" y="219443"/>
                </a:moveTo>
                <a:lnTo>
                  <a:pt x="0" y="219443"/>
                </a:lnTo>
                <a:lnTo>
                  <a:pt x="0" y="233159"/>
                </a:lnTo>
                <a:lnTo>
                  <a:pt x="13716" y="233159"/>
                </a:lnTo>
                <a:lnTo>
                  <a:pt x="13716" y="219443"/>
                </a:lnTo>
                <a:close/>
              </a:path>
              <a:path w="13970" h="672464">
                <a:moveTo>
                  <a:pt x="13716" y="164592"/>
                </a:moveTo>
                <a:lnTo>
                  <a:pt x="0" y="164592"/>
                </a:lnTo>
                <a:lnTo>
                  <a:pt x="0" y="178295"/>
                </a:lnTo>
                <a:lnTo>
                  <a:pt x="13716" y="178295"/>
                </a:lnTo>
                <a:lnTo>
                  <a:pt x="13716" y="164592"/>
                </a:lnTo>
                <a:close/>
              </a:path>
              <a:path w="13970" h="672464">
                <a:moveTo>
                  <a:pt x="13716" y="109715"/>
                </a:moveTo>
                <a:lnTo>
                  <a:pt x="0" y="109715"/>
                </a:lnTo>
                <a:lnTo>
                  <a:pt x="0" y="123444"/>
                </a:lnTo>
                <a:lnTo>
                  <a:pt x="13716" y="123444"/>
                </a:lnTo>
                <a:lnTo>
                  <a:pt x="13716" y="109715"/>
                </a:lnTo>
                <a:close/>
              </a:path>
              <a:path w="13970" h="672464">
                <a:moveTo>
                  <a:pt x="13716" y="54851"/>
                </a:moveTo>
                <a:lnTo>
                  <a:pt x="0" y="54851"/>
                </a:lnTo>
                <a:lnTo>
                  <a:pt x="0" y="68567"/>
                </a:lnTo>
                <a:lnTo>
                  <a:pt x="13716" y="68567"/>
                </a:lnTo>
                <a:lnTo>
                  <a:pt x="13716" y="54851"/>
                </a:lnTo>
                <a:close/>
              </a:path>
              <a:path w="13970" h="672464">
                <a:moveTo>
                  <a:pt x="13716" y="0"/>
                </a:moveTo>
                <a:lnTo>
                  <a:pt x="0" y="0"/>
                </a:lnTo>
                <a:lnTo>
                  <a:pt x="0" y="13703"/>
                </a:lnTo>
                <a:lnTo>
                  <a:pt x="13716" y="13703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057" rIns="0" bIns="0" rtlCol="0">
            <a:spAutoFit/>
          </a:bodyPr>
          <a:lstStyle/>
          <a:p>
            <a:pPr marL="3211195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65" dirty="0"/>
              <a:t> </a:t>
            </a:r>
            <a:r>
              <a:rPr dirty="0"/>
              <a:t>Mab</a:t>
            </a:r>
            <a:r>
              <a:rPr spc="-60" dirty="0"/>
              <a:t> </a:t>
            </a:r>
            <a:r>
              <a:rPr dirty="0"/>
              <a:t>termék</a:t>
            </a:r>
            <a:r>
              <a:rPr spc="-50" dirty="0"/>
              <a:t> </a:t>
            </a:r>
            <a:r>
              <a:rPr spc="-10" dirty="0"/>
              <a:t>jellemzése</a:t>
            </a:r>
          </a:p>
        </p:txBody>
      </p:sp>
      <p:sp>
        <p:nvSpPr>
          <p:cNvPr id="6" name="object 6"/>
          <p:cNvSpPr/>
          <p:nvPr/>
        </p:nvSpPr>
        <p:spPr>
          <a:xfrm>
            <a:off x="8843771" y="225552"/>
            <a:ext cx="1632585" cy="6196965"/>
          </a:xfrm>
          <a:custGeom>
            <a:avLst/>
            <a:gdLst/>
            <a:ahLst/>
            <a:cxnLst/>
            <a:rect l="l" t="t" r="r" b="b"/>
            <a:pathLst>
              <a:path w="1632584" h="6196965">
                <a:moveTo>
                  <a:pt x="1632203" y="6196583"/>
                </a:moveTo>
                <a:lnTo>
                  <a:pt x="0" y="6196583"/>
                </a:lnTo>
                <a:lnTo>
                  <a:pt x="0" y="0"/>
                </a:lnTo>
                <a:lnTo>
                  <a:pt x="1632203" y="0"/>
                </a:lnTo>
                <a:lnTo>
                  <a:pt x="1632203" y="619658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770"/>
              </a:lnSpc>
            </a:pPr>
            <a:r>
              <a:rPr sz="1500" spc="-50" dirty="0">
                <a:solidFill>
                  <a:srgbClr val="000000"/>
                </a:solidFill>
              </a:rPr>
              <a:t>5</a:t>
            </a:r>
            <a:endParaRPr sz="15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91" y="465807"/>
            <a:ext cx="22631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Tartalom</a:t>
            </a:r>
            <a:r>
              <a:rPr spc="-105" dirty="0"/>
              <a:t> </a:t>
            </a:r>
            <a:r>
              <a:rPr spc="-10" dirty="0"/>
              <a:t>folyt.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Monoklonális</a:t>
            </a:r>
            <a:r>
              <a:rPr spc="-55" dirty="0"/>
              <a:t> </a:t>
            </a:r>
            <a:r>
              <a:rPr spc="-10" dirty="0"/>
              <a:t>antitestek</a:t>
            </a:r>
          </a:p>
          <a:p>
            <a:pPr marL="12700" marR="1519555">
              <a:lnSpc>
                <a:spcPct val="200900"/>
              </a:lnSpc>
            </a:pPr>
            <a:r>
              <a:rPr dirty="0"/>
              <a:t>Monoklonális</a:t>
            </a:r>
            <a:r>
              <a:rPr spc="-65" dirty="0"/>
              <a:t> </a:t>
            </a:r>
            <a:r>
              <a:rPr dirty="0"/>
              <a:t>antitestek</a:t>
            </a:r>
            <a:r>
              <a:rPr spc="-50" dirty="0"/>
              <a:t> </a:t>
            </a:r>
            <a:r>
              <a:rPr dirty="0"/>
              <a:t>gyártási</a:t>
            </a:r>
            <a:r>
              <a:rPr spc="-15" dirty="0"/>
              <a:t> </a:t>
            </a:r>
            <a:r>
              <a:rPr spc="-10" dirty="0"/>
              <a:t>technológiája </a:t>
            </a:r>
            <a:r>
              <a:rPr dirty="0"/>
              <a:t>Biosimiláris</a:t>
            </a:r>
            <a:r>
              <a:rPr spc="-70" dirty="0"/>
              <a:t> </a:t>
            </a:r>
            <a:r>
              <a:rPr spc="-10" dirty="0"/>
              <a:t>gyógyszerek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pc="-10" dirty="0"/>
          </a:p>
          <a:p>
            <a:pPr marL="12700" marR="5080">
              <a:lnSpc>
                <a:spcPct val="100499"/>
              </a:lnSpc>
            </a:pPr>
            <a:r>
              <a:rPr dirty="0"/>
              <a:t>A</a:t>
            </a:r>
            <a:r>
              <a:rPr spc="-114" dirty="0"/>
              <a:t> </a:t>
            </a:r>
            <a:r>
              <a:rPr dirty="0"/>
              <a:t>véralvadás</a:t>
            </a:r>
            <a:r>
              <a:rPr spc="-5" dirty="0"/>
              <a:t> </a:t>
            </a:r>
            <a:r>
              <a:rPr dirty="0"/>
              <a:t>diagnosztika</a:t>
            </a:r>
            <a:r>
              <a:rPr spc="-25" dirty="0"/>
              <a:t> </a:t>
            </a:r>
            <a:r>
              <a:rPr dirty="0"/>
              <a:t>rekombináns</a:t>
            </a:r>
            <a:r>
              <a:rPr spc="-30" dirty="0"/>
              <a:t> </a:t>
            </a:r>
            <a:r>
              <a:rPr dirty="0"/>
              <a:t>fehérjéi</a:t>
            </a:r>
            <a:r>
              <a:rPr spc="-55" dirty="0"/>
              <a:t> </a:t>
            </a:r>
            <a:r>
              <a:rPr dirty="0"/>
              <a:t>és</a:t>
            </a:r>
            <a:r>
              <a:rPr spc="-25" dirty="0"/>
              <a:t> </a:t>
            </a:r>
            <a:r>
              <a:rPr spc="-10" dirty="0"/>
              <a:t>mérési módszerei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54184" y="905255"/>
            <a:ext cx="498475" cy="3187065"/>
          </a:xfrm>
          <a:prstGeom prst="rect">
            <a:avLst/>
          </a:prstGeom>
          <a:ln w="60959">
            <a:solidFill>
              <a:srgbClr val="7575D1"/>
            </a:solidFill>
          </a:ln>
        </p:spPr>
        <p:txBody>
          <a:bodyPr vert="vert" wrap="square" lIns="0" tIns="40005" rIns="0" bIns="0" rtlCol="0">
            <a:spAutoFit/>
          </a:bodyPr>
          <a:lstStyle/>
          <a:p>
            <a:pPr marL="1026794">
              <a:lnSpc>
                <a:spcPct val="100000"/>
              </a:lnSpc>
              <a:spcBef>
                <a:spcPts val="315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2.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Rész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227" y="2644139"/>
            <a:ext cx="3872865" cy="681990"/>
          </a:xfrm>
          <a:custGeom>
            <a:avLst/>
            <a:gdLst/>
            <a:ahLst/>
            <a:cxnLst/>
            <a:rect l="l" t="t" r="r" b="b"/>
            <a:pathLst>
              <a:path w="3872865" h="681989">
                <a:moveTo>
                  <a:pt x="678448" y="73151"/>
                </a:moveTo>
                <a:lnTo>
                  <a:pt x="601528" y="73218"/>
                </a:lnTo>
                <a:lnTo>
                  <a:pt x="556895" y="73376"/>
                </a:lnTo>
                <a:lnTo>
                  <a:pt x="508925" y="73684"/>
                </a:lnTo>
                <a:lnTo>
                  <a:pt x="458200" y="74192"/>
                </a:lnTo>
                <a:lnTo>
                  <a:pt x="405301" y="74950"/>
                </a:lnTo>
                <a:lnTo>
                  <a:pt x="350813" y="76007"/>
                </a:lnTo>
                <a:lnTo>
                  <a:pt x="295318" y="77413"/>
                </a:lnTo>
                <a:lnTo>
                  <a:pt x="239398" y="79220"/>
                </a:lnTo>
                <a:lnTo>
                  <a:pt x="183637" y="81476"/>
                </a:lnTo>
                <a:lnTo>
                  <a:pt x="128616" y="84231"/>
                </a:lnTo>
                <a:lnTo>
                  <a:pt x="74919" y="87536"/>
                </a:lnTo>
                <a:lnTo>
                  <a:pt x="23128" y="91439"/>
                </a:lnTo>
                <a:lnTo>
                  <a:pt x="6364" y="128015"/>
                </a:lnTo>
                <a:lnTo>
                  <a:pt x="5509" y="179511"/>
                </a:lnTo>
                <a:lnTo>
                  <a:pt x="4096" y="231465"/>
                </a:lnTo>
                <a:lnTo>
                  <a:pt x="2482" y="283692"/>
                </a:lnTo>
                <a:lnTo>
                  <a:pt x="1024" y="336011"/>
                </a:lnTo>
                <a:lnTo>
                  <a:pt x="77" y="388239"/>
                </a:lnTo>
                <a:lnTo>
                  <a:pt x="0" y="440192"/>
                </a:lnTo>
                <a:lnTo>
                  <a:pt x="1147" y="491688"/>
                </a:lnTo>
                <a:lnTo>
                  <a:pt x="3877" y="542544"/>
                </a:lnTo>
                <a:lnTo>
                  <a:pt x="8545" y="592576"/>
                </a:lnTo>
                <a:lnTo>
                  <a:pt x="15508" y="641603"/>
                </a:lnTo>
                <a:lnTo>
                  <a:pt x="60085" y="681609"/>
                </a:lnTo>
                <a:lnTo>
                  <a:pt x="86231" y="680608"/>
                </a:lnTo>
                <a:lnTo>
                  <a:pt x="97804" y="678179"/>
                </a:lnTo>
                <a:lnTo>
                  <a:pt x="711976" y="659891"/>
                </a:lnTo>
                <a:lnTo>
                  <a:pt x="753124" y="641603"/>
                </a:lnTo>
                <a:lnTo>
                  <a:pt x="766078" y="630745"/>
                </a:lnTo>
                <a:lnTo>
                  <a:pt x="772412" y="625530"/>
                </a:lnTo>
                <a:lnTo>
                  <a:pt x="779032" y="623315"/>
                </a:lnTo>
                <a:lnTo>
                  <a:pt x="1964704" y="605027"/>
                </a:lnTo>
                <a:lnTo>
                  <a:pt x="1997851" y="599598"/>
                </a:lnTo>
                <a:lnTo>
                  <a:pt x="2030998" y="593597"/>
                </a:lnTo>
                <a:lnTo>
                  <a:pt x="2064145" y="588740"/>
                </a:lnTo>
                <a:lnTo>
                  <a:pt x="2097292" y="586739"/>
                </a:lnTo>
                <a:lnTo>
                  <a:pt x="2144967" y="587113"/>
                </a:lnTo>
                <a:lnTo>
                  <a:pt x="2192615" y="588232"/>
                </a:lnTo>
                <a:lnTo>
                  <a:pt x="2240210" y="590099"/>
                </a:lnTo>
                <a:lnTo>
                  <a:pt x="2287725" y="592711"/>
                </a:lnTo>
                <a:lnTo>
                  <a:pt x="2335133" y="596070"/>
                </a:lnTo>
                <a:lnTo>
                  <a:pt x="2382409" y="600176"/>
                </a:lnTo>
                <a:lnTo>
                  <a:pt x="2429524" y="605027"/>
                </a:lnTo>
                <a:lnTo>
                  <a:pt x="2460528" y="631174"/>
                </a:lnTo>
                <a:lnTo>
                  <a:pt x="2473196" y="650319"/>
                </a:lnTo>
                <a:lnTo>
                  <a:pt x="2479816" y="659891"/>
                </a:lnTo>
                <a:lnTo>
                  <a:pt x="2529203" y="655962"/>
                </a:lnTo>
                <a:lnTo>
                  <a:pt x="2578876" y="652462"/>
                </a:lnTo>
                <a:lnTo>
                  <a:pt x="2628549" y="648104"/>
                </a:lnTo>
                <a:lnTo>
                  <a:pt x="2677936" y="641603"/>
                </a:lnTo>
                <a:lnTo>
                  <a:pt x="2684556" y="638317"/>
                </a:lnTo>
                <a:lnTo>
                  <a:pt x="2690890" y="632459"/>
                </a:lnTo>
                <a:lnTo>
                  <a:pt x="2697224" y="626602"/>
                </a:lnTo>
                <a:lnTo>
                  <a:pt x="2703844" y="623315"/>
                </a:lnTo>
                <a:lnTo>
                  <a:pt x="2745016" y="616815"/>
                </a:lnTo>
                <a:lnTo>
                  <a:pt x="2786330" y="612457"/>
                </a:lnTo>
                <a:lnTo>
                  <a:pt x="2827931" y="608957"/>
                </a:lnTo>
                <a:lnTo>
                  <a:pt x="2869960" y="605027"/>
                </a:lnTo>
                <a:lnTo>
                  <a:pt x="2896630" y="584882"/>
                </a:lnTo>
                <a:lnTo>
                  <a:pt x="2913013" y="579881"/>
                </a:lnTo>
                <a:lnTo>
                  <a:pt x="2936825" y="587454"/>
                </a:lnTo>
                <a:lnTo>
                  <a:pt x="2985784" y="605027"/>
                </a:lnTo>
                <a:lnTo>
                  <a:pt x="2991523" y="608314"/>
                </a:lnTo>
                <a:lnTo>
                  <a:pt x="2997404" y="614171"/>
                </a:lnTo>
                <a:lnTo>
                  <a:pt x="3003572" y="620029"/>
                </a:lnTo>
                <a:lnTo>
                  <a:pt x="3010168" y="623315"/>
                </a:lnTo>
                <a:lnTo>
                  <a:pt x="3061841" y="629816"/>
                </a:lnTo>
                <a:lnTo>
                  <a:pt x="3113800" y="634174"/>
                </a:lnTo>
                <a:lnTo>
                  <a:pt x="3165759" y="637674"/>
                </a:lnTo>
                <a:lnTo>
                  <a:pt x="3217432" y="641603"/>
                </a:lnTo>
                <a:lnTo>
                  <a:pt x="3265883" y="638239"/>
                </a:lnTo>
                <a:lnTo>
                  <a:pt x="3314261" y="635166"/>
                </a:lnTo>
                <a:lnTo>
                  <a:pt x="3362492" y="631947"/>
                </a:lnTo>
                <a:lnTo>
                  <a:pt x="3410504" y="628144"/>
                </a:lnTo>
                <a:lnTo>
                  <a:pt x="3458224" y="623315"/>
                </a:lnTo>
                <a:lnTo>
                  <a:pt x="3495943" y="609385"/>
                </a:lnTo>
                <a:lnTo>
                  <a:pt x="3508516" y="605027"/>
                </a:lnTo>
                <a:lnTo>
                  <a:pt x="3563451" y="592883"/>
                </a:lnTo>
                <a:lnTo>
                  <a:pt x="3621101" y="583310"/>
                </a:lnTo>
                <a:lnTo>
                  <a:pt x="3678466" y="575452"/>
                </a:lnTo>
                <a:lnTo>
                  <a:pt x="3732544" y="568451"/>
                </a:lnTo>
                <a:lnTo>
                  <a:pt x="3744879" y="558879"/>
                </a:lnTo>
                <a:lnTo>
                  <a:pt x="3756928" y="549021"/>
                </a:lnTo>
                <a:lnTo>
                  <a:pt x="3768977" y="539734"/>
                </a:lnTo>
                <a:lnTo>
                  <a:pt x="3781312" y="531875"/>
                </a:lnTo>
                <a:lnTo>
                  <a:pt x="3803434" y="520160"/>
                </a:lnTo>
                <a:lnTo>
                  <a:pt x="3813125" y="514730"/>
                </a:lnTo>
                <a:lnTo>
                  <a:pt x="3821388" y="508730"/>
                </a:lnTo>
                <a:lnTo>
                  <a:pt x="3839224" y="495299"/>
                </a:lnTo>
                <a:lnTo>
                  <a:pt x="3865132" y="329183"/>
                </a:lnTo>
                <a:lnTo>
                  <a:pt x="3872752" y="274320"/>
                </a:lnTo>
                <a:lnTo>
                  <a:pt x="3858821" y="242387"/>
                </a:lnTo>
                <a:lnTo>
                  <a:pt x="3856178" y="238315"/>
                </a:lnTo>
                <a:lnTo>
                  <a:pt x="3851535" y="238529"/>
                </a:lnTo>
                <a:lnTo>
                  <a:pt x="3831604" y="219455"/>
                </a:lnTo>
                <a:lnTo>
                  <a:pt x="3807220" y="182879"/>
                </a:lnTo>
                <a:lnTo>
                  <a:pt x="3791599" y="142303"/>
                </a:lnTo>
                <a:lnTo>
                  <a:pt x="3783645" y="122658"/>
                </a:lnTo>
                <a:lnTo>
                  <a:pt x="3773692" y="109727"/>
                </a:lnTo>
                <a:lnTo>
                  <a:pt x="3767096" y="104727"/>
                </a:lnTo>
                <a:lnTo>
                  <a:pt x="3760928" y="99440"/>
                </a:lnTo>
                <a:lnTo>
                  <a:pt x="3715780" y="79438"/>
                </a:lnTo>
                <a:lnTo>
                  <a:pt x="3631454" y="69915"/>
                </a:lnTo>
                <a:lnTo>
                  <a:pt x="3580668" y="67244"/>
                </a:lnTo>
                <a:lnTo>
                  <a:pt x="3529908" y="65023"/>
                </a:lnTo>
                <a:lnTo>
                  <a:pt x="3479185" y="63142"/>
                </a:lnTo>
                <a:lnTo>
                  <a:pt x="3428513" y="61486"/>
                </a:lnTo>
                <a:lnTo>
                  <a:pt x="3377903" y="59943"/>
                </a:lnTo>
                <a:lnTo>
                  <a:pt x="3327369" y="58401"/>
                </a:lnTo>
                <a:lnTo>
                  <a:pt x="3276922" y="56745"/>
                </a:lnTo>
                <a:lnTo>
                  <a:pt x="3226576" y="54863"/>
                </a:lnTo>
                <a:lnTo>
                  <a:pt x="2645932" y="73151"/>
                </a:lnTo>
                <a:lnTo>
                  <a:pt x="2582876" y="80009"/>
                </a:lnTo>
                <a:lnTo>
                  <a:pt x="2520964" y="91439"/>
                </a:lnTo>
                <a:lnTo>
                  <a:pt x="2500390" y="101155"/>
                </a:lnTo>
                <a:lnTo>
                  <a:pt x="2490103" y="106656"/>
                </a:lnTo>
                <a:lnTo>
                  <a:pt x="2479816" y="109727"/>
                </a:lnTo>
                <a:lnTo>
                  <a:pt x="2434096" y="116228"/>
                </a:lnTo>
                <a:lnTo>
                  <a:pt x="2388376" y="120586"/>
                </a:lnTo>
                <a:lnTo>
                  <a:pt x="2342656" y="124086"/>
                </a:lnTo>
                <a:lnTo>
                  <a:pt x="2296936" y="128015"/>
                </a:lnTo>
                <a:lnTo>
                  <a:pt x="2265837" y="123872"/>
                </a:lnTo>
                <a:lnTo>
                  <a:pt x="2234452" y="120014"/>
                </a:lnTo>
                <a:lnTo>
                  <a:pt x="2203067" y="115585"/>
                </a:lnTo>
                <a:lnTo>
                  <a:pt x="2171968" y="109727"/>
                </a:lnTo>
                <a:lnTo>
                  <a:pt x="2161681" y="106441"/>
                </a:lnTo>
                <a:lnTo>
                  <a:pt x="2151394" y="101726"/>
                </a:lnTo>
                <a:lnTo>
                  <a:pt x="2141107" y="96440"/>
                </a:lnTo>
                <a:lnTo>
                  <a:pt x="2130820" y="91439"/>
                </a:lnTo>
                <a:lnTo>
                  <a:pt x="2116199" y="86867"/>
                </a:lnTo>
                <a:lnTo>
                  <a:pt x="2101864" y="82295"/>
                </a:lnTo>
                <a:lnTo>
                  <a:pt x="2087529" y="77723"/>
                </a:lnTo>
                <a:lnTo>
                  <a:pt x="2072908" y="73151"/>
                </a:lnTo>
                <a:lnTo>
                  <a:pt x="2067169" y="62507"/>
                </a:lnTo>
                <a:lnTo>
                  <a:pt x="2061287" y="50863"/>
                </a:lnTo>
                <a:lnTo>
                  <a:pt x="2055120" y="41219"/>
                </a:lnTo>
                <a:lnTo>
                  <a:pt x="2048524" y="36575"/>
                </a:lnTo>
                <a:lnTo>
                  <a:pt x="1995135" y="29846"/>
                </a:lnTo>
                <a:lnTo>
                  <a:pt x="1974006" y="33211"/>
                </a:lnTo>
                <a:lnTo>
                  <a:pt x="1968751" y="43598"/>
                </a:lnTo>
                <a:lnTo>
                  <a:pt x="1962985" y="57936"/>
                </a:lnTo>
                <a:lnTo>
                  <a:pt x="1940320" y="73151"/>
                </a:lnTo>
                <a:lnTo>
                  <a:pt x="1923413" y="79009"/>
                </a:lnTo>
                <a:lnTo>
                  <a:pt x="1906792" y="83438"/>
                </a:lnTo>
                <a:lnTo>
                  <a:pt x="1890171" y="87296"/>
                </a:lnTo>
                <a:lnTo>
                  <a:pt x="1873264" y="91439"/>
                </a:lnTo>
                <a:lnTo>
                  <a:pt x="1867525" y="96226"/>
                </a:lnTo>
                <a:lnTo>
                  <a:pt x="1861643" y="101155"/>
                </a:lnTo>
                <a:lnTo>
                  <a:pt x="1855476" y="105798"/>
                </a:lnTo>
                <a:lnTo>
                  <a:pt x="1848880" y="109727"/>
                </a:lnTo>
                <a:lnTo>
                  <a:pt x="1836307" y="115371"/>
                </a:lnTo>
                <a:lnTo>
                  <a:pt x="1823734" y="119443"/>
                </a:lnTo>
                <a:lnTo>
                  <a:pt x="1811161" y="123229"/>
                </a:lnTo>
                <a:lnTo>
                  <a:pt x="1798588" y="128015"/>
                </a:lnTo>
                <a:lnTo>
                  <a:pt x="1790587" y="131945"/>
                </a:lnTo>
                <a:lnTo>
                  <a:pt x="1782586" y="136588"/>
                </a:lnTo>
                <a:lnTo>
                  <a:pt x="1774585" y="141517"/>
                </a:lnTo>
                <a:lnTo>
                  <a:pt x="1766584" y="146303"/>
                </a:lnTo>
                <a:lnTo>
                  <a:pt x="1600468" y="128015"/>
                </a:lnTo>
                <a:lnTo>
                  <a:pt x="1554748" y="121729"/>
                </a:lnTo>
                <a:lnTo>
                  <a:pt x="1509028" y="109727"/>
                </a:lnTo>
                <a:lnTo>
                  <a:pt x="1464236" y="78009"/>
                </a:lnTo>
                <a:lnTo>
                  <a:pt x="1458736" y="73151"/>
                </a:lnTo>
                <a:lnTo>
                  <a:pt x="1419636" y="78581"/>
                </a:lnTo>
                <a:lnTo>
                  <a:pt x="1380250" y="84581"/>
                </a:lnTo>
                <a:lnTo>
                  <a:pt x="1340864" y="89439"/>
                </a:lnTo>
                <a:lnTo>
                  <a:pt x="1301764" y="91439"/>
                </a:lnTo>
                <a:lnTo>
                  <a:pt x="1284428" y="92011"/>
                </a:lnTo>
                <a:lnTo>
                  <a:pt x="1267093" y="91439"/>
                </a:lnTo>
                <a:lnTo>
                  <a:pt x="1230088" y="60007"/>
                </a:lnTo>
                <a:lnTo>
                  <a:pt x="1228278" y="20002"/>
                </a:lnTo>
                <a:lnTo>
                  <a:pt x="1227088" y="0"/>
                </a:lnTo>
                <a:lnTo>
                  <a:pt x="1220468" y="9572"/>
                </a:lnTo>
                <a:lnTo>
                  <a:pt x="1214134" y="19430"/>
                </a:lnTo>
                <a:lnTo>
                  <a:pt x="1207800" y="28717"/>
                </a:lnTo>
                <a:lnTo>
                  <a:pt x="1176796" y="54863"/>
                </a:lnTo>
                <a:lnTo>
                  <a:pt x="1131605" y="71966"/>
                </a:lnTo>
                <a:lnTo>
                  <a:pt x="1084001" y="81957"/>
                </a:lnTo>
                <a:lnTo>
                  <a:pt x="1035635" y="86867"/>
                </a:lnTo>
                <a:lnTo>
                  <a:pt x="988158" y="88730"/>
                </a:lnTo>
                <a:lnTo>
                  <a:pt x="943222" y="89577"/>
                </a:lnTo>
                <a:lnTo>
                  <a:pt x="902476" y="91439"/>
                </a:lnTo>
                <a:lnTo>
                  <a:pt x="847237" y="86483"/>
                </a:lnTo>
                <a:lnTo>
                  <a:pt x="785917" y="79424"/>
                </a:lnTo>
                <a:lnTo>
                  <a:pt x="764173" y="75437"/>
                </a:lnTo>
                <a:lnTo>
                  <a:pt x="758403" y="74322"/>
                </a:lnTo>
                <a:lnTo>
                  <a:pt x="750841" y="73645"/>
                </a:lnTo>
                <a:lnTo>
                  <a:pt x="737591" y="73298"/>
                </a:lnTo>
                <a:lnTo>
                  <a:pt x="714759" y="73170"/>
                </a:lnTo>
                <a:lnTo>
                  <a:pt x="678448" y="73151"/>
                </a:lnTo>
                <a:close/>
              </a:path>
            </a:pathLst>
          </a:custGeom>
          <a:ln w="19812">
            <a:solidFill>
              <a:srgbClr val="6B6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770"/>
              </a:lnSpc>
            </a:pPr>
            <a:r>
              <a:rPr sz="1500" spc="-50" dirty="0">
                <a:solidFill>
                  <a:srgbClr val="000000"/>
                </a:solidFill>
              </a:rPr>
              <a:t>6</a:t>
            </a:r>
            <a:endParaRPr sz="15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6492" y="6882272"/>
            <a:ext cx="107314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sz="1500" spc="-50" dirty="0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6" y="982980"/>
            <a:ext cx="9262871" cy="61859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00" y="295107"/>
            <a:ext cx="818642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Az</a:t>
            </a:r>
            <a:r>
              <a:rPr spc="-90" dirty="0"/>
              <a:t> </a:t>
            </a:r>
            <a:r>
              <a:rPr spc="-10" dirty="0"/>
              <a:t>egészségügyi</a:t>
            </a:r>
            <a:r>
              <a:rPr spc="-60" dirty="0"/>
              <a:t> </a:t>
            </a:r>
            <a:r>
              <a:rPr dirty="0"/>
              <a:t>költségek</a:t>
            </a:r>
            <a:r>
              <a:rPr spc="-100" dirty="0"/>
              <a:t> </a:t>
            </a:r>
            <a:r>
              <a:rPr dirty="0"/>
              <a:t>növekedése</a:t>
            </a:r>
            <a:r>
              <a:rPr spc="-75" dirty="0"/>
              <a:t> </a:t>
            </a:r>
            <a:r>
              <a:rPr dirty="0"/>
              <a:t>az</a:t>
            </a:r>
            <a:r>
              <a:rPr spc="-110" dirty="0"/>
              <a:t> </a:t>
            </a:r>
            <a:r>
              <a:rPr spc="-20" dirty="0"/>
              <a:t>USA-</a:t>
            </a:r>
            <a:r>
              <a:rPr spc="-25" dirty="0"/>
              <a:t>ban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770"/>
              </a:lnSpc>
            </a:pPr>
            <a:r>
              <a:rPr sz="1500" spc="-50" dirty="0">
                <a:solidFill>
                  <a:srgbClr val="000000"/>
                </a:solidFill>
              </a:rPr>
              <a:t>7</a:t>
            </a:r>
            <a:endParaRPr sz="1500"/>
          </a:p>
        </p:txBody>
      </p:sp>
      <p:sp>
        <p:nvSpPr>
          <p:cNvPr id="5" name="object 5"/>
          <p:cNvSpPr txBox="1"/>
          <p:nvPr/>
        </p:nvSpPr>
        <p:spPr>
          <a:xfrm>
            <a:off x="714756" y="896112"/>
            <a:ext cx="9263380" cy="10306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71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5"/>
              </a:spcBef>
            </a:pPr>
            <a:endParaRPr sz="1950">
              <a:latin typeface="Times New Roman"/>
              <a:cs typeface="Times New Roman"/>
            </a:endParaRPr>
          </a:p>
          <a:p>
            <a:pPr marL="99060" marR="102870">
              <a:lnSpc>
                <a:spcPts val="2330"/>
              </a:lnSpc>
              <a:tabLst>
                <a:tab pos="5325110" algn="l"/>
              </a:tabLst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Egészségügyi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biztosítók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kifizetéseinek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tagok</a:t>
            </a:r>
            <a:r>
              <a:rPr sz="19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befizetéseinek növekedése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 az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infláció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alkalmazottak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fizetésének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tükrében</a:t>
            </a:r>
            <a:r>
              <a:rPr sz="19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USA-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ban.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39" y="4474464"/>
            <a:ext cx="8161020" cy="162813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30"/>
              </a:spcBef>
            </a:pPr>
            <a:r>
              <a:rPr sz="2150" dirty="0">
                <a:latin typeface="Arial"/>
                <a:cs typeface="Arial"/>
              </a:rPr>
              <a:t>Due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to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the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high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cost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of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infliximab,</a:t>
            </a:r>
            <a:r>
              <a:rPr sz="2150" spc="2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the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mean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total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drug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cost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spc="-25" dirty="0">
                <a:latin typeface="Arial"/>
                <a:cs typeface="Arial"/>
              </a:rPr>
              <a:t>was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150">
              <a:latin typeface="Arial"/>
              <a:cs typeface="Arial"/>
            </a:endParaRPr>
          </a:p>
          <a:p>
            <a:pPr marL="105410" algn="ctr">
              <a:lnSpc>
                <a:spcPct val="100000"/>
              </a:lnSpc>
              <a:tabLst>
                <a:tab pos="3270250" algn="l"/>
              </a:tabLst>
            </a:pPr>
            <a:r>
              <a:rPr sz="2150" dirty="0">
                <a:latin typeface="Arial"/>
                <a:cs typeface="Arial"/>
              </a:rPr>
              <a:t>higher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</a:t>
            </a:r>
            <a:r>
              <a:rPr sz="2150" spc="-2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the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infliximab</a:t>
            </a:r>
            <a:r>
              <a:rPr sz="2150" b="1" dirty="0">
                <a:latin typeface="Arial"/>
                <a:cs typeface="Arial"/>
              </a:rPr>
              <a:t>	€19</a:t>
            </a:r>
            <a:r>
              <a:rPr sz="2150" b="1" spc="-85" dirty="0">
                <a:latin typeface="Arial"/>
                <a:cs typeface="Arial"/>
              </a:rPr>
              <a:t> </a:t>
            </a:r>
            <a:r>
              <a:rPr sz="2150" b="1" spc="-25" dirty="0">
                <a:latin typeface="Arial"/>
                <a:cs typeface="Arial"/>
              </a:rPr>
              <a:t>215</a:t>
            </a:r>
            <a:endParaRPr sz="215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  <a:spcBef>
                <a:spcPts val="10"/>
              </a:spcBef>
              <a:tabLst>
                <a:tab pos="5259705" algn="l"/>
              </a:tabLst>
            </a:pPr>
            <a:r>
              <a:rPr sz="2150" dirty="0">
                <a:latin typeface="Arial"/>
                <a:cs typeface="Arial"/>
              </a:rPr>
              <a:t>than</a:t>
            </a:r>
            <a:r>
              <a:rPr sz="2150" spc="-4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the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conventional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treatment</a:t>
            </a:r>
            <a:r>
              <a:rPr sz="2150" b="1" spc="-40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group</a:t>
            </a:r>
            <a:r>
              <a:rPr sz="2150" b="1" dirty="0">
                <a:latin typeface="Arial"/>
                <a:cs typeface="Arial"/>
              </a:rPr>
              <a:t>	</a:t>
            </a:r>
            <a:r>
              <a:rPr sz="2150" b="1" spc="-10" dirty="0">
                <a:latin typeface="Arial"/>
                <a:cs typeface="Arial"/>
              </a:rPr>
              <a:t>€4710</a:t>
            </a:r>
            <a:r>
              <a:rPr sz="2150" spc="-10" dirty="0">
                <a:latin typeface="Arial"/>
                <a:cs typeface="Arial"/>
              </a:rPr>
              <a:t>;</a:t>
            </a:r>
            <a:endParaRPr sz="2150">
              <a:latin typeface="Arial"/>
              <a:cs typeface="Arial"/>
            </a:endParaRPr>
          </a:p>
          <a:p>
            <a:pPr marL="3469640">
              <a:lnSpc>
                <a:spcPct val="100000"/>
              </a:lnSpc>
              <a:spcBef>
                <a:spcPts val="10"/>
              </a:spcBef>
            </a:pPr>
            <a:r>
              <a:rPr sz="1300" i="1" dirty="0">
                <a:latin typeface="Times New Roman"/>
                <a:cs typeface="Times New Roman"/>
              </a:rPr>
              <a:t>Ann</a:t>
            </a:r>
            <a:r>
              <a:rPr sz="1300" i="1" spc="-25" dirty="0">
                <a:latin typeface="Times New Roman"/>
                <a:cs typeface="Times New Roman"/>
              </a:rPr>
              <a:t> </a:t>
            </a:r>
            <a:r>
              <a:rPr sz="1300" i="1" dirty="0">
                <a:latin typeface="Times New Roman"/>
                <a:cs typeface="Times New Roman"/>
              </a:rPr>
              <a:t>Rheum</a:t>
            </a:r>
            <a:r>
              <a:rPr sz="1300" i="1" spc="-15" dirty="0">
                <a:latin typeface="Times New Roman"/>
                <a:cs typeface="Times New Roman"/>
              </a:rPr>
              <a:t> </a:t>
            </a:r>
            <a:r>
              <a:rPr sz="1300" i="1" dirty="0">
                <a:latin typeface="Times New Roman"/>
                <a:cs typeface="Times New Roman"/>
              </a:rPr>
              <a:t>Dis</a:t>
            </a:r>
            <a:r>
              <a:rPr sz="1300" i="1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doi:10.1136/annrheumdis-2013-205060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95158" y="3809445"/>
            <a:ext cx="259143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Delta: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&gt;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20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000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USD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8936" y="6244849"/>
            <a:ext cx="259143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Delta: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&gt;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14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000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EUR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39" y="1449324"/>
            <a:ext cx="10258043" cy="2331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3556" y="232742"/>
            <a:ext cx="8839835" cy="8153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053465" marR="5080" indent="-1041400">
              <a:lnSpc>
                <a:spcPts val="3110"/>
              </a:lnSpc>
              <a:spcBef>
                <a:spcPts val="195"/>
              </a:spcBef>
            </a:pPr>
            <a:r>
              <a:rPr spc="-10" dirty="0"/>
              <a:t>Kismolekulás</a:t>
            </a:r>
            <a:r>
              <a:rPr spc="-110" dirty="0"/>
              <a:t> </a:t>
            </a:r>
            <a:r>
              <a:rPr dirty="0"/>
              <a:t>és</a:t>
            </a:r>
            <a:r>
              <a:rPr spc="-90" dirty="0"/>
              <a:t> </a:t>
            </a:r>
            <a:r>
              <a:rPr spc="-10" dirty="0"/>
              <a:t>biotechnológiai</a:t>
            </a:r>
            <a:r>
              <a:rPr spc="-155" dirty="0"/>
              <a:t> </a:t>
            </a:r>
            <a:r>
              <a:rPr dirty="0"/>
              <a:t>gyógyszeres</a:t>
            </a:r>
            <a:r>
              <a:rPr spc="-40" dirty="0"/>
              <a:t> </a:t>
            </a:r>
            <a:r>
              <a:rPr spc="-10" dirty="0"/>
              <a:t>kezelések összehasonlítása</a:t>
            </a:r>
            <a:r>
              <a:rPr spc="-110" dirty="0"/>
              <a:t> </a:t>
            </a:r>
            <a:r>
              <a:rPr dirty="0"/>
              <a:t>költségek</a:t>
            </a:r>
            <a:r>
              <a:rPr spc="-110" dirty="0"/>
              <a:t> </a:t>
            </a:r>
            <a:r>
              <a:rPr spc="-10" dirty="0"/>
              <a:t>szempontjából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33801" y="6693626"/>
            <a:ext cx="179070" cy="1790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25" dirty="0">
                <a:latin typeface="Arial"/>
                <a:cs typeface="Arial"/>
              </a:rPr>
              <a:t>68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827531"/>
            <a:ext cx="9171940" cy="6373495"/>
            <a:chOff x="838200" y="827531"/>
            <a:chExt cx="9171940" cy="637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827532"/>
              <a:ext cx="9171432" cy="63733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8116" y="827531"/>
              <a:ext cx="629920" cy="268605"/>
            </a:xfrm>
            <a:custGeom>
              <a:avLst/>
              <a:gdLst/>
              <a:ahLst/>
              <a:cxnLst/>
              <a:rect l="l" t="t" r="r" b="b"/>
              <a:pathLst>
                <a:path w="629919" h="268605">
                  <a:moveTo>
                    <a:pt x="629412" y="268224"/>
                  </a:moveTo>
                  <a:lnTo>
                    <a:pt x="0" y="268224"/>
                  </a:lnTo>
                  <a:lnTo>
                    <a:pt x="0" y="0"/>
                  </a:lnTo>
                  <a:lnTo>
                    <a:pt x="629412" y="0"/>
                  </a:lnTo>
                  <a:lnTo>
                    <a:pt x="629412" y="268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8116" y="2436875"/>
              <a:ext cx="2607945" cy="358140"/>
            </a:xfrm>
            <a:custGeom>
              <a:avLst/>
              <a:gdLst/>
              <a:ahLst/>
              <a:cxnLst/>
              <a:rect l="l" t="t" r="r" b="b"/>
              <a:pathLst>
                <a:path w="2607945" h="358139">
                  <a:moveTo>
                    <a:pt x="0" y="59436"/>
                  </a:moveTo>
                  <a:lnTo>
                    <a:pt x="4810" y="36647"/>
                  </a:lnTo>
                  <a:lnTo>
                    <a:pt x="17907" y="17716"/>
                  </a:lnTo>
                  <a:lnTo>
                    <a:pt x="37290" y="4786"/>
                  </a:lnTo>
                  <a:lnTo>
                    <a:pt x="60960" y="0"/>
                  </a:lnTo>
                  <a:lnTo>
                    <a:pt x="2548127" y="0"/>
                  </a:lnTo>
                  <a:lnTo>
                    <a:pt x="2571559" y="4786"/>
                  </a:lnTo>
                  <a:lnTo>
                    <a:pt x="2590419" y="17716"/>
                  </a:lnTo>
                  <a:lnTo>
                    <a:pt x="2602992" y="36647"/>
                  </a:lnTo>
                  <a:lnTo>
                    <a:pt x="2607564" y="59436"/>
                  </a:lnTo>
                  <a:lnTo>
                    <a:pt x="2607564" y="298704"/>
                  </a:lnTo>
                  <a:lnTo>
                    <a:pt x="2602992" y="321492"/>
                  </a:lnTo>
                  <a:lnTo>
                    <a:pt x="2590419" y="340423"/>
                  </a:lnTo>
                  <a:lnTo>
                    <a:pt x="2571559" y="353353"/>
                  </a:lnTo>
                  <a:lnTo>
                    <a:pt x="2548127" y="358140"/>
                  </a:lnTo>
                  <a:lnTo>
                    <a:pt x="60960" y="358140"/>
                  </a:lnTo>
                  <a:lnTo>
                    <a:pt x="37290" y="353353"/>
                  </a:lnTo>
                  <a:lnTo>
                    <a:pt x="17907" y="340423"/>
                  </a:lnTo>
                  <a:lnTo>
                    <a:pt x="4810" y="321492"/>
                  </a:lnTo>
                  <a:lnTo>
                    <a:pt x="0" y="298704"/>
                  </a:lnTo>
                  <a:lnTo>
                    <a:pt x="0" y="59436"/>
                  </a:lnTo>
                  <a:close/>
                </a:path>
              </a:pathLst>
            </a:custGeom>
            <a:ln w="13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8116" y="3509771"/>
              <a:ext cx="2607945" cy="358140"/>
            </a:xfrm>
            <a:custGeom>
              <a:avLst/>
              <a:gdLst/>
              <a:ahLst/>
              <a:cxnLst/>
              <a:rect l="l" t="t" r="r" b="b"/>
              <a:pathLst>
                <a:path w="2607945" h="358139">
                  <a:moveTo>
                    <a:pt x="0" y="59436"/>
                  </a:moveTo>
                  <a:lnTo>
                    <a:pt x="4810" y="36647"/>
                  </a:lnTo>
                  <a:lnTo>
                    <a:pt x="17907" y="17716"/>
                  </a:lnTo>
                  <a:lnTo>
                    <a:pt x="37290" y="4786"/>
                  </a:lnTo>
                  <a:lnTo>
                    <a:pt x="60960" y="0"/>
                  </a:lnTo>
                  <a:lnTo>
                    <a:pt x="2548127" y="0"/>
                  </a:lnTo>
                  <a:lnTo>
                    <a:pt x="2571559" y="4786"/>
                  </a:lnTo>
                  <a:lnTo>
                    <a:pt x="2590419" y="17716"/>
                  </a:lnTo>
                  <a:lnTo>
                    <a:pt x="2602992" y="36647"/>
                  </a:lnTo>
                  <a:lnTo>
                    <a:pt x="2607564" y="59436"/>
                  </a:lnTo>
                  <a:lnTo>
                    <a:pt x="2607564" y="298704"/>
                  </a:lnTo>
                  <a:lnTo>
                    <a:pt x="2602992" y="321492"/>
                  </a:lnTo>
                  <a:lnTo>
                    <a:pt x="2590419" y="340423"/>
                  </a:lnTo>
                  <a:lnTo>
                    <a:pt x="2571559" y="353353"/>
                  </a:lnTo>
                  <a:lnTo>
                    <a:pt x="2548127" y="358140"/>
                  </a:lnTo>
                  <a:lnTo>
                    <a:pt x="60960" y="358140"/>
                  </a:lnTo>
                  <a:lnTo>
                    <a:pt x="37290" y="353353"/>
                  </a:lnTo>
                  <a:lnTo>
                    <a:pt x="17907" y="340423"/>
                  </a:lnTo>
                  <a:lnTo>
                    <a:pt x="4810" y="321492"/>
                  </a:lnTo>
                  <a:lnTo>
                    <a:pt x="0" y="298704"/>
                  </a:lnTo>
                  <a:lnTo>
                    <a:pt x="0" y="59436"/>
                  </a:lnTo>
                  <a:close/>
                </a:path>
              </a:pathLst>
            </a:custGeom>
            <a:ln w="13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8116" y="3957828"/>
              <a:ext cx="2607945" cy="356870"/>
            </a:xfrm>
            <a:custGeom>
              <a:avLst/>
              <a:gdLst/>
              <a:ahLst/>
              <a:cxnLst/>
              <a:rect l="l" t="t" r="r" b="b"/>
              <a:pathLst>
                <a:path w="2607945" h="356870">
                  <a:moveTo>
                    <a:pt x="0" y="59436"/>
                  </a:moveTo>
                  <a:lnTo>
                    <a:pt x="4810" y="36004"/>
                  </a:lnTo>
                  <a:lnTo>
                    <a:pt x="17907" y="17145"/>
                  </a:lnTo>
                  <a:lnTo>
                    <a:pt x="37290" y="4572"/>
                  </a:lnTo>
                  <a:lnTo>
                    <a:pt x="60960" y="0"/>
                  </a:lnTo>
                  <a:lnTo>
                    <a:pt x="2548127" y="0"/>
                  </a:lnTo>
                  <a:lnTo>
                    <a:pt x="2571559" y="4572"/>
                  </a:lnTo>
                  <a:lnTo>
                    <a:pt x="2590419" y="17145"/>
                  </a:lnTo>
                  <a:lnTo>
                    <a:pt x="2602992" y="36004"/>
                  </a:lnTo>
                  <a:lnTo>
                    <a:pt x="2607564" y="59436"/>
                  </a:lnTo>
                  <a:lnTo>
                    <a:pt x="2607564" y="297179"/>
                  </a:lnTo>
                  <a:lnTo>
                    <a:pt x="2602992" y="320611"/>
                  </a:lnTo>
                  <a:lnTo>
                    <a:pt x="2590419" y="339471"/>
                  </a:lnTo>
                  <a:lnTo>
                    <a:pt x="2571559" y="352044"/>
                  </a:lnTo>
                  <a:lnTo>
                    <a:pt x="2548127" y="356616"/>
                  </a:lnTo>
                  <a:lnTo>
                    <a:pt x="60960" y="356616"/>
                  </a:lnTo>
                  <a:lnTo>
                    <a:pt x="37290" y="352044"/>
                  </a:lnTo>
                  <a:lnTo>
                    <a:pt x="17907" y="339471"/>
                  </a:lnTo>
                  <a:lnTo>
                    <a:pt x="4810" y="320611"/>
                  </a:lnTo>
                  <a:lnTo>
                    <a:pt x="0" y="297179"/>
                  </a:lnTo>
                  <a:lnTo>
                    <a:pt x="0" y="59436"/>
                  </a:lnTo>
                  <a:close/>
                </a:path>
              </a:pathLst>
            </a:custGeom>
            <a:ln w="13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116" y="5030724"/>
              <a:ext cx="2697480" cy="356870"/>
            </a:xfrm>
            <a:custGeom>
              <a:avLst/>
              <a:gdLst/>
              <a:ahLst/>
              <a:cxnLst/>
              <a:rect l="l" t="t" r="r" b="b"/>
              <a:pathLst>
                <a:path w="2697479" h="356870">
                  <a:moveTo>
                    <a:pt x="0" y="59436"/>
                  </a:moveTo>
                  <a:lnTo>
                    <a:pt x="4810" y="36004"/>
                  </a:lnTo>
                  <a:lnTo>
                    <a:pt x="17907" y="17145"/>
                  </a:lnTo>
                  <a:lnTo>
                    <a:pt x="37290" y="4572"/>
                  </a:lnTo>
                  <a:lnTo>
                    <a:pt x="60960" y="0"/>
                  </a:lnTo>
                  <a:lnTo>
                    <a:pt x="2638043" y="0"/>
                  </a:lnTo>
                  <a:lnTo>
                    <a:pt x="2661475" y="4572"/>
                  </a:lnTo>
                  <a:lnTo>
                    <a:pt x="2680335" y="17145"/>
                  </a:lnTo>
                  <a:lnTo>
                    <a:pt x="2692908" y="36004"/>
                  </a:lnTo>
                  <a:lnTo>
                    <a:pt x="2697480" y="59436"/>
                  </a:lnTo>
                  <a:lnTo>
                    <a:pt x="2697480" y="297179"/>
                  </a:lnTo>
                  <a:lnTo>
                    <a:pt x="2692908" y="320611"/>
                  </a:lnTo>
                  <a:lnTo>
                    <a:pt x="2680335" y="339471"/>
                  </a:lnTo>
                  <a:lnTo>
                    <a:pt x="2661475" y="352044"/>
                  </a:lnTo>
                  <a:lnTo>
                    <a:pt x="2638043" y="356616"/>
                  </a:lnTo>
                  <a:lnTo>
                    <a:pt x="60960" y="356616"/>
                  </a:lnTo>
                  <a:lnTo>
                    <a:pt x="37290" y="352044"/>
                  </a:lnTo>
                  <a:lnTo>
                    <a:pt x="17907" y="339471"/>
                  </a:lnTo>
                  <a:lnTo>
                    <a:pt x="4810" y="320611"/>
                  </a:lnTo>
                  <a:lnTo>
                    <a:pt x="0" y="297179"/>
                  </a:lnTo>
                  <a:lnTo>
                    <a:pt x="0" y="59436"/>
                  </a:lnTo>
                  <a:close/>
                </a:path>
              </a:pathLst>
            </a:custGeom>
            <a:ln w="13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8116" y="6103619"/>
              <a:ext cx="2697480" cy="356870"/>
            </a:xfrm>
            <a:custGeom>
              <a:avLst/>
              <a:gdLst/>
              <a:ahLst/>
              <a:cxnLst/>
              <a:rect l="l" t="t" r="r" b="b"/>
              <a:pathLst>
                <a:path w="2697479" h="356870">
                  <a:moveTo>
                    <a:pt x="0" y="59436"/>
                  </a:moveTo>
                  <a:lnTo>
                    <a:pt x="4810" y="36004"/>
                  </a:lnTo>
                  <a:lnTo>
                    <a:pt x="17907" y="17145"/>
                  </a:lnTo>
                  <a:lnTo>
                    <a:pt x="37290" y="4572"/>
                  </a:lnTo>
                  <a:lnTo>
                    <a:pt x="60960" y="0"/>
                  </a:lnTo>
                  <a:lnTo>
                    <a:pt x="2638043" y="0"/>
                  </a:lnTo>
                  <a:lnTo>
                    <a:pt x="2661475" y="4572"/>
                  </a:lnTo>
                  <a:lnTo>
                    <a:pt x="2680335" y="17145"/>
                  </a:lnTo>
                  <a:lnTo>
                    <a:pt x="2692908" y="36004"/>
                  </a:lnTo>
                  <a:lnTo>
                    <a:pt x="2697480" y="59436"/>
                  </a:lnTo>
                  <a:lnTo>
                    <a:pt x="2697480" y="297179"/>
                  </a:lnTo>
                  <a:lnTo>
                    <a:pt x="2692908" y="320611"/>
                  </a:lnTo>
                  <a:lnTo>
                    <a:pt x="2680335" y="339471"/>
                  </a:lnTo>
                  <a:lnTo>
                    <a:pt x="2661475" y="352044"/>
                  </a:lnTo>
                  <a:lnTo>
                    <a:pt x="2638043" y="356616"/>
                  </a:lnTo>
                  <a:lnTo>
                    <a:pt x="60960" y="356616"/>
                  </a:lnTo>
                  <a:lnTo>
                    <a:pt x="37290" y="352044"/>
                  </a:lnTo>
                  <a:lnTo>
                    <a:pt x="17907" y="339471"/>
                  </a:lnTo>
                  <a:lnTo>
                    <a:pt x="4810" y="320611"/>
                  </a:lnTo>
                  <a:lnTo>
                    <a:pt x="0" y="297179"/>
                  </a:lnTo>
                  <a:lnTo>
                    <a:pt x="0" y="59436"/>
                  </a:lnTo>
                  <a:close/>
                </a:path>
              </a:pathLst>
            </a:custGeom>
            <a:ln w="13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3915" y="5119115"/>
              <a:ext cx="719455" cy="268605"/>
            </a:xfrm>
            <a:custGeom>
              <a:avLst/>
              <a:gdLst/>
              <a:ahLst/>
              <a:cxnLst/>
              <a:rect l="l" t="t" r="r" b="b"/>
              <a:pathLst>
                <a:path w="719454" h="268604">
                  <a:moveTo>
                    <a:pt x="0" y="45720"/>
                  </a:moveTo>
                  <a:lnTo>
                    <a:pt x="3500" y="27646"/>
                  </a:lnTo>
                  <a:lnTo>
                    <a:pt x="13144" y="13144"/>
                  </a:lnTo>
                  <a:lnTo>
                    <a:pt x="27646" y="3500"/>
                  </a:lnTo>
                  <a:lnTo>
                    <a:pt x="45719" y="0"/>
                  </a:lnTo>
                  <a:lnTo>
                    <a:pt x="675131" y="0"/>
                  </a:lnTo>
                  <a:lnTo>
                    <a:pt x="692324" y="3500"/>
                  </a:lnTo>
                  <a:lnTo>
                    <a:pt x="706373" y="13144"/>
                  </a:lnTo>
                  <a:lnTo>
                    <a:pt x="715851" y="27646"/>
                  </a:lnTo>
                  <a:lnTo>
                    <a:pt x="719327" y="45720"/>
                  </a:lnTo>
                  <a:lnTo>
                    <a:pt x="719327" y="224027"/>
                  </a:lnTo>
                  <a:lnTo>
                    <a:pt x="715851" y="241220"/>
                  </a:lnTo>
                  <a:lnTo>
                    <a:pt x="706373" y="255270"/>
                  </a:lnTo>
                  <a:lnTo>
                    <a:pt x="692324" y="264747"/>
                  </a:lnTo>
                  <a:lnTo>
                    <a:pt x="675131" y="268224"/>
                  </a:lnTo>
                  <a:lnTo>
                    <a:pt x="45719" y="268224"/>
                  </a:lnTo>
                  <a:lnTo>
                    <a:pt x="27646" y="264747"/>
                  </a:lnTo>
                  <a:lnTo>
                    <a:pt x="13144" y="255270"/>
                  </a:lnTo>
                  <a:lnTo>
                    <a:pt x="3500" y="241220"/>
                  </a:lnTo>
                  <a:lnTo>
                    <a:pt x="0" y="224027"/>
                  </a:lnTo>
                  <a:lnTo>
                    <a:pt x="0" y="45720"/>
                  </a:lnTo>
                  <a:close/>
                </a:path>
              </a:pathLst>
            </a:custGeom>
            <a:ln w="30480">
              <a:solidFill>
                <a:srgbClr val="702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3915" y="5655563"/>
              <a:ext cx="719455" cy="448309"/>
            </a:xfrm>
            <a:custGeom>
              <a:avLst/>
              <a:gdLst/>
              <a:ahLst/>
              <a:cxnLst/>
              <a:rect l="l" t="t" r="r" b="b"/>
              <a:pathLst>
                <a:path w="719454" h="448310">
                  <a:moveTo>
                    <a:pt x="0" y="74675"/>
                  </a:moveTo>
                  <a:lnTo>
                    <a:pt x="5881" y="45648"/>
                  </a:lnTo>
                  <a:lnTo>
                    <a:pt x="21907" y="21907"/>
                  </a:lnTo>
                  <a:lnTo>
                    <a:pt x="45648" y="5881"/>
                  </a:lnTo>
                  <a:lnTo>
                    <a:pt x="74676" y="0"/>
                  </a:lnTo>
                  <a:lnTo>
                    <a:pt x="644652" y="0"/>
                  </a:lnTo>
                  <a:lnTo>
                    <a:pt x="673679" y="5881"/>
                  </a:lnTo>
                  <a:lnTo>
                    <a:pt x="697420" y="21907"/>
                  </a:lnTo>
                  <a:lnTo>
                    <a:pt x="713446" y="45648"/>
                  </a:lnTo>
                  <a:lnTo>
                    <a:pt x="719327" y="74675"/>
                  </a:lnTo>
                  <a:lnTo>
                    <a:pt x="719327" y="373380"/>
                  </a:lnTo>
                  <a:lnTo>
                    <a:pt x="713446" y="402407"/>
                  </a:lnTo>
                  <a:lnTo>
                    <a:pt x="697420" y="426148"/>
                  </a:lnTo>
                  <a:lnTo>
                    <a:pt x="673679" y="442174"/>
                  </a:lnTo>
                  <a:lnTo>
                    <a:pt x="644652" y="448056"/>
                  </a:lnTo>
                  <a:lnTo>
                    <a:pt x="74676" y="448056"/>
                  </a:lnTo>
                  <a:lnTo>
                    <a:pt x="45648" y="442174"/>
                  </a:lnTo>
                  <a:lnTo>
                    <a:pt x="21907" y="426148"/>
                  </a:lnTo>
                  <a:lnTo>
                    <a:pt x="5881" y="402407"/>
                  </a:lnTo>
                  <a:lnTo>
                    <a:pt x="0" y="373380"/>
                  </a:lnTo>
                  <a:lnTo>
                    <a:pt x="0" y="74675"/>
                  </a:lnTo>
                  <a:close/>
                </a:path>
              </a:pathLst>
            </a:custGeom>
            <a:ln w="30480">
              <a:solidFill>
                <a:srgbClr val="702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3915" y="6192011"/>
              <a:ext cx="1079500" cy="268605"/>
            </a:xfrm>
            <a:custGeom>
              <a:avLst/>
              <a:gdLst/>
              <a:ahLst/>
              <a:cxnLst/>
              <a:rect l="l" t="t" r="r" b="b"/>
              <a:pathLst>
                <a:path w="1079500" h="268604">
                  <a:moveTo>
                    <a:pt x="0" y="45720"/>
                  </a:moveTo>
                  <a:lnTo>
                    <a:pt x="3500" y="27646"/>
                  </a:lnTo>
                  <a:lnTo>
                    <a:pt x="13144" y="13144"/>
                  </a:lnTo>
                  <a:lnTo>
                    <a:pt x="27646" y="3500"/>
                  </a:lnTo>
                  <a:lnTo>
                    <a:pt x="45719" y="0"/>
                  </a:lnTo>
                  <a:lnTo>
                    <a:pt x="1034795" y="0"/>
                  </a:lnTo>
                  <a:lnTo>
                    <a:pt x="1051988" y="3500"/>
                  </a:lnTo>
                  <a:lnTo>
                    <a:pt x="1066037" y="13144"/>
                  </a:lnTo>
                  <a:lnTo>
                    <a:pt x="1075515" y="27646"/>
                  </a:lnTo>
                  <a:lnTo>
                    <a:pt x="1078991" y="45720"/>
                  </a:lnTo>
                  <a:lnTo>
                    <a:pt x="1078991" y="224027"/>
                  </a:lnTo>
                  <a:lnTo>
                    <a:pt x="1075515" y="241220"/>
                  </a:lnTo>
                  <a:lnTo>
                    <a:pt x="1066037" y="255270"/>
                  </a:lnTo>
                  <a:lnTo>
                    <a:pt x="1051988" y="264747"/>
                  </a:lnTo>
                  <a:lnTo>
                    <a:pt x="1034795" y="268224"/>
                  </a:lnTo>
                  <a:lnTo>
                    <a:pt x="45719" y="268224"/>
                  </a:lnTo>
                  <a:lnTo>
                    <a:pt x="27646" y="264747"/>
                  </a:lnTo>
                  <a:lnTo>
                    <a:pt x="13144" y="255270"/>
                  </a:lnTo>
                  <a:lnTo>
                    <a:pt x="3500" y="241220"/>
                  </a:lnTo>
                  <a:lnTo>
                    <a:pt x="0" y="224027"/>
                  </a:lnTo>
                  <a:lnTo>
                    <a:pt x="0" y="45720"/>
                  </a:lnTo>
                  <a:close/>
                </a:path>
              </a:pathLst>
            </a:custGeom>
            <a:ln w="30480">
              <a:solidFill>
                <a:srgbClr val="702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3915" y="3777995"/>
              <a:ext cx="539750" cy="180340"/>
            </a:xfrm>
            <a:custGeom>
              <a:avLst/>
              <a:gdLst/>
              <a:ahLst/>
              <a:cxnLst/>
              <a:rect l="l" t="t" r="r" b="b"/>
              <a:pathLst>
                <a:path w="539750" h="180339">
                  <a:moveTo>
                    <a:pt x="0" y="30479"/>
                  </a:moveTo>
                  <a:lnTo>
                    <a:pt x="2405" y="18645"/>
                  </a:lnTo>
                  <a:lnTo>
                    <a:pt x="8953" y="8953"/>
                  </a:lnTo>
                  <a:lnTo>
                    <a:pt x="18645" y="2405"/>
                  </a:lnTo>
                  <a:lnTo>
                    <a:pt x="30480" y="0"/>
                  </a:lnTo>
                  <a:lnTo>
                    <a:pt x="510539" y="0"/>
                  </a:lnTo>
                  <a:lnTo>
                    <a:pt x="522136" y="2405"/>
                  </a:lnTo>
                  <a:lnTo>
                    <a:pt x="531304" y="8953"/>
                  </a:lnTo>
                  <a:lnTo>
                    <a:pt x="537329" y="18645"/>
                  </a:lnTo>
                  <a:lnTo>
                    <a:pt x="539495" y="30479"/>
                  </a:lnTo>
                  <a:lnTo>
                    <a:pt x="539495" y="149351"/>
                  </a:lnTo>
                  <a:lnTo>
                    <a:pt x="537329" y="161186"/>
                  </a:lnTo>
                  <a:lnTo>
                    <a:pt x="531304" y="170878"/>
                  </a:lnTo>
                  <a:lnTo>
                    <a:pt x="522136" y="177426"/>
                  </a:lnTo>
                  <a:lnTo>
                    <a:pt x="510539" y="179831"/>
                  </a:lnTo>
                  <a:lnTo>
                    <a:pt x="30480" y="179831"/>
                  </a:lnTo>
                  <a:lnTo>
                    <a:pt x="18645" y="177426"/>
                  </a:lnTo>
                  <a:lnTo>
                    <a:pt x="8953" y="170878"/>
                  </a:lnTo>
                  <a:lnTo>
                    <a:pt x="2405" y="161186"/>
                  </a:lnTo>
                  <a:lnTo>
                    <a:pt x="0" y="149351"/>
                  </a:lnTo>
                  <a:lnTo>
                    <a:pt x="0" y="30479"/>
                  </a:lnTo>
                  <a:close/>
                </a:path>
              </a:pathLst>
            </a:custGeom>
            <a:ln w="30480">
              <a:solidFill>
                <a:srgbClr val="702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1639" y="4091940"/>
              <a:ext cx="699770" cy="233679"/>
            </a:xfrm>
            <a:custGeom>
              <a:avLst/>
              <a:gdLst/>
              <a:ahLst/>
              <a:cxnLst/>
              <a:rect l="l" t="t" r="r" b="b"/>
              <a:pathLst>
                <a:path w="699770" h="233679">
                  <a:moveTo>
                    <a:pt x="0" y="38100"/>
                  </a:moveTo>
                  <a:lnTo>
                    <a:pt x="3190" y="23145"/>
                  </a:lnTo>
                  <a:lnTo>
                    <a:pt x="11811" y="11048"/>
                  </a:lnTo>
                  <a:lnTo>
                    <a:pt x="24431" y="2952"/>
                  </a:lnTo>
                  <a:lnTo>
                    <a:pt x="39624" y="0"/>
                  </a:lnTo>
                  <a:lnTo>
                    <a:pt x="661416" y="0"/>
                  </a:lnTo>
                  <a:lnTo>
                    <a:pt x="676370" y="2952"/>
                  </a:lnTo>
                  <a:lnTo>
                    <a:pt x="688467" y="11049"/>
                  </a:lnTo>
                  <a:lnTo>
                    <a:pt x="696563" y="23145"/>
                  </a:lnTo>
                  <a:lnTo>
                    <a:pt x="699516" y="38100"/>
                  </a:lnTo>
                  <a:lnTo>
                    <a:pt x="699516" y="193548"/>
                  </a:lnTo>
                  <a:lnTo>
                    <a:pt x="696563" y="209383"/>
                  </a:lnTo>
                  <a:lnTo>
                    <a:pt x="688467" y="221932"/>
                  </a:lnTo>
                  <a:lnTo>
                    <a:pt x="676370" y="230195"/>
                  </a:lnTo>
                  <a:lnTo>
                    <a:pt x="661416" y="233172"/>
                  </a:lnTo>
                  <a:lnTo>
                    <a:pt x="39624" y="233172"/>
                  </a:lnTo>
                  <a:lnTo>
                    <a:pt x="24431" y="230195"/>
                  </a:lnTo>
                  <a:lnTo>
                    <a:pt x="11810" y="221932"/>
                  </a:lnTo>
                  <a:lnTo>
                    <a:pt x="3190" y="209383"/>
                  </a:lnTo>
                  <a:lnTo>
                    <a:pt x="0" y="193548"/>
                  </a:lnTo>
                  <a:lnTo>
                    <a:pt x="0" y="38100"/>
                  </a:lnTo>
                  <a:close/>
                </a:path>
              </a:pathLst>
            </a:custGeom>
            <a:ln w="30480">
              <a:solidFill>
                <a:srgbClr val="99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1639" y="2459735"/>
              <a:ext cx="699770" cy="233679"/>
            </a:xfrm>
            <a:custGeom>
              <a:avLst/>
              <a:gdLst/>
              <a:ahLst/>
              <a:cxnLst/>
              <a:rect l="l" t="t" r="r" b="b"/>
              <a:pathLst>
                <a:path w="699770" h="233680">
                  <a:moveTo>
                    <a:pt x="0" y="38100"/>
                  </a:moveTo>
                  <a:lnTo>
                    <a:pt x="3190" y="23145"/>
                  </a:lnTo>
                  <a:lnTo>
                    <a:pt x="11811" y="11048"/>
                  </a:lnTo>
                  <a:lnTo>
                    <a:pt x="24431" y="2952"/>
                  </a:lnTo>
                  <a:lnTo>
                    <a:pt x="39624" y="0"/>
                  </a:lnTo>
                  <a:lnTo>
                    <a:pt x="661416" y="0"/>
                  </a:lnTo>
                  <a:lnTo>
                    <a:pt x="676370" y="2952"/>
                  </a:lnTo>
                  <a:lnTo>
                    <a:pt x="688467" y="11049"/>
                  </a:lnTo>
                  <a:lnTo>
                    <a:pt x="696563" y="23145"/>
                  </a:lnTo>
                  <a:lnTo>
                    <a:pt x="699516" y="38100"/>
                  </a:lnTo>
                  <a:lnTo>
                    <a:pt x="699516" y="193548"/>
                  </a:lnTo>
                  <a:lnTo>
                    <a:pt x="696563" y="209383"/>
                  </a:lnTo>
                  <a:lnTo>
                    <a:pt x="688467" y="221932"/>
                  </a:lnTo>
                  <a:lnTo>
                    <a:pt x="676370" y="230195"/>
                  </a:lnTo>
                  <a:lnTo>
                    <a:pt x="661416" y="233172"/>
                  </a:lnTo>
                  <a:lnTo>
                    <a:pt x="39624" y="233172"/>
                  </a:lnTo>
                  <a:lnTo>
                    <a:pt x="24431" y="230195"/>
                  </a:lnTo>
                  <a:lnTo>
                    <a:pt x="11810" y="221932"/>
                  </a:lnTo>
                  <a:lnTo>
                    <a:pt x="3190" y="209383"/>
                  </a:lnTo>
                  <a:lnTo>
                    <a:pt x="0" y="193548"/>
                  </a:lnTo>
                  <a:lnTo>
                    <a:pt x="0" y="38100"/>
                  </a:lnTo>
                  <a:close/>
                </a:path>
              </a:pathLst>
            </a:custGeom>
            <a:ln w="30480">
              <a:solidFill>
                <a:srgbClr val="99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01639" y="3003803"/>
              <a:ext cx="699770" cy="233679"/>
            </a:xfrm>
            <a:custGeom>
              <a:avLst/>
              <a:gdLst/>
              <a:ahLst/>
              <a:cxnLst/>
              <a:rect l="l" t="t" r="r" b="b"/>
              <a:pathLst>
                <a:path w="699770" h="233680">
                  <a:moveTo>
                    <a:pt x="0" y="38100"/>
                  </a:moveTo>
                  <a:lnTo>
                    <a:pt x="3190" y="23145"/>
                  </a:lnTo>
                  <a:lnTo>
                    <a:pt x="11811" y="11048"/>
                  </a:lnTo>
                  <a:lnTo>
                    <a:pt x="24431" y="2952"/>
                  </a:lnTo>
                  <a:lnTo>
                    <a:pt x="39624" y="0"/>
                  </a:lnTo>
                  <a:lnTo>
                    <a:pt x="661416" y="0"/>
                  </a:lnTo>
                  <a:lnTo>
                    <a:pt x="676370" y="2952"/>
                  </a:lnTo>
                  <a:lnTo>
                    <a:pt x="688467" y="11049"/>
                  </a:lnTo>
                  <a:lnTo>
                    <a:pt x="696563" y="23145"/>
                  </a:lnTo>
                  <a:lnTo>
                    <a:pt x="699516" y="38100"/>
                  </a:lnTo>
                  <a:lnTo>
                    <a:pt x="699516" y="193548"/>
                  </a:lnTo>
                  <a:lnTo>
                    <a:pt x="696563" y="209383"/>
                  </a:lnTo>
                  <a:lnTo>
                    <a:pt x="688467" y="221932"/>
                  </a:lnTo>
                  <a:lnTo>
                    <a:pt x="676370" y="230195"/>
                  </a:lnTo>
                  <a:lnTo>
                    <a:pt x="661416" y="233172"/>
                  </a:lnTo>
                  <a:lnTo>
                    <a:pt x="39624" y="233172"/>
                  </a:lnTo>
                  <a:lnTo>
                    <a:pt x="24431" y="230195"/>
                  </a:lnTo>
                  <a:lnTo>
                    <a:pt x="11810" y="221932"/>
                  </a:lnTo>
                  <a:lnTo>
                    <a:pt x="3190" y="209383"/>
                  </a:lnTo>
                  <a:lnTo>
                    <a:pt x="0" y="193548"/>
                  </a:lnTo>
                  <a:lnTo>
                    <a:pt x="0" y="38100"/>
                  </a:lnTo>
                  <a:close/>
                </a:path>
              </a:pathLst>
            </a:custGeom>
            <a:ln w="30480">
              <a:solidFill>
                <a:srgbClr val="99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1639" y="3547872"/>
              <a:ext cx="699770" cy="155575"/>
            </a:xfrm>
            <a:custGeom>
              <a:avLst/>
              <a:gdLst/>
              <a:ahLst/>
              <a:cxnLst/>
              <a:rect l="l" t="t" r="r" b="b"/>
              <a:pathLst>
                <a:path w="699770" h="155575">
                  <a:moveTo>
                    <a:pt x="0" y="25908"/>
                  </a:moveTo>
                  <a:lnTo>
                    <a:pt x="2119" y="16073"/>
                  </a:lnTo>
                  <a:lnTo>
                    <a:pt x="7810" y="7810"/>
                  </a:lnTo>
                  <a:lnTo>
                    <a:pt x="16073" y="2119"/>
                  </a:lnTo>
                  <a:lnTo>
                    <a:pt x="25908" y="0"/>
                  </a:lnTo>
                  <a:lnTo>
                    <a:pt x="673608" y="0"/>
                  </a:lnTo>
                  <a:lnTo>
                    <a:pt x="684085" y="2119"/>
                  </a:lnTo>
                  <a:lnTo>
                    <a:pt x="692277" y="7810"/>
                  </a:lnTo>
                  <a:lnTo>
                    <a:pt x="697611" y="16073"/>
                  </a:lnTo>
                  <a:lnTo>
                    <a:pt x="699516" y="25908"/>
                  </a:lnTo>
                  <a:lnTo>
                    <a:pt x="699516" y="129540"/>
                  </a:lnTo>
                  <a:lnTo>
                    <a:pt x="697611" y="139374"/>
                  </a:lnTo>
                  <a:lnTo>
                    <a:pt x="692277" y="147637"/>
                  </a:lnTo>
                  <a:lnTo>
                    <a:pt x="684085" y="153328"/>
                  </a:lnTo>
                  <a:lnTo>
                    <a:pt x="673608" y="155448"/>
                  </a:lnTo>
                  <a:lnTo>
                    <a:pt x="25908" y="155448"/>
                  </a:lnTo>
                  <a:lnTo>
                    <a:pt x="16073" y="153328"/>
                  </a:lnTo>
                  <a:lnTo>
                    <a:pt x="7810" y="147637"/>
                  </a:lnTo>
                  <a:lnTo>
                    <a:pt x="2119" y="139374"/>
                  </a:lnTo>
                  <a:lnTo>
                    <a:pt x="0" y="129540"/>
                  </a:lnTo>
                  <a:lnTo>
                    <a:pt x="0" y="25908"/>
                  </a:lnTo>
                  <a:close/>
                </a:path>
              </a:pathLst>
            </a:custGeom>
            <a:ln w="30480">
              <a:solidFill>
                <a:srgbClr val="99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8865">
              <a:lnSpc>
                <a:spcPct val="100000"/>
              </a:lnSpc>
              <a:spcBef>
                <a:spcPts val="90"/>
              </a:spcBef>
            </a:pPr>
            <a:r>
              <a:rPr dirty="0"/>
              <a:t>Originális</a:t>
            </a:r>
            <a:r>
              <a:rPr spc="-160" dirty="0"/>
              <a:t> </a:t>
            </a:r>
            <a:r>
              <a:rPr dirty="0"/>
              <a:t>biotech</a:t>
            </a:r>
            <a:r>
              <a:rPr spc="-120" dirty="0"/>
              <a:t> </a:t>
            </a:r>
            <a:r>
              <a:rPr spc="-10" dirty="0"/>
              <a:t>blockbusterek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97690" y="699188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69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10692765" cy="840105"/>
          </a:xfrm>
          <a:custGeom>
            <a:avLst/>
            <a:gdLst/>
            <a:ahLst/>
            <a:cxnLst/>
            <a:rect l="l" t="t" r="r" b="b"/>
            <a:pathLst>
              <a:path w="10692765" h="840105">
                <a:moveTo>
                  <a:pt x="10692384" y="839724"/>
                </a:moveTo>
                <a:lnTo>
                  <a:pt x="0" y="83972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3972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176" rIns="0" bIns="0" rtlCol="0">
            <a:spAutoFit/>
          </a:bodyPr>
          <a:lstStyle/>
          <a:p>
            <a:pPr marL="379793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110" dirty="0">
                <a:solidFill>
                  <a:srgbClr val="CC3300"/>
                </a:solidFill>
              </a:rPr>
              <a:t> </a:t>
            </a:r>
            <a:r>
              <a:rPr spc="-25" dirty="0">
                <a:solidFill>
                  <a:srgbClr val="CC3300"/>
                </a:solidFill>
              </a:rPr>
              <a:t>IgA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2103" y="1136421"/>
            <a:ext cx="6238240" cy="39103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dimer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Aránya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között: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10-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15%</a:t>
            </a:r>
            <a:endParaRPr sz="2150">
              <a:latin typeface="Arial"/>
              <a:cs typeface="Arial"/>
            </a:endParaRPr>
          </a:p>
          <a:p>
            <a:pPr marL="12700" marR="920750">
              <a:lnSpc>
                <a:spcPts val="2330"/>
              </a:lnSpc>
              <a:spcBef>
                <a:spcPts val="237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Előfordulása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szervezetben: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vér,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nyirok,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testnedvek</a:t>
            </a:r>
            <a:r>
              <a:rPr sz="21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(könny,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nyál,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bél,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tej)</a:t>
            </a:r>
            <a:endParaRPr sz="2150">
              <a:latin typeface="Arial"/>
              <a:cs typeface="Arial"/>
            </a:endParaRPr>
          </a:p>
          <a:p>
            <a:pPr marL="12700" marR="2091689">
              <a:lnSpc>
                <a:spcPts val="4670"/>
              </a:lnSpc>
              <a:spcBef>
                <a:spcPts val="46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Féléletideje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szérumban: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6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nap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Átlép-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méhlepényen: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187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Szerepe: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helyi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védelem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nyálkahártyáknak,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immunitást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biztosít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csecsemő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béltraktusának.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9" y="882396"/>
            <a:ext cx="2286000" cy="31333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354" y="167162"/>
            <a:ext cx="9300845" cy="7759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698875" marR="5080" indent="-3686810">
              <a:lnSpc>
                <a:spcPts val="2800"/>
              </a:lnSpc>
              <a:spcBef>
                <a:spcPts val="450"/>
              </a:spcBef>
            </a:pPr>
            <a:r>
              <a:rPr spc="-10" dirty="0">
                <a:solidFill>
                  <a:srgbClr val="CC3300"/>
                </a:solidFill>
              </a:rPr>
              <a:t>Bioszimiláris</a:t>
            </a:r>
            <a:r>
              <a:rPr spc="-100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gyógyszerek</a:t>
            </a:r>
            <a:r>
              <a:rPr spc="-60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–</a:t>
            </a:r>
            <a:r>
              <a:rPr spc="-75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összehasonlítás</a:t>
            </a:r>
            <a:r>
              <a:rPr spc="-80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kis</a:t>
            </a:r>
            <a:r>
              <a:rPr spc="-100" dirty="0">
                <a:solidFill>
                  <a:srgbClr val="CC3300"/>
                </a:solidFill>
              </a:rPr>
              <a:t> </a:t>
            </a:r>
            <a:r>
              <a:rPr spc="-10" dirty="0">
                <a:solidFill>
                  <a:srgbClr val="CC3300"/>
                </a:solidFill>
              </a:rPr>
              <a:t>molekulás termékekkel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976121"/>
          <a:ext cx="10768965" cy="615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Generikus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Bioszimiláris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98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Termék</a:t>
                      </a:r>
                      <a:r>
                        <a:rPr sz="1700" b="1" spc="-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jellemzői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308225">
                        <a:lnSpc>
                          <a:spcPct val="101800"/>
                        </a:lnSpc>
                        <a:spcBef>
                          <a:spcPts val="32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Kis</a:t>
                      </a:r>
                      <a:r>
                        <a:rPr sz="1700" b="1" spc="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molekula,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Általában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stabil,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Egyszerű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bevitel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93750">
                        <a:lnSpc>
                          <a:spcPct val="101800"/>
                        </a:lnSpc>
                        <a:spcBef>
                          <a:spcPts val="32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Nagy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összetett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molekula,</a:t>
                      </a:r>
                      <a:r>
                        <a:rPr sz="1700" b="1" spc="5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Stabilitás</a:t>
                      </a:r>
                      <a:r>
                        <a:rPr sz="17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csak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speciális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szabályok mellett,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Általában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injekciós</a:t>
                      </a:r>
                      <a:r>
                        <a:rPr sz="1700" b="1" spc="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bevitel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89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Termelés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Kémiai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szintézis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50900">
                        <a:lnSpc>
                          <a:spcPct val="101600"/>
                        </a:lnSpc>
                        <a:spcBef>
                          <a:spcPts val="33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Élő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organizmusokkal</a:t>
                      </a:r>
                      <a:r>
                        <a:rPr sz="1700" b="1" spc="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készül,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Speciális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termelő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üzemben,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Érzékeny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techn.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változtatásokra,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Magas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COG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Fejlesztés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55040">
                        <a:lnSpc>
                          <a:spcPct val="101699"/>
                        </a:lnSpc>
                        <a:spcBef>
                          <a:spcPts val="33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Kevés</a:t>
                      </a:r>
                      <a:r>
                        <a:rPr sz="1700" b="1" spc="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klinikai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vizsgálat,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(gyakran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F1,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PK/PD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vizsgálat)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597025">
                        <a:lnSpc>
                          <a:spcPct val="101699"/>
                        </a:lnSpc>
                        <a:spcBef>
                          <a:spcPts val="33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Jelentős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K+F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költség,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Kiterjedt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klin.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vizsg.,</a:t>
                      </a:r>
                      <a:r>
                        <a:rPr sz="17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F1,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36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Szabályozás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21285">
                        <a:lnSpc>
                          <a:spcPct val="101699"/>
                        </a:lnSpc>
                        <a:spcBef>
                          <a:spcPts val="33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Rövidített</a:t>
                      </a:r>
                      <a:r>
                        <a:rPr sz="1700" b="1" spc="10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törzskönyvezés</a:t>
                      </a:r>
                      <a:r>
                        <a:rPr sz="1700" b="1" spc="8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Európában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USA-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ban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01040">
                        <a:lnSpc>
                          <a:spcPct val="101699"/>
                        </a:lnSpc>
                        <a:spcBef>
                          <a:spcPts val="33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Törzskönyvezési</a:t>
                      </a:r>
                      <a:r>
                        <a:rPr sz="1700" b="1" spc="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eljárás</a:t>
                      </a:r>
                      <a:r>
                        <a:rPr sz="1700" b="1" spc="9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Európában megvan,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Hiányzik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USA-</a:t>
                      </a:r>
                      <a:r>
                        <a:rPr sz="170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ban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992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440690">
                        <a:lnSpc>
                          <a:spcPct val="101800"/>
                        </a:lnSpc>
                        <a:spcBef>
                          <a:spcPts val="32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Korlátozott</a:t>
                      </a:r>
                      <a:r>
                        <a:rPr sz="1700" b="1" spc="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részletezés</a:t>
                      </a:r>
                      <a:r>
                        <a:rPr sz="1700" b="1" spc="7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orvosok felé,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7155" marR="876300">
                        <a:lnSpc>
                          <a:spcPct val="101200"/>
                        </a:lnSpc>
                        <a:spcBef>
                          <a:spcPts val="10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Gyógyszerész</a:t>
                      </a:r>
                      <a:r>
                        <a:rPr sz="1700" b="1" spc="5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által</a:t>
                      </a:r>
                      <a:r>
                        <a:rPr sz="1700" b="1" spc="8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eldönthető helyettesíthetőség,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7155" marR="40449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Nagy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árcsökkenés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originálishoz képest.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99390">
                        <a:lnSpc>
                          <a:spcPct val="101800"/>
                        </a:lnSpc>
                        <a:spcBef>
                          <a:spcPts val="32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-1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részletek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megadása</a:t>
                      </a:r>
                      <a:r>
                        <a:rPr sz="1700" b="1" spc="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fontos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orvosok felé,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97155" marR="127698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Speciális</a:t>
                      </a:r>
                      <a:r>
                        <a:rPr sz="1700" b="1" spc="4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elosztó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lánc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kell,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Általában</a:t>
                      </a:r>
                      <a:r>
                        <a:rPr sz="1700" b="1" spc="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klinikai</a:t>
                      </a:r>
                      <a:r>
                        <a:rPr sz="1700" b="1" spc="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alkalmazás,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700" b="1" spc="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ár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originális</a:t>
                      </a:r>
                      <a:r>
                        <a:rPr sz="1700" b="1" spc="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ár</a:t>
                      </a:r>
                      <a:r>
                        <a:rPr sz="1700" b="1" spc="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50-</a:t>
                      </a:r>
                      <a:r>
                        <a:rPr sz="17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70%-</a:t>
                      </a:r>
                      <a:r>
                        <a:rPr sz="17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99695" algn="r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1372" y="827532"/>
            <a:ext cx="7927975" cy="5984875"/>
            <a:chOff x="1071372" y="827532"/>
            <a:chExt cx="7927975" cy="5984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6736" y="827532"/>
              <a:ext cx="7682483" cy="56311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372" y="6423660"/>
              <a:ext cx="7228331" cy="3886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1372" y="672083"/>
            <a:ext cx="8083550" cy="129540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52705" rIns="0" bIns="0" rtlCol="0">
            <a:spAutoFit/>
          </a:bodyPr>
          <a:lstStyle/>
          <a:p>
            <a:pPr marL="2296160" marR="271145" indent="-2013585">
              <a:lnSpc>
                <a:spcPts val="3110"/>
              </a:lnSpc>
              <a:spcBef>
                <a:spcPts val="415"/>
              </a:spcBef>
            </a:pPr>
            <a:r>
              <a:rPr dirty="0"/>
              <a:t>A</a:t>
            </a:r>
            <a:r>
              <a:rPr spc="-180" dirty="0"/>
              <a:t> </a:t>
            </a:r>
            <a:r>
              <a:rPr spc="-10" dirty="0"/>
              <a:t>bioszimilárisok</a:t>
            </a:r>
            <a:r>
              <a:rPr spc="-95" dirty="0"/>
              <a:t> </a:t>
            </a:r>
            <a:r>
              <a:rPr dirty="0"/>
              <a:t>egy</a:t>
            </a:r>
            <a:r>
              <a:rPr spc="-90" dirty="0"/>
              <a:t> </a:t>
            </a:r>
            <a:r>
              <a:rPr dirty="0"/>
              <a:t>külön</a:t>
            </a:r>
            <a:r>
              <a:rPr spc="-105" dirty="0"/>
              <a:t> </a:t>
            </a:r>
            <a:r>
              <a:rPr dirty="0"/>
              <a:t>szektort</a:t>
            </a:r>
            <a:r>
              <a:rPr spc="-60" dirty="0"/>
              <a:t> </a:t>
            </a:r>
            <a:r>
              <a:rPr dirty="0"/>
              <a:t>képeznek</a:t>
            </a:r>
            <a:r>
              <a:rPr spc="-75" dirty="0"/>
              <a:t> </a:t>
            </a:r>
            <a:r>
              <a:rPr spc="-50" dirty="0"/>
              <a:t>a </a:t>
            </a:r>
            <a:r>
              <a:rPr spc="-10" dirty="0"/>
              <a:t>gyógyszeriparon</a:t>
            </a:r>
            <a:r>
              <a:rPr spc="-95" dirty="0"/>
              <a:t> </a:t>
            </a:r>
            <a:r>
              <a:rPr spc="-10" dirty="0"/>
              <a:t>belül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71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7" y="1139952"/>
            <a:ext cx="9764267" cy="58597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614" y="444429"/>
            <a:ext cx="757999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Bioszimiláris</a:t>
            </a:r>
            <a:r>
              <a:rPr spc="-95" dirty="0"/>
              <a:t> </a:t>
            </a:r>
            <a:r>
              <a:rPr dirty="0"/>
              <a:t>gyógyszerek</a:t>
            </a:r>
            <a:r>
              <a:rPr spc="-45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vita</a:t>
            </a:r>
            <a:r>
              <a:rPr spc="-70" dirty="0"/>
              <a:t> </a:t>
            </a:r>
            <a:r>
              <a:rPr dirty="0"/>
              <a:t>az</a:t>
            </a:r>
            <a:r>
              <a:rPr spc="-80" dirty="0"/>
              <a:t> </a:t>
            </a:r>
            <a:r>
              <a:rPr spc="-10" dirty="0"/>
              <a:t>elnevezésről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88498" y="7014788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72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131" y="1060704"/>
            <a:ext cx="9793605" cy="1788160"/>
          </a:xfrm>
          <a:prstGeom prst="rect">
            <a:avLst/>
          </a:prstGeom>
          <a:solidFill>
            <a:srgbClr val="FDFBDA"/>
          </a:solidFill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2150">
              <a:latin typeface="Times New Roman"/>
              <a:cs typeface="Times New Roman"/>
            </a:endParaRPr>
          </a:p>
          <a:p>
            <a:pPr marL="98425" marR="99441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fehérjemolekulák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összetettsége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változékonysága miatt,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nem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valószínű,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legtöbb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fehérje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esetében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bioszimiláris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gyártója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bizonyítani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tudja,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terméke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azonos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(identical)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már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engedélyezett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termékkel.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961" rIns="0" bIns="0" rtlCol="0">
            <a:spAutoFit/>
          </a:bodyPr>
          <a:lstStyle/>
          <a:p>
            <a:pPr marL="9677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Bioszimiláris</a:t>
            </a:r>
            <a:r>
              <a:rPr spc="-80" dirty="0"/>
              <a:t> </a:t>
            </a:r>
            <a:r>
              <a:rPr spc="-10" dirty="0"/>
              <a:t>gyógyszerek: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500" y="1261444"/>
            <a:ext cx="504761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Piacot</a:t>
            </a:r>
            <a:r>
              <a:rPr sz="2600" b="1" spc="-1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befolyásoló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körülmények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4245" y="2221230"/>
            <a:ext cx="3197860" cy="1099185"/>
            <a:chOff x="444245" y="2221230"/>
            <a:chExt cx="3197860" cy="1099185"/>
          </a:xfrm>
        </p:grpSpPr>
        <p:sp>
          <p:nvSpPr>
            <p:cNvPr id="5" name="object 5"/>
            <p:cNvSpPr/>
            <p:nvPr/>
          </p:nvSpPr>
          <p:spPr>
            <a:xfrm>
              <a:off x="449579" y="2226564"/>
              <a:ext cx="3187065" cy="1088390"/>
            </a:xfrm>
            <a:custGeom>
              <a:avLst/>
              <a:gdLst/>
              <a:ahLst/>
              <a:cxnLst/>
              <a:rect l="l" t="t" r="r" b="b"/>
              <a:pathLst>
                <a:path w="3187065" h="1088389">
                  <a:moveTo>
                    <a:pt x="3005327" y="1088135"/>
                  </a:moveTo>
                  <a:lnTo>
                    <a:pt x="181356" y="1088135"/>
                  </a:lnTo>
                  <a:lnTo>
                    <a:pt x="133526" y="1081687"/>
                  </a:lnTo>
                  <a:lnTo>
                    <a:pt x="90311" y="1063469"/>
                  </a:lnTo>
                  <a:lnTo>
                    <a:pt x="53530" y="1035177"/>
                  </a:lnTo>
                  <a:lnTo>
                    <a:pt x="25004" y="998502"/>
                  </a:lnTo>
                  <a:lnTo>
                    <a:pt x="6554" y="955138"/>
                  </a:lnTo>
                  <a:lnTo>
                    <a:pt x="0" y="906780"/>
                  </a:lnTo>
                  <a:lnTo>
                    <a:pt x="0" y="181356"/>
                  </a:lnTo>
                  <a:lnTo>
                    <a:pt x="6554" y="132997"/>
                  </a:lnTo>
                  <a:lnTo>
                    <a:pt x="25004" y="89633"/>
                  </a:lnTo>
                  <a:lnTo>
                    <a:pt x="53530" y="52959"/>
                  </a:lnTo>
                  <a:lnTo>
                    <a:pt x="90311" y="24666"/>
                  </a:lnTo>
                  <a:lnTo>
                    <a:pt x="133526" y="6448"/>
                  </a:lnTo>
                  <a:lnTo>
                    <a:pt x="181356" y="0"/>
                  </a:lnTo>
                  <a:lnTo>
                    <a:pt x="3005327" y="0"/>
                  </a:lnTo>
                  <a:lnTo>
                    <a:pt x="3053686" y="6448"/>
                  </a:lnTo>
                  <a:lnTo>
                    <a:pt x="3097050" y="24666"/>
                  </a:lnTo>
                  <a:lnTo>
                    <a:pt x="3133724" y="52959"/>
                  </a:lnTo>
                  <a:lnTo>
                    <a:pt x="3162017" y="89633"/>
                  </a:lnTo>
                  <a:lnTo>
                    <a:pt x="3180235" y="132997"/>
                  </a:lnTo>
                  <a:lnTo>
                    <a:pt x="3186683" y="181356"/>
                  </a:lnTo>
                  <a:lnTo>
                    <a:pt x="3186683" y="906780"/>
                  </a:lnTo>
                  <a:lnTo>
                    <a:pt x="3180235" y="955138"/>
                  </a:lnTo>
                  <a:lnTo>
                    <a:pt x="3162017" y="998502"/>
                  </a:lnTo>
                  <a:lnTo>
                    <a:pt x="3133724" y="1035177"/>
                  </a:lnTo>
                  <a:lnTo>
                    <a:pt x="3097050" y="1063469"/>
                  </a:lnTo>
                  <a:lnTo>
                    <a:pt x="3053686" y="1081687"/>
                  </a:lnTo>
                  <a:lnTo>
                    <a:pt x="3005327" y="1088135"/>
                  </a:lnTo>
                  <a:close/>
                </a:path>
              </a:pathLst>
            </a:custGeom>
            <a:solidFill>
              <a:srgbClr val="FDF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79" y="2226564"/>
              <a:ext cx="3187065" cy="1088390"/>
            </a:xfrm>
            <a:custGeom>
              <a:avLst/>
              <a:gdLst/>
              <a:ahLst/>
              <a:cxnLst/>
              <a:rect l="l" t="t" r="r" b="b"/>
              <a:pathLst>
                <a:path w="3187065" h="1088389">
                  <a:moveTo>
                    <a:pt x="0" y="181356"/>
                  </a:moveTo>
                  <a:lnTo>
                    <a:pt x="6554" y="132997"/>
                  </a:lnTo>
                  <a:lnTo>
                    <a:pt x="25004" y="89633"/>
                  </a:lnTo>
                  <a:lnTo>
                    <a:pt x="53530" y="52959"/>
                  </a:lnTo>
                  <a:lnTo>
                    <a:pt x="90311" y="24666"/>
                  </a:lnTo>
                  <a:lnTo>
                    <a:pt x="133526" y="6448"/>
                  </a:lnTo>
                  <a:lnTo>
                    <a:pt x="181356" y="0"/>
                  </a:lnTo>
                  <a:lnTo>
                    <a:pt x="3005327" y="0"/>
                  </a:lnTo>
                  <a:lnTo>
                    <a:pt x="3053686" y="6448"/>
                  </a:lnTo>
                  <a:lnTo>
                    <a:pt x="3097050" y="24666"/>
                  </a:lnTo>
                  <a:lnTo>
                    <a:pt x="3133724" y="52959"/>
                  </a:lnTo>
                  <a:lnTo>
                    <a:pt x="3162017" y="89633"/>
                  </a:lnTo>
                  <a:lnTo>
                    <a:pt x="3180235" y="132997"/>
                  </a:lnTo>
                  <a:lnTo>
                    <a:pt x="3186683" y="181356"/>
                  </a:lnTo>
                  <a:lnTo>
                    <a:pt x="3186683" y="906780"/>
                  </a:lnTo>
                  <a:lnTo>
                    <a:pt x="3180235" y="955138"/>
                  </a:lnTo>
                  <a:lnTo>
                    <a:pt x="3162017" y="998502"/>
                  </a:lnTo>
                  <a:lnTo>
                    <a:pt x="3133724" y="1035177"/>
                  </a:lnTo>
                  <a:lnTo>
                    <a:pt x="3097050" y="1063469"/>
                  </a:lnTo>
                  <a:lnTo>
                    <a:pt x="3053686" y="1081687"/>
                  </a:lnTo>
                  <a:lnTo>
                    <a:pt x="3005327" y="1088135"/>
                  </a:lnTo>
                  <a:lnTo>
                    <a:pt x="181356" y="1088135"/>
                  </a:lnTo>
                  <a:lnTo>
                    <a:pt x="133526" y="1081687"/>
                  </a:lnTo>
                  <a:lnTo>
                    <a:pt x="90311" y="1063469"/>
                  </a:lnTo>
                  <a:lnTo>
                    <a:pt x="53530" y="1035177"/>
                  </a:lnTo>
                  <a:lnTo>
                    <a:pt x="25004" y="998502"/>
                  </a:lnTo>
                  <a:lnTo>
                    <a:pt x="6554" y="955138"/>
                  </a:lnTo>
                  <a:lnTo>
                    <a:pt x="0" y="906780"/>
                  </a:lnTo>
                  <a:lnTo>
                    <a:pt x="0" y="181356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447" y="2348484"/>
              <a:ext cx="3014980" cy="763905"/>
            </a:xfrm>
            <a:custGeom>
              <a:avLst/>
              <a:gdLst/>
              <a:ahLst/>
              <a:cxnLst/>
              <a:rect l="l" t="t" r="r" b="b"/>
              <a:pathLst>
                <a:path w="3014979" h="763905">
                  <a:moveTo>
                    <a:pt x="3014471" y="763524"/>
                  </a:moveTo>
                  <a:lnTo>
                    <a:pt x="0" y="763524"/>
                  </a:lnTo>
                  <a:lnTo>
                    <a:pt x="0" y="0"/>
                  </a:lnTo>
                  <a:lnTo>
                    <a:pt x="3014471" y="0"/>
                  </a:lnTo>
                  <a:lnTo>
                    <a:pt x="3014471" y="763524"/>
                  </a:lnTo>
                  <a:close/>
                </a:path>
              </a:pathLst>
            </a:custGeom>
            <a:solidFill>
              <a:srgbClr val="FDF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86651" y="2376894"/>
            <a:ext cx="1714500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2395">
              <a:lnSpc>
                <a:spcPct val="100499"/>
              </a:lnSpc>
              <a:spcBef>
                <a:spcPts val="95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Piac-segítő körülmények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1970" y="4863846"/>
            <a:ext cx="3119755" cy="943610"/>
            <a:chOff x="521970" y="4863846"/>
            <a:chExt cx="3119755" cy="943610"/>
          </a:xfrm>
        </p:grpSpPr>
        <p:sp>
          <p:nvSpPr>
            <p:cNvPr id="10" name="object 10"/>
            <p:cNvSpPr/>
            <p:nvPr/>
          </p:nvSpPr>
          <p:spPr>
            <a:xfrm>
              <a:off x="527304" y="4869180"/>
              <a:ext cx="3108960" cy="932815"/>
            </a:xfrm>
            <a:custGeom>
              <a:avLst/>
              <a:gdLst/>
              <a:ahLst/>
              <a:cxnLst/>
              <a:rect l="l" t="t" r="r" b="b"/>
              <a:pathLst>
                <a:path w="3108960" h="932814">
                  <a:moveTo>
                    <a:pt x="2953511" y="932687"/>
                  </a:moveTo>
                  <a:lnTo>
                    <a:pt x="155448" y="932687"/>
                  </a:lnTo>
                  <a:lnTo>
                    <a:pt x="106509" y="924714"/>
                  </a:lnTo>
                  <a:lnTo>
                    <a:pt x="63861" y="902549"/>
                  </a:lnTo>
                  <a:lnTo>
                    <a:pt x="30138" y="868826"/>
                  </a:lnTo>
                  <a:lnTo>
                    <a:pt x="7973" y="826178"/>
                  </a:lnTo>
                  <a:lnTo>
                    <a:pt x="0" y="777239"/>
                  </a:lnTo>
                  <a:lnTo>
                    <a:pt x="0" y="155448"/>
                  </a:lnTo>
                  <a:lnTo>
                    <a:pt x="7973" y="106509"/>
                  </a:lnTo>
                  <a:lnTo>
                    <a:pt x="30138" y="63861"/>
                  </a:lnTo>
                  <a:lnTo>
                    <a:pt x="63861" y="30138"/>
                  </a:lnTo>
                  <a:lnTo>
                    <a:pt x="106509" y="7973"/>
                  </a:lnTo>
                  <a:lnTo>
                    <a:pt x="155448" y="0"/>
                  </a:lnTo>
                  <a:lnTo>
                    <a:pt x="2953511" y="0"/>
                  </a:lnTo>
                  <a:lnTo>
                    <a:pt x="3003035" y="7973"/>
                  </a:lnTo>
                  <a:lnTo>
                    <a:pt x="3045756" y="30138"/>
                  </a:lnTo>
                  <a:lnTo>
                    <a:pt x="3079260" y="63861"/>
                  </a:lnTo>
                  <a:lnTo>
                    <a:pt x="3101132" y="106509"/>
                  </a:lnTo>
                  <a:lnTo>
                    <a:pt x="3108959" y="155448"/>
                  </a:lnTo>
                  <a:lnTo>
                    <a:pt x="3108959" y="777239"/>
                  </a:lnTo>
                  <a:lnTo>
                    <a:pt x="3101132" y="826178"/>
                  </a:lnTo>
                  <a:lnTo>
                    <a:pt x="3079260" y="868826"/>
                  </a:lnTo>
                  <a:lnTo>
                    <a:pt x="3045756" y="902549"/>
                  </a:lnTo>
                  <a:lnTo>
                    <a:pt x="3003035" y="924714"/>
                  </a:lnTo>
                  <a:lnTo>
                    <a:pt x="2953511" y="932687"/>
                  </a:lnTo>
                  <a:close/>
                </a:path>
              </a:pathLst>
            </a:custGeom>
            <a:solidFill>
              <a:srgbClr val="CDC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304" y="4869180"/>
              <a:ext cx="3108960" cy="932815"/>
            </a:xfrm>
            <a:custGeom>
              <a:avLst/>
              <a:gdLst/>
              <a:ahLst/>
              <a:cxnLst/>
              <a:rect l="l" t="t" r="r" b="b"/>
              <a:pathLst>
                <a:path w="3108960" h="932814">
                  <a:moveTo>
                    <a:pt x="0" y="155448"/>
                  </a:moveTo>
                  <a:lnTo>
                    <a:pt x="7973" y="106509"/>
                  </a:lnTo>
                  <a:lnTo>
                    <a:pt x="30138" y="63861"/>
                  </a:lnTo>
                  <a:lnTo>
                    <a:pt x="63861" y="30138"/>
                  </a:lnTo>
                  <a:lnTo>
                    <a:pt x="106509" y="7973"/>
                  </a:lnTo>
                  <a:lnTo>
                    <a:pt x="155448" y="0"/>
                  </a:lnTo>
                  <a:lnTo>
                    <a:pt x="2953511" y="0"/>
                  </a:lnTo>
                  <a:lnTo>
                    <a:pt x="3003035" y="7973"/>
                  </a:lnTo>
                  <a:lnTo>
                    <a:pt x="3045756" y="30138"/>
                  </a:lnTo>
                  <a:lnTo>
                    <a:pt x="3079260" y="63861"/>
                  </a:lnTo>
                  <a:lnTo>
                    <a:pt x="3101132" y="106509"/>
                  </a:lnTo>
                  <a:lnTo>
                    <a:pt x="3108959" y="155448"/>
                  </a:lnTo>
                  <a:lnTo>
                    <a:pt x="3108959" y="777239"/>
                  </a:lnTo>
                  <a:lnTo>
                    <a:pt x="3101132" y="826178"/>
                  </a:lnTo>
                  <a:lnTo>
                    <a:pt x="3079260" y="868826"/>
                  </a:lnTo>
                  <a:lnTo>
                    <a:pt x="3045756" y="902549"/>
                  </a:lnTo>
                  <a:lnTo>
                    <a:pt x="3003035" y="924714"/>
                  </a:lnTo>
                  <a:lnTo>
                    <a:pt x="2953511" y="932687"/>
                  </a:lnTo>
                  <a:lnTo>
                    <a:pt x="155448" y="932687"/>
                  </a:lnTo>
                  <a:lnTo>
                    <a:pt x="106509" y="924714"/>
                  </a:lnTo>
                  <a:lnTo>
                    <a:pt x="63861" y="902549"/>
                  </a:lnTo>
                  <a:lnTo>
                    <a:pt x="30138" y="868826"/>
                  </a:lnTo>
                  <a:lnTo>
                    <a:pt x="7973" y="826178"/>
                  </a:lnTo>
                  <a:lnTo>
                    <a:pt x="0" y="777239"/>
                  </a:lnTo>
                  <a:lnTo>
                    <a:pt x="0" y="155448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028" y="4946903"/>
              <a:ext cx="2941320" cy="763905"/>
            </a:xfrm>
            <a:custGeom>
              <a:avLst/>
              <a:gdLst/>
              <a:ahLst/>
              <a:cxnLst/>
              <a:rect l="l" t="t" r="r" b="b"/>
              <a:pathLst>
                <a:path w="2941320" h="763904">
                  <a:moveTo>
                    <a:pt x="2941320" y="763524"/>
                  </a:moveTo>
                  <a:lnTo>
                    <a:pt x="0" y="763524"/>
                  </a:lnTo>
                  <a:lnTo>
                    <a:pt x="0" y="0"/>
                  </a:lnTo>
                  <a:lnTo>
                    <a:pt x="2941320" y="0"/>
                  </a:lnTo>
                  <a:lnTo>
                    <a:pt x="2941320" y="763524"/>
                  </a:lnTo>
                  <a:close/>
                </a:path>
              </a:pathLst>
            </a:custGeom>
            <a:solidFill>
              <a:srgbClr val="CDC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18664" y="4975310"/>
            <a:ext cx="1714500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9535">
              <a:lnSpc>
                <a:spcPct val="100499"/>
              </a:lnSpc>
              <a:spcBef>
                <a:spcPts val="95"/>
              </a:spcBef>
            </a:pPr>
            <a:r>
              <a:rPr sz="2150" b="1" spc="-10" dirty="0">
                <a:latin typeface="Arial"/>
                <a:cs typeface="Arial"/>
              </a:rPr>
              <a:t>Piac-fékező körülmények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64101" y="1988057"/>
            <a:ext cx="6539865" cy="1720850"/>
            <a:chOff x="3864101" y="1988057"/>
            <a:chExt cx="6539865" cy="1720850"/>
          </a:xfrm>
        </p:grpSpPr>
        <p:sp>
          <p:nvSpPr>
            <p:cNvPr id="15" name="object 15"/>
            <p:cNvSpPr/>
            <p:nvPr/>
          </p:nvSpPr>
          <p:spPr>
            <a:xfrm>
              <a:off x="3869435" y="1993391"/>
              <a:ext cx="6529070" cy="1710055"/>
            </a:xfrm>
            <a:custGeom>
              <a:avLst/>
              <a:gdLst/>
              <a:ahLst/>
              <a:cxnLst/>
              <a:rect l="l" t="t" r="r" b="b"/>
              <a:pathLst>
                <a:path w="6529070" h="1710054">
                  <a:moveTo>
                    <a:pt x="6243828" y="1709928"/>
                  </a:moveTo>
                  <a:lnTo>
                    <a:pt x="284988" y="1709928"/>
                  </a:lnTo>
                  <a:lnTo>
                    <a:pt x="238864" y="1706186"/>
                  </a:lnTo>
                  <a:lnTo>
                    <a:pt x="195072" y="1695358"/>
                  </a:lnTo>
                  <a:lnTo>
                    <a:pt x="154205" y="1678038"/>
                  </a:lnTo>
                  <a:lnTo>
                    <a:pt x="116860" y="1654820"/>
                  </a:lnTo>
                  <a:lnTo>
                    <a:pt x="83629" y="1626298"/>
                  </a:lnTo>
                  <a:lnTo>
                    <a:pt x="55107" y="1593067"/>
                  </a:lnTo>
                  <a:lnTo>
                    <a:pt x="31889" y="1555722"/>
                  </a:lnTo>
                  <a:lnTo>
                    <a:pt x="14569" y="1514856"/>
                  </a:lnTo>
                  <a:lnTo>
                    <a:pt x="3741" y="1471063"/>
                  </a:lnTo>
                  <a:lnTo>
                    <a:pt x="0" y="1424940"/>
                  </a:lnTo>
                  <a:lnTo>
                    <a:pt x="0" y="284988"/>
                  </a:lnTo>
                  <a:lnTo>
                    <a:pt x="3741" y="238864"/>
                  </a:lnTo>
                  <a:lnTo>
                    <a:pt x="14569" y="195071"/>
                  </a:lnTo>
                  <a:lnTo>
                    <a:pt x="31889" y="154205"/>
                  </a:lnTo>
                  <a:lnTo>
                    <a:pt x="55107" y="116860"/>
                  </a:lnTo>
                  <a:lnTo>
                    <a:pt x="83629" y="83629"/>
                  </a:lnTo>
                  <a:lnTo>
                    <a:pt x="116860" y="55107"/>
                  </a:lnTo>
                  <a:lnTo>
                    <a:pt x="154205" y="31889"/>
                  </a:lnTo>
                  <a:lnTo>
                    <a:pt x="195072" y="14569"/>
                  </a:lnTo>
                  <a:lnTo>
                    <a:pt x="238864" y="3741"/>
                  </a:lnTo>
                  <a:lnTo>
                    <a:pt x="284988" y="0"/>
                  </a:lnTo>
                  <a:lnTo>
                    <a:pt x="6243828" y="0"/>
                  </a:lnTo>
                  <a:lnTo>
                    <a:pt x="6289951" y="3741"/>
                  </a:lnTo>
                  <a:lnTo>
                    <a:pt x="6333744" y="14569"/>
                  </a:lnTo>
                  <a:lnTo>
                    <a:pt x="6374610" y="31889"/>
                  </a:lnTo>
                  <a:lnTo>
                    <a:pt x="6411955" y="55107"/>
                  </a:lnTo>
                  <a:lnTo>
                    <a:pt x="6445186" y="83629"/>
                  </a:lnTo>
                  <a:lnTo>
                    <a:pt x="6473708" y="116860"/>
                  </a:lnTo>
                  <a:lnTo>
                    <a:pt x="6496926" y="154205"/>
                  </a:lnTo>
                  <a:lnTo>
                    <a:pt x="6514246" y="195071"/>
                  </a:lnTo>
                  <a:lnTo>
                    <a:pt x="6525074" y="238864"/>
                  </a:lnTo>
                  <a:lnTo>
                    <a:pt x="6528816" y="284988"/>
                  </a:lnTo>
                  <a:lnTo>
                    <a:pt x="6528816" y="1424940"/>
                  </a:lnTo>
                  <a:lnTo>
                    <a:pt x="6525074" y="1471063"/>
                  </a:lnTo>
                  <a:lnTo>
                    <a:pt x="6514246" y="1514856"/>
                  </a:lnTo>
                  <a:lnTo>
                    <a:pt x="6496926" y="1555722"/>
                  </a:lnTo>
                  <a:lnTo>
                    <a:pt x="6473708" y="1593067"/>
                  </a:lnTo>
                  <a:lnTo>
                    <a:pt x="6445186" y="1626298"/>
                  </a:lnTo>
                  <a:lnTo>
                    <a:pt x="6411955" y="1654820"/>
                  </a:lnTo>
                  <a:lnTo>
                    <a:pt x="6374610" y="1678038"/>
                  </a:lnTo>
                  <a:lnTo>
                    <a:pt x="6333744" y="1695358"/>
                  </a:lnTo>
                  <a:lnTo>
                    <a:pt x="6289951" y="1706186"/>
                  </a:lnTo>
                  <a:lnTo>
                    <a:pt x="6243828" y="1709928"/>
                  </a:lnTo>
                  <a:close/>
                </a:path>
              </a:pathLst>
            </a:custGeom>
            <a:solidFill>
              <a:srgbClr val="FDF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9435" y="1993391"/>
              <a:ext cx="6529070" cy="1710055"/>
            </a:xfrm>
            <a:custGeom>
              <a:avLst/>
              <a:gdLst/>
              <a:ahLst/>
              <a:cxnLst/>
              <a:rect l="l" t="t" r="r" b="b"/>
              <a:pathLst>
                <a:path w="6529070" h="1710054">
                  <a:moveTo>
                    <a:pt x="0" y="284988"/>
                  </a:moveTo>
                  <a:lnTo>
                    <a:pt x="3741" y="238864"/>
                  </a:lnTo>
                  <a:lnTo>
                    <a:pt x="14569" y="195071"/>
                  </a:lnTo>
                  <a:lnTo>
                    <a:pt x="31889" y="154205"/>
                  </a:lnTo>
                  <a:lnTo>
                    <a:pt x="55107" y="116860"/>
                  </a:lnTo>
                  <a:lnTo>
                    <a:pt x="83629" y="83629"/>
                  </a:lnTo>
                  <a:lnTo>
                    <a:pt x="116860" y="55107"/>
                  </a:lnTo>
                  <a:lnTo>
                    <a:pt x="154205" y="31889"/>
                  </a:lnTo>
                  <a:lnTo>
                    <a:pt x="195072" y="14569"/>
                  </a:lnTo>
                  <a:lnTo>
                    <a:pt x="238864" y="3741"/>
                  </a:lnTo>
                  <a:lnTo>
                    <a:pt x="284988" y="0"/>
                  </a:lnTo>
                  <a:lnTo>
                    <a:pt x="6243828" y="0"/>
                  </a:lnTo>
                  <a:lnTo>
                    <a:pt x="6289951" y="3741"/>
                  </a:lnTo>
                  <a:lnTo>
                    <a:pt x="6333744" y="14569"/>
                  </a:lnTo>
                  <a:lnTo>
                    <a:pt x="6374610" y="31889"/>
                  </a:lnTo>
                  <a:lnTo>
                    <a:pt x="6411955" y="55107"/>
                  </a:lnTo>
                  <a:lnTo>
                    <a:pt x="6445186" y="83629"/>
                  </a:lnTo>
                  <a:lnTo>
                    <a:pt x="6473708" y="116860"/>
                  </a:lnTo>
                  <a:lnTo>
                    <a:pt x="6496926" y="154205"/>
                  </a:lnTo>
                  <a:lnTo>
                    <a:pt x="6514246" y="195071"/>
                  </a:lnTo>
                  <a:lnTo>
                    <a:pt x="6525074" y="238864"/>
                  </a:lnTo>
                  <a:lnTo>
                    <a:pt x="6528816" y="284988"/>
                  </a:lnTo>
                  <a:lnTo>
                    <a:pt x="6528816" y="1424940"/>
                  </a:lnTo>
                  <a:lnTo>
                    <a:pt x="6525074" y="1471063"/>
                  </a:lnTo>
                  <a:lnTo>
                    <a:pt x="6514246" y="1514856"/>
                  </a:lnTo>
                  <a:lnTo>
                    <a:pt x="6496926" y="1555722"/>
                  </a:lnTo>
                  <a:lnTo>
                    <a:pt x="6473708" y="1593067"/>
                  </a:lnTo>
                  <a:lnTo>
                    <a:pt x="6445186" y="1626298"/>
                  </a:lnTo>
                  <a:lnTo>
                    <a:pt x="6411955" y="1654820"/>
                  </a:lnTo>
                  <a:lnTo>
                    <a:pt x="6374610" y="1678038"/>
                  </a:lnTo>
                  <a:lnTo>
                    <a:pt x="6333744" y="1695358"/>
                  </a:lnTo>
                  <a:lnTo>
                    <a:pt x="6289951" y="1706186"/>
                  </a:lnTo>
                  <a:lnTo>
                    <a:pt x="6243828" y="1709928"/>
                  </a:lnTo>
                  <a:lnTo>
                    <a:pt x="284988" y="1709928"/>
                  </a:lnTo>
                  <a:lnTo>
                    <a:pt x="238864" y="1706186"/>
                  </a:lnTo>
                  <a:lnTo>
                    <a:pt x="195072" y="1695358"/>
                  </a:lnTo>
                  <a:lnTo>
                    <a:pt x="154205" y="1678038"/>
                  </a:lnTo>
                  <a:lnTo>
                    <a:pt x="116860" y="1654820"/>
                  </a:lnTo>
                  <a:lnTo>
                    <a:pt x="83629" y="1626298"/>
                  </a:lnTo>
                  <a:lnTo>
                    <a:pt x="55107" y="1593067"/>
                  </a:lnTo>
                  <a:lnTo>
                    <a:pt x="31889" y="1555722"/>
                  </a:lnTo>
                  <a:lnTo>
                    <a:pt x="14569" y="1514856"/>
                  </a:lnTo>
                  <a:lnTo>
                    <a:pt x="3741" y="1471063"/>
                  </a:lnTo>
                  <a:lnTo>
                    <a:pt x="0" y="1424940"/>
                  </a:lnTo>
                  <a:lnTo>
                    <a:pt x="0" y="284988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46219" y="2183891"/>
              <a:ext cx="6175375" cy="1430020"/>
            </a:xfrm>
            <a:custGeom>
              <a:avLst/>
              <a:gdLst/>
              <a:ahLst/>
              <a:cxnLst/>
              <a:rect l="l" t="t" r="r" b="b"/>
              <a:pathLst>
                <a:path w="6175375" h="1430020">
                  <a:moveTo>
                    <a:pt x="6175248" y="1429511"/>
                  </a:moveTo>
                  <a:lnTo>
                    <a:pt x="0" y="1429511"/>
                  </a:lnTo>
                  <a:lnTo>
                    <a:pt x="0" y="0"/>
                  </a:lnTo>
                  <a:lnTo>
                    <a:pt x="6175248" y="0"/>
                  </a:lnTo>
                  <a:lnTo>
                    <a:pt x="6175248" y="1429511"/>
                  </a:lnTo>
                  <a:close/>
                </a:path>
              </a:pathLst>
            </a:custGeom>
            <a:solidFill>
              <a:srgbClr val="FDF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31049" y="2212409"/>
            <a:ext cx="5957570" cy="1342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10"/>
              </a:spcBef>
              <a:buClr>
                <a:srgbClr val="CC3300"/>
              </a:buClr>
              <a:buChar char="-"/>
              <a:tabLst>
                <a:tab pos="178435" algn="l"/>
                <a:tab pos="530542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Páciensek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számának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bővülése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POZ.</a:t>
            </a:r>
            <a:endParaRPr sz="215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10"/>
              </a:spcBef>
              <a:buChar char="-"/>
              <a:tabLst>
                <a:tab pos="1797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E.ü.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kiadások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csökkentésének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kényszere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50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További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molekulák</a:t>
            </a:r>
            <a:r>
              <a:rPr sz="21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szabadalmának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lejárata</a:t>
            </a:r>
            <a:endParaRPr sz="215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15"/>
              </a:spcBef>
              <a:buFont typeface="Arial"/>
              <a:buChar char="-"/>
              <a:tabLst>
                <a:tab pos="1797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Bővülő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tudományos-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technikai</a:t>
            </a:r>
            <a:r>
              <a:rPr sz="215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ismeretek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64101" y="4086605"/>
            <a:ext cx="6539865" cy="2420620"/>
            <a:chOff x="3864101" y="4086605"/>
            <a:chExt cx="6539865" cy="2420620"/>
          </a:xfrm>
        </p:grpSpPr>
        <p:sp>
          <p:nvSpPr>
            <p:cNvPr id="20" name="object 20"/>
            <p:cNvSpPr/>
            <p:nvPr/>
          </p:nvSpPr>
          <p:spPr>
            <a:xfrm>
              <a:off x="3869435" y="4091939"/>
              <a:ext cx="6529070" cy="2409825"/>
            </a:xfrm>
            <a:custGeom>
              <a:avLst/>
              <a:gdLst/>
              <a:ahLst/>
              <a:cxnLst/>
              <a:rect l="l" t="t" r="r" b="b"/>
              <a:pathLst>
                <a:path w="6529070" h="2409825">
                  <a:moveTo>
                    <a:pt x="6128003" y="2409444"/>
                  </a:moveTo>
                  <a:lnTo>
                    <a:pt x="402336" y="2409444"/>
                  </a:lnTo>
                  <a:lnTo>
                    <a:pt x="355359" y="2406741"/>
                  </a:lnTo>
                  <a:lnTo>
                    <a:pt x="309989" y="2398833"/>
                  </a:lnTo>
                  <a:lnTo>
                    <a:pt x="266525" y="2386020"/>
                  </a:lnTo>
                  <a:lnTo>
                    <a:pt x="225267" y="2368602"/>
                  </a:lnTo>
                  <a:lnTo>
                    <a:pt x="186515" y="2346878"/>
                  </a:lnTo>
                  <a:lnTo>
                    <a:pt x="150569" y="2321149"/>
                  </a:lnTo>
                  <a:lnTo>
                    <a:pt x="117728" y="2291715"/>
                  </a:lnTo>
                  <a:lnTo>
                    <a:pt x="88294" y="2258874"/>
                  </a:lnTo>
                  <a:lnTo>
                    <a:pt x="62565" y="2222928"/>
                  </a:lnTo>
                  <a:lnTo>
                    <a:pt x="40841" y="2184176"/>
                  </a:lnTo>
                  <a:lnTo>
                    <a:pt x="23423" y="2142918"/>
                  </a:lnTo>
                  <a:lnTo>
                    <a:pt x="10610" y="2099454"/>
                  </a:lnTo>
                  <a:lnTo>
                    <a:pt x="2702" y="2054084"/>
                  </a:lnTo>
                  <a:lnTo>
                    <a:pt x="0" y="2007108"/>
                  </a:lnTo>
                  <a:lnTo>
                    <a:pt x="0" y="400812"/>
                  </a:lnTo>
                  <a:lnTo>
                    <a:pt x="2702" y="354139"/>
                  </a:lnTo>
                  <a:lnTo>
                    <a:pt x="10610" y="309029"/>
                  </a:lnTo>
                  <a:lnTo>
                    <a:pt x="23423" y="265786"/>
                  </a:lnTo>
                  <a:lnTo>
                    <a:pt x="40841" y="224712"/>
                  </a:lnTo>
                  <a:lnTo>
                    <a:pt x="62565" y="186110"/>
                  </a:lnTo>
                  <a:lnTo>
                    <a:pt x="88294" y="150285"/>
                  </a:lnTo>
                  <a:lnTo>
                    <a:pt x="117728" y="117538"/>
                  </a:lnTo>
                  <a:lnTo>
                    <a:pt x="150569" y="88174"/>
                  </a:lnTo>
                  <a:lnTo>
                    <a:pt x="186515" y="62495"/>
                  </a:lnTo>
                  <a:lnTo>
                    <a:pt x="225267" y="40805"/>
                  </a:lnTo>
                  <a:lnTo>
                    <a:pt x="266525" y="23408"/>
                  </a:lnTo>
                  <a:lnTo>
                    <a:pt x="309989" y="10605"/>
                  </a:lnTo>
                  <a:lnTo>
                    <a:pt x="355359" y="2701"/>
                  </a:lnTo>
                  <a:lnTo>
                    <a:pt x="402336" y="0"/>
                  </a:lnTo>
                  <a:lnTo>
                    <a:pt x="6128003" y="0"/>
                  </a:lnTo>
                  <a:lnTo>
                    <a:pt x="6174676" y="2701"/>
                  </a:lnTo>
                  <a:lnTo>
                    <a:pt x="6219786" y="10605"/>
                  </a:lnTo>
                  <a:lnTo>
                    <a:pt x="6263029" y="23408"/>
                  </a:lnTo>
                  <a:lnTo>
                    <a:pt x="6304103" y="40805"/>
                  </a:lnTo>
                  <a:lnTo>
                    <a:pt x="6342705" y="62495"/>
                  </a:lnTo>
                  <a:lnTo>
                    <a:pt x="6378530" y="88174"/>
                  </a:lnTo>
                  <a:lnTo>
                    <a:pt x="6411277" y="117538"/>
                  </a:lnTo>
                  <a:lnTo>
                    <a:pt x="6440641" y="150285"/>
                  </a:lnTo>
                  <a:lnTo>
                    <a:pt x="6466320" y="186110"/>
                  </a:lnTo>
                  <a:lnTo>
                    <a:pt x="6488010" y="224712"/>
                  </a:lnTo>
                  <a:lnTo>
                    <a:pt x="6505407" y="265786"/>
                  </a:lnTo>
                  <a:lnTo>
                    <a:pt x="6518210" y="309029"/>
                  </a:lnTo>
                  <a:lnTo>
                    <a:pt x="6526114" y="354139"/>
                  </a:lnTo>
                  <a:lnTo>
                    <a:pt x="6528816" y="400812"/>
                  </a:lnTo>
                  <a:lnTo>
                    <a:pt x="6528816" y="2007108"/>
                  </a:lnTo>
                  <a:lnTo>
                    <a:pt x="6526114" y="2054084"/>
                  </a:lnTo>
                  <a:lnTo>
                    <a:pt x="6518210" y="2099454"/>
                  </a:lnTo>
                  <a:lnTo>
                    <a:pt x="6505407" y="2142918"/>
                  </a:lnTo>
                  <a:lnTo>
                    <a:pt x="6488010" y="2184176"/>
                  </a:lnTo>
                  <a:lnTo>
                    <a:pt x="6466320" y="2222928"/>
                  </a:lnTo>
                  <a:lnTo>
                    <a:pt x="6440641" y="2258874"/>
                  </a:lnTo>
                  <a:lnTo>
                    <a:pt x="6411277" y="2291715"/>
                  </a:lnTo>
                  <a:lnTo>
                    <a:pt x="6378530" y="2321149"/>
                  </a:lnTo>
                  <a:lnTo>
                    <a:pt x="6342705" y="2346878"/>
                  </a:lnTo>
                  <a:lnTo>
                    <a:pt x="6304103" y="2368602"/>
                  </a:lnTo>
                  <a:lnTo>
                    <a:pt x="6263029" y="2386020"/>
                  </a:lnTo>
                  <a:lnTo>
                    <a:pt x="6219786" y="2398833"/>
                  </a:lnTo>
                  <a:lnTo>
                    <a:pt x="6174676" y="2406741"/>
                  </a:lnTo>
                  <a:lnTo>
                    <a:pt x="6128003" y="2409444"/>
                  </a:lnTo>
                  <a:close/>
                </a:path>
              </a:pathLst>
            </a:custGeom>
            <a:solidFill>
              <a:srgbClr val="CDC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69435" y="4091939"/>
              <a:ext cx="6529070" cy="2409825"/>
            </a:xfrm>
            <a:custGeom>
              <a:avLst/>
              <a:gdLst/>
              <a:ahLst/>
              <a:cxnLst/>
              <a:rect l="l" t="t" r="r" b="b"/>
              <a:pathLst>
                <a:path w="6529070" h="2409825">
                  <a:moveTo>
                    <a:pt x="0" y="400812"/>
                  </a:moveTo>
                  <a:lnTo>
                    <a:pt x="2702" y="354139"/>
                  </a:lnTo>
                  <a:lnTo>
                    <a:pt x="10610" y="309029"/>
                  </a:lnTo>
                  <a:lnTo>
                    <a:pt x="23423" y="265786"/>
                  </a:lnTo>
                  <a:lnTo>
                    <a:pt x="40841" y="224712"/>
                  </a:lnTo>
                  <a:lnTo>
                    <a:pt x="62565" y="186110"/>
                  </a:lnTo>
                  <a:lnTo>
                    <a:pt x="88294" y="150285"/>
                  </a:lnTo>
                  <a:lnTo>
                    <a:pt x="117728" y="117538"/>
                  </a:lnTo>
                  <a:lnTo>
                    <a:pt x="150569" y="88174"/>
                  </a:lnTo>
                  <a:lnTo>
                    <a:pt x="186515" y="62495"/>
                  </a:lnTo>
                  <a:lnTo>
                    <a:pt x="225267" y="40805"/>
                  </a:lnTo>
                  <a:lnTo>
                    <a:pt x="266525" y="23408"/>
                  </a:lnTo>
                  <a:lnTo>
                    <a:pt x="309989" y="10605"/>
                  </a:lnTo>
                  <a:lnTo>
                    <a:pt x="355359" y="2701"/>
                  </a:lnTo>
                  <a:lnTo>
                    <a:pt x="402336" y="0"/>
                  </a:lnTo>
                  <a:lnTo>
                    <a:pt x="6128003" y="0"/>
                  </a:lnTo>
                  <a:lnTo>
                    <a:pt x="6174676" y="2701"/>
                  </a:lnTo>
                  <a:lnTo>
                    <a:pt x="6219786" y="10605"/>
                  </a:lnTo>
                  <a:lnTo>
                    <a:pt x="6263029" y="23408"/>
                  </a:lnTo>
                  <a:lnTo>
                    <a:pt x="6304103" y="40805"/>
                  </a:lnTo>
                  <a:lnTo>
                    <a:pt x="6342705" y="62495"/>
                  </a:lnTo>
                  <a:lnTo>
                    <a:pt x="6378530" y="88174"/>
                  </a:lnTo>
                  <a:lnTo>
                    <a:pt x="6411277" y="117538"/>
                  </a:lnTo>
                  <a:lnTo>
                    <a:pt x="6440641" y="150285"/>
                  </a:lnTo>
                  <a:lnTo>
                    <a:pt x="6466320" y="186110"/>
                  </a:lnTo>
                  <a:lnTo>
                    <a:pt x="6488010" y="224712"/>
                  </a:lnTo>
                  <a:lnTo>
                    <a:pt x="6505407" y="265786"/>
                  </a:lnTo>
                  <a:lnTo>
                    <a:pt x="6518210" y="309029"/>
                  </a:lnTo>
                  <a:lnTo>
                    <a:pt x="6526114" y="354139"/>
                  </a:lnTo>
                  <a:lnTo>
                    <a:pt x="6528816" y="400812"/>
                  </a:lnTo>
                  <a:lnTo>
                    <a:pt x="6528816" y="2007108"/>
                  </a:lnTo>
                  <a:lnTo>
                    <a:pt x="6526114" y="2054084"/>
                  </a:lnTo>
                  <a:lnTo>
                    <a:pt x="6518210" y="2099454"/>
                  </a:lnTo>
                  <a:lnTo>
                    <a:pt x="6505407" y="2142918"/>
                  </a:lnTo>
                  <a:lnTo>
                    <a:pt x="6488010" y="2184176"/>
                  </a:lnTo>
                  <a:lnTo>
                    <a:pt x="6466320" y="2222928"/>
                  </a:lnTo>
                  <a:lnTo>
                    <a:pt x="6440641" y="2258874"/>
                  </a:lnTo>
                  <a:lnTo>
                    <a:pt x="6411277" y="2291715"/>
                  </a:lnTo>
                  <a:lnTo>
                    <a:pt x="6378530" y="2321149"/>
                  </a:lnTo>
                  <a:lnTo>
                    <a:pt x="6342705" y="2346878"/>
                  </a:lnTo>
                  <a:lnTo>
                    <a:pt x="6304103" y="2368602"/>
                  </a:lnTo>
                  <a:lnTo>
                    <a:pt x="6263029" y="2386020"/>
                  </a:lnTo>
                  <a:lnTo>
                    <a:pt x="6219786" y="2398833"/>
                  </a:lnTo>
                  <a:lnTo>
                    <a:pt x="6174676" y="2406741"/>
                  </a:lnTo>
                  <a:lnTo>
                    <a:pt x="6128003" y="2409444"/>
                  </a:lnTo>
                  <a:lnTo>
                    <a:pt x="402336" y="2409444"/>
                  </a:lnTo>
                  <a:lnTo>
                    <a:pt x="355359" y="2406741"/>
                  </a:lnTo>
                  <a:lnTo>
                    <a:pt x="309989" y="2398833"/>
                  </a:lnTo>
                  <a:lnTo>
                    <a:pt x="266525" y="2386020"/>
                  </a:lnTo>
                  <a:lnTo>
                    <a:pt x="225267" y="2368602"/>
                  </a:lnTo>
                  <a:lnTo>
                    <a:pt x="186515" y="2346878"/>
                  </a:lnTo>
                  <a:lnTo>
                    <a:pt x="150569" y="2321149"/>
                  </a:lnTo>
                  <a:lnTo>
                    <a:pt x="117728" y="2291715"/>
                  </a:lnTo>
                  <a:lnTo>
                    <a:pt x="88294" y="2258874"/>
                  </a:lnTo>
                  <a:lnTo>
                    <a:pt x="62565" y="2222928"/>
                  </a:lnTo>
                  <a:lnTo>
                    <a:pt x="40841" y="2184176"/>
                  </a:lnTo>
                  <a:lnTo>
                    <a:pt x="23423" y="2142918"/>
                  </a:lnTo>
                  <a:lnTo>
                    <a:pt x="10610" y="2099454"/>
                  </a:lnTo>
                  <a:lnTo>
                    <a:pt x="2702" y="2054084"/>
                  </a:lnTo>
                  <a:lnTo>
                    <a:pt x="0" y="2007108"/>
                  </a:lnTo>
                  <a:lnTo>
                    <a:pt x="0" y="400812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19" y="4282440"/>
              <a:ext cx="6352540" cy="2159635"/>
            </a:xfrm>
            <a:custGeom>
              <a:avLst/>
              <a:gdLst/>
              <a:ahLst/>
              <a:cxnLst/>
              <a:rect l="l" t="t" r="r" b="b"/>
              <a:pathLst>
                <a:path w="6352540" h="2159635">
                  <a:moveTo>
                    <a:pt x="6352032" y="2159508"/>
                  </a:moveTo>
                  <a:lnTo>
                    <a:pt x="0" y="2159508"/>
                  </a:lnTo>
                  <a:lnTo>
                    <a:pt x="0" y="0"/>
                  </a:lnTo>
                  <a:lnTo>
                    <a:pt x="6352032" y="0"/>
                  </a:lnTo>
                  <a:lnTo>
                    <a:pt x="6352032" y="2159508"/>
                  </a:lnTo>
                  <a:close/>
                </a:path>
              </a:pathLst>
            </a:custGeom>
            <a:solidFill>
              <a:srgbClr val="CDC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91011" y="4310939"/>
            <a:ext cx="69723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-20" dirty="0">
                <a:solidFill>
                  <a:srgbClr val="7E7E7E"/>
                </a:solidFill>
                <a:latin typeface="Arial"/>
                <a:cs typeface="Arial"/>
              </a:rPr>
              <a:t>NEG.</a:t>
            </a:r>
            <a:endParaRPr sz="2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73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1049" y="4310939"/>
            <a:ext cx="508317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005">
              <a:lnSpc>
                <a:spcPct val="100400"/>
              </a:lnSpc>
              <a:spcBef>
                <a:spcPts val="100"/>
              </a:spcBef>
              <a:buChar char="-"/>
              <a:tabLst>
                <a:tab pos="179705" algn="l"/>
              </a:tabLst>
            </a:pPr>
            <a:r>
              <a:rPr sz="2150" b="1" dirty="0">
                <a:latin typeface="Arial"/>
                <a:cs typeface="Arial"/>
              </a:rPr>
              <a:t>Időigényes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törzskönyvezési</a:t>
            </a:r>
            <a:r>
              <a:rPr sz="2150" b="1" spc="-3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eljárások </a:t>
            </a:r>
            <a:r>
              <a:rPr sz="2150" b="1" dirty="0">
                <a:latin typeface="Arial"/>
                <a:cs typeface="Arial"/>
              </a:rPr>
              <a:t>lassítják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piacra</a:t>
            </a:r>
            <a:r>
              <a:rPr sz="2150" b="1" spc="-20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kerülést</a:t>
            </a:r>
            <a:endParaRPr sz="215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10"/>
              </a:spcBef>
              <a:buChar char="-"/>
              <a:tabLst>
                <a:tab pos="179705" algn="l"/>
              </a:tabLst>
            </a:pPr>
            <a:r>
              <a:rPr sz="2150" b="1" dirty="0">
                <a:latin typeface="Arial"/>
                <a:cs typeface="Arial"/>
              </a:rPr>
              <a:t>Elégtelen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tudás</a:t>
            </a:r>
            <a:r>
              <a:rPr sz="2150" b="1" spc="-3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3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termelő</a:t>
            </a:r>
            <a:r>
              <a:rPr sz="2150" b="1" spc="-3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eljárásról</a:t>
            </a:r>
            <a:endParaRPr sz="2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31049" y="5298522"/>
            <a:ext cx="5845175" cy="1013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latin typeface="Arial"/>
                <a:cs typeface="Arial"/>
              </a:rPr>
              <a:t>befolyásolja</a:t>
            </a:r>
            <a:r>
              <a:rPr sz="2150" b="1" spc="-2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3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hosszú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távú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termékminőséget</a:t>
            </a:r>
            <a:endParaRPr sz="2150">
              <a:latin typeface="Arial"/>
              <a:cs typeface="Arial"/>
            </a:endParaRPr>
          </a:p>
          <a:p>
            <a:pPr marL="12700" marR="930910">
              <a:lnSpc>
                <a:spcPts val="2590"/>
              </a:lnSpc>
              <a:spcBef>
                <a:spcPts val="90"/>
              </a:spcBef>
            </a:pPr>
            <a:r>
              <a:rPr sz="2150" b="1" dirty="0">
                <a:latin typeface="Arial"/>
                <a:cs typeface="Arial"/>
              </a:rPr>
              <a:t>-</a:t>
            </a:r>
            <a:r>
              <a:rPr sz="2150" b="1" spc="-3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Bizonytalan,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vonakodó </a:t>
            </a:r>
            <a:r>
              <a:rPr sz="2150" b="1" spc="-10" dirty="0">
                <a:latin typeface="Arial"/>
                <a:cs typeface="Arial"/>
              </a:rPr>
              <a:t>kezelőorvosi </a:t>
            </a:r>
            <a:r>
              <a:rPr sz="2150" b="1" dirty="0">
                <a:latin typeface="Arial"/>
                <a:cs typeface="Arial"/>
              </a:rPr>
              <a:t>hozzáállás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bioszimilárisokhoz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797" y="1443989"/>
            <a:ext cx="10114915" cy="2575560"/>
            <a:chOff x="288797" y="1443989"/>
            <a:chExt cx="10114915" cy="2575560"/>
          </a:xfrm>
        </p:grpSpPr>
        <p:sp>
          <p:nvSpPr>
            <p:cNvPr id="3" name="object 3"/>
            <p:cNvSpPr/>
            <p:nvPr/>
          </p:nvSpPr>
          <p:spPr>
            <a:xfrm>
              <a:off x="294131" y="1449323"/>
              <a:ext cx="10104120" cy="2565400"/>
            </a:xfrm>
            <a:custGeom>
              <a:avLst/>
              <a:gdLst/>
              <a:ahLst/>
              <a:cxnLst/>
              <a:rect l="l" t="t" r="r" b="b"/>
              <a:pathLst>
                <a:path w="10104120" h="2565400">
                  <a:moveTo>
                    <a:pt x="9677400" y="2564892"/>
                  </a:moveTo>
                  <a:lnTo>
                    <a:pt x="428243" y="2564892"/>
                  </a:lnTo>
                  <a:lnTo>
                    <a:pt x="381633" y="2562375"/>
                  </a:lnTo>
                  <a:lnTo>
                    <a:pt x="336463" y="2555001"/>
                  </a:lnTo>
                  <a:lnTo>
                    <a:pt x="292998" y="2543031"/>
                  </a:lnTo>
                  <a:lnTo>
                    <a:pt x="251499" y="2526730"/>
                  </a:lnTo>
                  <a:lnTo>
                    <a:pt x="212231" y="2506359"/>
                  </a:lnTo>
                  <a:lnTo>
                    <a:pt x="175455" y="2482181"/>
                  </a:lnTo>
                  <a:lnTo>
                    <a:pt x="141434" y="2454460"/>
                  </a:lnTo>
                  <a:lnTo>
                    <a:pt x="110431" y="2423457"/>
                  </a:lnTo>
                  <a:lnTo>
                    <a:pt x="82710" y="2389436"/>
                  </a:lnTo>
                  <a:lnTo>
                    <a:pt x="58532" y="2352660"/>
                  </a:lnTo>
                  <a:lnTo>
                    <a:pt x="38161" y="2313392"/>
                  </a:lnTo>
                  <a:lnTo>
                    <a:pt x="21860" y="2271893"/>
                  </a:lnTo>
                  <a:lnTo>
                    <a:pt x="9890" y="2228428"/>
                  </a:lnTo>
                  <a:lnTo>
                    <a:pt x="2516" y="2183258"/>
                  </a:lnTo>
                  <a:lnTo>
                    <a:pt x="0" y="2136648"/>
                  </a:lnTo>
                  <a:lnTo>
                    <a:pt x="0" y="428243"/>
                  </a:lnTo>
                  <a:lnTo>
                    <a:pt x="2516" y="381633"/>
                  </a:lnTo>
                  <a:lnTo>
                    <a:pt x="9890" y="336463"/>
                  </a:lnTo>
                  <a:lnTo>
                    <a:pt x="21860" y="292998"/>
                  </a:lnTo>
                  <a:lnTo>
                    <a:pt x="38161" y="251499"/>
                  </a:lnTo>
                  <a:lnTo>
                    <a:pt x="58532" y="212231"/>
                  </a:lnTo>
                  <a:lnTo>
                    <a:pt x="82710" y="175455"/>
                  </a:lnTo>
                  <a:lnTo>
                    <a:pt x="110431" y="141434"/>
                  </a:lnTo>
                  <a:lnTo>
                    <a:pt x="141434" y="110431"/>
                  </a:lnTo>
                  <a:lnTo>
                    <a:pt x="175455" y="82710"/>
                  </a:lnTo>
                  <a:lnTo>
                    <a:pt x="212231" y="58532"/>
                  </a:lnTo>
                  <a:lnTo>
                    <a:pt x="251499" y="38161"/>
                  </a:lnTo>
                  <a:lnTo>
                    <a:pt x="292998" y="21860"/>
                  </a:lnTo>
                  <a:lnTo>
                    <a:pt x="336463" y="9890"/>
                  </a:lnTo>
                  <a:lnTo>
                    <a:pt x="381633" y="2516"/>
                  </a:lnTo>
                  <a:lnTo>
                    <a:pt x="428243" y="0"/>
                  </a:lnTo>
                  <a:lnTo>
                    <a:pt x="9677400" y="0"/>
                  </a:lnTo>
                  <a:lnTo>
                    <a:pt x="9723991" y="2516"/>
                  </a:lnTo>
                  <a:lnTo>
                    <a:pt x="9769106" y="9890"/>
                  </a:lnTo>
                  <a:lnTo>
                    <a:pt x="9812487" y="21860"/>
                  </a:lnTo>
                  <a:lnTo>
                    <a:pt x="9853877" y="38161"/>
                  </a:lnTo>
                  <a:lnTo>
                    <a:pt x="9893018" y="58532"/>
                  </a:lnTo>
                  <a:lnTo>
                    <a:pt x="9929652" y="82710"/>
                  </a:lnTo>
                  <a:lnTo>
                    <a:pt x="9963524" y="110431"/>
                  </a:lnTo>
                  <a:lnTo>
                    <a:pt x="9994374" y="141434"/>
                  </a:lnTo>
                  <a:lnTo>
                    <a:pt x="10021946" y="175455"/>
                  </a:lnTo>
                  <a:lnTo>
                    <a:pt x="10045982" y="212231"/>
                  </a:lnTo>
                  <a:lnTo>
                    <a:pt x="10066225" y="251499"/>
                  </a:lnTo>
                  <a:lnTo>
                    <a:pt x="10082418" y="292998"/>
                  </a:lnTo>
                  <a:lnTo>
                    <a:pt x="10094303" y="336463"/>
                  </a:lnTo>
                  <a:lnTo>
                    <a:pt x="10101623" y="381633"/>
                  </a:lnTo>
                  <a:lnTo>
                    <a:pt x="10104120" y="428243"/>
                  </a:lnTo>
                  <a:lnTo>
                    <a:pt x="10104120" y="2136648"/>
                  </a:lnTo>
                  <a:lnTo>
                    <a:pt x="10101623" y="2183258"/>
                  </a:lnTo>
                  <a:lnTo>
                    <a:pt x="10094303" y="2228428"/>
                  </a:lnTo>
                  <a:lnTo>
                    <a:pt x="10082418" y="2271893"/>
                  </a:lnTo>
                  <a:lnTo>
                    <a:pt x="10066225" y="2313392"/>
                  </a:lnTo>
                  <a:lnTo>
                    <a:pt x="10045982" y="2352660"/>
                  </a:lnTo>
                  <a:lnTo>
                    <a:pt x="10021946" y="2389436"/>
                  </a:lnTo>
                  <a:lnTo>
                    <a:pt x="9994374" y="2423457"/>
                  </a:lnTo>
                  <a:lnTo>
                    <a:pt x="9963524" y="2454460"/>
                  </a:lnTo>
                  <a:lnTo>
                    <a:pt x="9929652" y="2482181"/>
                  </a:lnTo>
                  <a:lnTo>
                    <a:pt x="9893018" y="2506359"/>
                  </a:lnTo>
                  <a:lnTo>
                    <a:pt x="9853877" y="2526730"/>
                  </a:lnTo>
                  <a:lnTo>
                    <a:pt x="9812487" y="2543031"/>
                  </a:lnTo>
                  <a:lnTo>
                    <a:pt x="9769106" y="2555001"/>
                  </a:lnTo>
                  <a:lnTo>
                    <a:pt x="9723991" y="2562375"/>
                  </a:lnTo>
                  <a:lnTo>
                    <a:pt x="9677400" y="2564892"/>
                  </a:lnTo>
                  <a:close/>
                </a:path>
              </a:pathLst>
            </a:custGeom>
            <a:solidFill>
              <a:srgbClr val="FDF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131" y="1449323"/>
              <a:ext cx="10104120" cy="2565400"/>
            </a:xfrm>
            <a:custGeom>
              <a:avLst/>
              <a:gdLst/>
              <a:ahLst/>
              <a:cxnLst/>
              <a:rect l="l" t="t" r="r" b="b"/>
              <a:pathLst>
                <a:path w="10104120" h="2565400">
                  <a:moveTo>
                    <a:pt x="0" y="428243"/>
                  </a:moveTo>
                  <a:lnTo>
                    <a:pt x="2516" y="381633"/>
                  </a:lnTo>
                  <a:lnTo>
                    <a:pt x="9890" y="336463"/>
                  </a:lnTo>
                  <a:lnTo>
                    <a:pt x="21860" y="292998"/>
                  </a:lnTo>
                  <a:lnTo>
                    <a:pt x="38161" y="251499"/>
                  </a:lnTo>
                  <a:lnTo>
                    <a:pt x="58532" y="212231"/>
                  </a:lnTo>
                  <a:lnTo>
                    <a:pt x="82710" y="175455"/>
                  </a:lnTo>
                  <a:lnTo>
                    <a:pt x="110431" y="141434"/>
                  </a:lnTo>
                  <a:lnTo>
                    <a:pt x="141434" y="110431"/>
                  </a:lnTo>
                  <a:lnTo>
                    <a:pt x="175455" y="82710"/>
                  </a:lnTo>
                  <a:lnTo>
                    <a:pt x="212231" y="58532"/>
                  </a:lnTo>
                  <a:lnTo>
                    <a:pt x="251499" y="38161"/>
                  </a:lnTo>
                  <a:lnTo>
                    <a:pt x="292998" y="21860"/>
                  </a:lnTo>
                  <a:lnTo>
                    <a:pt x="336463" y="9890"/>
                  </a:lnTo>
                  <a:lnTo>
                    <a:pt x="381633" y="2516"/>
                  </a:lnTo>
                  <a:lnTo>
                    <a:pt x="428243" y="0"/>
                  </a:lnTo>
                  <a:lnTo>
                    <a:pt x="9677400" y="0"/>
                  </a:lnTo>
                  <a:lnTo>
                    <a:pt x="9723991" y="2516"/>
                  </a:lnTo>
                  <a:lnTo>
                    <a:pt x="9769106" y="9890"/>
                  </a:lnTo>
                  <a:lnTo>
                    <a:pt x="9812487" y="21860"/>
                  </a:lnTo>
                  <a:lnTo>
                    <a:pt x="9853877" y="38161"/>
                  </a:lnTo>
                  <a:lnTo>
                    <a:pt x="9893018" y="58532"/>
                  </a:lnTo>
                  <a:lnTo>
                    <a:pt x="9929652" y="82710"/>
                  </a:lnTo>
                  <a:lnTo>
                    <a:pt x="9963524" y="110431"/>
                  </a:lnTo>
                  <a:lnTo>
                    <a:pt x="9994374" y="141434"/>
                  </a:lnTo>
                  <a:lnTo>
                    <a:pt x="10021946" y="175455"/>
                  </a:lnTo>
                  <a:lnTo>
                    <a:pt x="10045982" y="212231"/>
                  </a:lnTo>
                  <a:lnTo>
                    <a:pt x="10066225" y="251499"/>
                  </a:lnTo>
                  <a:lnTo>
                    <a:pt x="10082418" y="292998"/>
                  </a:lnTo>
                  <a:lnTo>
                    <a:pt x="10094303" y="336463"/>
                  </a:lnTo>
                  <a:lnTo>
                    <a:pt x="10101623" y="381633"/>
                  </a:lnTo>
                  <a:lnTo>
                    <a:pt x="10104120" y="428243"/>
                  </a:lnTo>
                  <a:lnTo>
                    <a:pt x="10104120" y="2136648"/>
                  </a:lnTo>
                  <a:lnTo>
                    <a:pt x="10101623" y="2183258"/>
                  </a:lnTo>
                  <a:lnTo>
                    <a:pt x="10094303" y="2228428"/>
                  </a:lnTo>
                  <a:lnTo>
                    <a:pt x="10082418" y="2271893"/>
                  </a:lnTo>
                  <a:lnTo>
                    <a:pt x="10066225" y="2313392"/>
                  </a:lnTo>
                  <a:lnTo>
                    <a:pt x="10045982" y="2352660"/>
                  </a:lnTo>
                  <a:lnTo>
                    <a:pt x="10021946" y="2389436"/>
                  </a:lnTo>
                  <a:lnTo>
                    <a:pt x="9994374" y="2423457"/>
                  </a:lnTo>
                  <a:lnTo>
                    <a:pt x="9963524" y="2454460"/>
                  </a:lnTo>
                  <a:lnTo>
                    <a:pt x="9929652" y="2482181"/>
                  </a:lnTo>
                  <a:lnTo>
                    <a:pt x="9893018" y="2506359"/>
                  </a:lnTo>
                  <a:lnTo>
                    <a:pt x="9853877" y="2526730"/>
                  </a:lnTo>
                  <a:lnTo>
                    <a:pt x="9812487" y="2543031"/>
                  </a:lnTo>
                  <a:lnTo>
                    <a:pt x="9769106" y="2555001"/>
                  </a:lnTo>
                  <a:lnTo>
                    <a:pt x="9723991" y="2562375"/>
                  </a:lnTo>
                  <a:lnTo>
                    <a:pt x="9677400" y="2564892"/>
                  </a:lnTo>
                  <a:lnTo>
                    <a:pt x="428243" y="2564892"/>
                  </a:lnTo>
                  <a:lnTo>
                    <a:pt x="381633" y="2562375"/>
                  </a:lnTo>
                  <a:lnTo>
                    <a:pt x="336463" y="2555001"/>
                  </a:lnTo>
                  <a:lnTo>
                    <a:pt x="292998" y="2543031"/>
                  </a:lnTo>
                  <a:lnTo>
                    <a:pt x="251499" y="2526730"/>
                  </a:lnTo>
                  <a:lnTo>
                    <a:pt x="212231" y="2506359"/>
                  </a:lnTo>
                  <a:lnTo>
                    <a:pt x="175455" y="2482181"/>
                  </a:lnTo>
                  <a:lnTo>
                    <a:pt x="141434" y="2454460"/>
                  </a:lnTo>
                  <a:lnTo>
                    <a:pt x="110431" y="2423457"/>
                  </a:lnTo>
                  <a:lnTo>
                    <a:pt x="82710" y="2389436"/>
                  </a:lnTo>
                  <a:lnTo>
                    <a:pt x="58532" y="2352660"/>
                  </a:lnTo>
                  <a:lnTo>
                    <a:pt x="38161" y="2313392"/>
                  </a:lnTo>
                  <a:lnTo>
                    <a:pt x="21860" y="2271893"/>
                  </a:lnTo>
                  <a:lnTo>
                    <a:pt x="9890" y="2228428"/>
                  </a:lnTo>
                  <a:lnTo>
                    <a:pt x="2516" y="2183258"/>
                  </a:lnTo>
                  <a:lnTo>
                    <a:pt x="0" y="2136648"/>
                  </a:lnTo>
                  <a:lnTo>
                    <a:pt x="0" y="42824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94324" y="1709412"/>
            <a:ext cx="77851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POZ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2" y="1764226"/>
            <a:ext cx="7639684" cy="135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550" marR="68580" indent="-1975485">
              <a:lnSpc>
                <a:spcPct val="104200"/>
              </a:lnSpc>
            </a:pPr>
            <a:r>
              <a:rPr sz="2150" b="1" dirty="0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sz="2150" b="1" spc="-1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cégek hozzáférnek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 modern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technológiákhoz.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alacsonyabb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COG</a:t>
            </a:r>
            <a:endParaRPr sz="2150">
              <a:latin typeface="Arial"/>
              <a:cs typeface="Arial"/>
            </a:endParaRPr>
          </a:p>
          <a:p>
            <a:pPr marL="1987550">
              <a:lnSpc>
                <a:spcPct val="100000"/>
              </a:lnSpc>
              <a:spcBef>
                <a:spcPts val="1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stabilabb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technológia</a:t>
            </a:r>
            <a:endParaRPr sz="2150">
              <a:latin typeface="Arial"/>
              <a:cs typeface="Arial"/>
            </a:endParaRPr>
          </a:p>
          <a:p>
            <a:pPr marL="1987550">
              <a:lnSpc>
                <a:spcPct val="100000"/>
              </a:lnSpc>
              <a:spcBef>
                <a:spcPts val="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alacsonyabb ingatlan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beruházási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költségek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2" y="3422475"/>
            <a:ext cx="875601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 originátorok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technológia-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változtatási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lehetőségei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korlátozottak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1410" y="112190"/>
            <a:ext cx="42437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Bioszimiláris</a:t>
            </a:r>
            <a:r>
              <a:rPr spc="-80" dirty="0"/>
              <a:t> </a:t>
            </a:r>
            <a:r>
              <a:rPr spc="-10" dirty="0"/>
              <a:t>gyógyszerek: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67804" y="823924"/>
            <a:ext cx="579501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u="sng" spc="-2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Termelőket</a:t>
            </a:r>
            <a:r>
              <a:rPr sz="2600" b="1" spc="-1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befolyásoló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körülmények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8797" y="4242053"/>
            <a:ext cx="10193020" cy="3011805"/>
            <a:chOff x="288797" y="4242053"/>
            <a:chExt cx="10193020" cy="3011805"/>
          </a:xfrm>
        </p:grpSpPr>
        <p:sp>
          <p:nvSpPr>
            <p:cNvPr id="11" name="object 11"/>
            <p:cNvSpPr/>
            <p:nvPr/>
          </p:nvSpPr>
          <p:spPr>
            <a:xfrm>
              <a:off x="294131" y="4247387"/>
              <a:ext cx="10182225" cy="3001010"/>
            </a:xfrm>
            <a:custGeom>
              <a:avLst/>
              <a:gdLst/>
              <a:ahLst/>
              <a:cxnLst/>
              <a:rect l="l" t="t" r="r" b="b"/>
              <a:pathLst>
                <a:path w="10182225" h="3001009">
                  <a:moveTo>
                    <a:pt x="9681971" y="3000755"/>
                  </a:moveTo>
                  <a:lnTo>
                    <a:pt x="501395" y="3000755"/>
                  </a:lnTo>
                  <a:lnTo>
                    <a:pt x="453037" y="2998465"/>
                  </a:lnTo>
                  <a:lnTo>
                    <a:pt x="405994" y="2991734"/>
                  </a:lnTo>
                  <a:lnTo>
                    <a:pt x="360475" y="2980772"/>
                  </a:lnTo>
                  <a:lnTo>
                    <a:pt x="316689" y="2965790"/>
                  </a:lnTo>
                  <a:lnTo>
                    <a:pt x="274844" y="2946998"/>
                  </a:lnTo>
                  <a:lnTo>
                    <a:pt x="235149" y="2924607"/>
                  </a:lnTo>
                  <a:lnTo>
                    <a:pt x="197812" y="2898826"/>
                  </a:lnTo>
                  <a:lnTo>
                    <a:pt x="163042" y="2869867"/>
                  </a:lnTo>
                  <a:lnTo>
                    <a:pt x="131047" y="2837939"/>
                  </a:lnTo>
                  <a:lnTo>
                    <a:pt x="102035" y="2803253"/>
                  </a:lnTo>
                  <a:lnTo>
                    <a:pt x="76215" y="2766019"/>
                  </a:lnTo>
                  <a:lnTo>
                    <a:pt x="53795" y="2726447"/>
                  </a:lnTo>
                  <a:lnTo>
                    <a:pt x="34985" y="2684747"/>
                  </a:lnTo>
                  <a:lnTo>
                    <a:pt x="19991" y="2641131"/>
                  </a:lnTo>
                  <a:lnTo>
                    <a:pt x="9024" y="2595808"/>
                  </a:lnTo>
                  <a:lnTo>
                    <a:pt x="2290" y="2548989"/>
                  </a:lnTo>
                  <a:lnTo>
                    <a:pt x="0" y="2500884"/>
                  </a:lnTo>
                  <a:lnTo>
                    <a:pt x="0" y="499872"/>
                  </a:lnTo>
                  <a:lnTo>
                    <a:pt x="2290" y="451766"/>
                  </a:lnTo>
                  <a:lnTo>
                    <a:pt x="9024" y="404947"/>
                  </a:lnTo>
                  <a:lnTo>
                    <a:pt x="19991" y="359624"/>
                  </a:lnTo>
                  <a:lnTo>
                    <a:pt x="34985" y="316008"/>
                  </a:lnTo>
                  <a:lnTo>
                    <a:pt x="53795" y="274308"/>
                  </a:lnTo>
                  <a:lnTo>
                    <a:pt x="76215" y="234736"/>
                  </a:lnTo>
                  <a:lnTo>
                    <a:pt x="102035" y="197502"/>
                  </a:lnTo>
                  <a:lnTo>
                    <a:pt x="131047" y="162816"/>
                  </a:lnTo>
                  <a:lnTo>
                    <a:pt x="163042" y="130888"/>
                  </a:lnTo>
                  <a:lnTo>
                    <a:pt x="197812" y="101929"/>
                  </a:lnTo>
                  <a:lnTo>
                    <a:pt x="235149" y="76148"/>
                  </a:lnTo>
                  <a:lnTo>
                    <a:pt x="274844" y="53757"/>
                  </a:lnTo>
                  <a:lnTo>
                    <a:pt x="316689" y="34965"/>
                  </a:lnTo>
                  <a:lnTo>
                    <a:pt x="360475" y="19983"/>
                  </a:lnTo>
                  <a:lnTo>
                    <a:pt x="405994" y="9021"/>
                  </a:lnTo>
                  <a:lnTo>
                    <a:pt x="453037" y="2290"/>
                  </a:lnTo>
                  <a:lnTo>
                    <a:pt x="501395" y="0"/>
                  </a:lnTo>
                  <a:lnTo>
                    <a:pt x="9681971" y="0"/>
                  </a:lnTo>
                  <a:lnTo>
                    <a:pt x="9730077" y="2290"/>
                  </a:lnTo>
                  <a:lnTo>
                    <a:pt x="9776896" y="9021"/>
                  </a:lnTo>
                  <a:lnTo>
                    <a:pt x="9822219" y="19983"/>
                  </a:lnTo>
                  <a:lnTo>
                    <a:pt x="9865835" y="34965"/>
                  </a:lnTo>
                  <a:lnTo>
                    <a:pt x="9907534" y="53757"/>
                  </a:lnTo>
                  <a:lnTo>
                    <a:pt x="9947106" y="76148"/>
                  </a:lnTo>
                  <a:lnTo>
                    <a:pt x="9984340" y="101929"/>
                  </a:lnTo>
                  <a:lnTo>
                    <a:pt x="10019027" y="130888"/>
                  </a:lnTo>
                  <a:lnTo>
                    <a:pt x="10050955" y="162816"/>
                  </a:lnTo>
                  <a:lnTo>
                    <a:pt x="10079914" y="197502"/>
                  </a:lnTo>
                  <a:lnTo>
                    <a:pt x="10105695" y="234736"/>
                  </a:lnTo>
                  <a:lnTo>
                    <a:pt x="10128086" y="274308"/>
                  </a:lnTo>
                  <a:lnTo>
                    <a:pt x="10146878" y="316008"/>
                  </a:lnTo>
                  <a:lnTo>
                    <a:pt x="10161860" y="359624"/>
                  </a:lnTo>
                  <a:lnTo>
                    <a:pt x="10172821" y="404947"/>
                  </a:lnTo>
                  <a:lnTo>
                    <a:pt x="10179553" y="451766"/>
                  </a:lnTo>
                  <a:lnTo>
                    <a:pt x="10181843" y="499872"/>
                  </a:lnTo>
                  <a:lnTo>
                    <a:pt x="10181843" y="2500884"/>
                  </a:lnTo>
                  <a:lnTo>
                    <a:pt x="10179553" y="2548989"/>
                  </a:lnTo>
                  <a:lnTo>
                    <a:pt x="10172821" y="2595808"/>
                  </a:lnTo>
                  <a:lnTo>
                    <a:pt x="10161860" y="2641131"/>
                  </a:lnTo>
                  <a:lnTo>
                    <a:pt x="10146878" y="2684747"/>
                  </a:lnTo>
                  <a:lnTo>
                    <a:pt x="10128086" y="2726447"/>
                  </a:lnTo>
                  <a:lnTo>
                    <a:pt x="10105695" y="2766019"/>
                  </a:lnTo>
                  <a:lnTo>
                    <a:pt x="10079914" y="2803253"/>
                  </a:lnTo>
                  <a:lnTo>
                    <a:pt x="10050955" y="2837939"/>
                  </a:lnTo>
                  <a:lnTo>
                    <a:pt x="10019027" y="2869867"/>
                  </a:lnTo>
                  <a:lnTo>
                    <a:pt x="9984340" y="2898826"/>
                  </a:lnTo>
                  <a:lnTo>
                    <a:pt x="9947106" y="2924607"/>
                  </a:lnTo>
                  <a:lnTo>
                    <a:pt x="9907534" y="2946998"/>
                  </a:lnTo>
                  <a:lnTo>
                    <a:pt x="9865835" y="2965790"/>
                  </a:lnTo>
                  <a:lnTo>
                    <a:pt x="9822219" y="2980772"/>
                  </a:lnTo>
                  <a:lnTo>
                    <a:pt x="9776896" y="2991734"/>
                  </a:lnTo>
                  <a:lnTo>
                    <a:pt x="9730077" y="2998465"/>
                  </a:lnTo>
                  <a:lnTo>
                    <a:pt x="9681971" y="3000755"/>
                  </a:lnTo>
                  <a:close/>
                </a:path>
              </a:pathLst>
            </a:custGeom>
            <a:solidFill>
              <a:srgbClr val="CDCD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4131" y="4247387"/>
              <a:ext cx="10182225" cy="3001010"/>
            </a:xfrm>
            <a:custGeom>
              <a:avLst/>
              <a:gdLst/>
              <a:ahLst/>
              <a:cxnLst/>
              <a:rect l="l" t="t" r="r" b="b"/>
              <a:pathLst>
                <a:path w="10182225" h="3001009">
                  <a:moveTo>
                    <a:pt x="0" y="499872"/>
                  </a:moveTo>
                  <a:lnTo>
                    <a:pt x="2290" y="451766"/>
                  </a:lnTo>
                  <a:lnTo>
                    <a:pt x="9024" y="404947"/>
                  </a:lnTo>
                  <a:lnTo>
                    <a:pt x="19991" y="359624"/>
                  </a:lnTo>
                  <a:lnTo>
                    <a:pt x="34985" y="316008"/>
                  </a:lnTo>
                  <a:lnTo>
                    <a:pt x="53795" y="274308"/>
                  </a:lnTo>
                  <a:lnTo>
                    <a:pt x="76215" y="234736"/>
                  </a:lnTo>
                  <a:lnTo>
                    <a:pt x="102035" y="197502"/>
                  </a:lnTo>
                  <a:lnTo>
                    <a:pt x="131047" y="162816"/>
                  </a:lnTo>
                  <a:lnTo>
                    <a:pt x="163042" y="130888"/>
                  </a:lnTo>
                  <a:lnTo>
                    <a:pt x="197812" y="101929"/>
                  </a:lnTo>
                  <a:lnTo>
                    <a:pt x="235149" y="76148"/>
                  </a:lnTo>
                  <a:lnTo>
                    <a:pt x="274844" y="53757"/>
                  </a:lnTo>
                  <a:lnTo>
                    <a:pt x="316689" y="34965"/>
                  </a:lnTo>
                  <a:lnTo>
                    <a:pt x="360475" y="19983"/>
                  </a:lnTo>
                  <a:lnTo>
                    <a:pt x="405994" y="9021"/>
                  </a:lnTo>
                  <a:lnTo>
                    <a:pt x="453037" y="2290"/>
                  </a:lnTo>
                  <a:lnTo>
                    <a:pt x="501395" y="0"/>
                  </a:lnTo>
                  <a:lnTo>
                    <a:pt x="9681971" y="0"/>
                  </a:lnTo>
                  <a:lnTo>
                    <a:pt x="9730077" y="2290"/>
                  </a:lnTo>
                  <a:lnTo>
                    <a:pt x="9776896" y="9021"/>
                  </a:lnTo>
                  <a:lnTo>
                    <a:pt x="9822219" y="19983"/>
                  </a:lnTo>
                  <a:lnTo>
                    <a:pt x="9865835" y="34965"/>
                  </a:lnTo>
                  <a:lnTo>
                    <a:pt x="9907534" y="53757"/>
                  </a:lnTo>
                  <a:lnTo>
                    <a:pt x="9947106" y="76148"/>
                  </a:lnTo>
                  <a:lnTo>
                    <a:pt x="9984340" y="101929"/>
                  </a:lnTo>
                  <a:lnTo>
                    <a:pt x="10019027" y="130888"/>
                  </a:lnTo>
                  <a:lnTo>
                    <a:pt x="10050955" y="162816"/>
                  </a:lnTo>
                  <a:lnTo>
                    <a:pt x="10079914" y="197502"/>
                  </a:lnTo>
                  <a:lnTo>
                    <a:pt x="10105695" y="234736"/>
                  </a:lnTo>
                  <a:lnTo>
                    <a:pt x="10128086" y="274308"/>
                  </a:lnTo>
                  <a:lnTo>
                    <a:pt x="10146878" y="316008"/>
                  </a:lnTo>
                  <a:lnTo>
                    <a:pt x="10161860" y="359624"/>
                  </a:lnTo>
                  <a:lnTo>
                    <a:pt x="10172821" y="404947"/>
                  </a:lnTo>
                  <a:lnTo>
                    <a:pt x="10179553" y="451766"/>
                  </a:lnTo>
                  <a:lnTo>
                    <a:pt x="10181843" y="499872"/>
                  </a:lnTo>
                  <a:lnTo>
                    <a:pt x="10181843" y="2500884"/>
                  </a:lnTo>
                  <a:lnTo>
                    <a:pt x="10179553" y="2548989"/>
                  </a:lnTo>
                  <a:lnTo>
                    <a:pt x="10172821" y="2595808"/>
                  </a:lnTo>
                  <a:lnTo>
                    <a:pt x="10161860" y="2641131"/>
                  </a:lnTo>
                  <a:lnTo>
                    <a:pt x="10146878" y="2684747"/>
                  </a:lnTo>
                  <a:lnTo>
                    <a:pt x="10128086" y="2726447"/>
                  </a:lnTo>
                  <a:lnTo>
                    <a:pt x="10105695" y="2766019"/>
                  </a:lnTo>
                  <a:lnTo>
                    <a:pt x="10079914" y="2803253"/>
                  </a:lnTo>
                  <a:lnTo>
                    <a:pt x="10050955" y="2837939"/>
                  </a:lnTo>
                  <a:lnTo>
                    <a:pt x="10019027" y="2869867"/>
                  </a:lnTo>
                  <a:lnTo>
                    <a:pt x="9984340" y="2898826"/>
                  </a:lnTo>
                  <a:lnTo>
                    <a:pt x="9947106" y="2924607"/>
                  </a:lnTo>
                  <a:lnTo>
                    <a:pt x="9907534" y="2946998"/>
                  </a:lnTo>
                  <a:lnTo>
                    <a:pt x="9865835" y="2965790"/>
                  </a:lnTo>
                  <a:lnTo>
                    <a:pt x="9822219" y="2980772"/>
                  </a:lnTo>
                  <a:lnTo>
                    <a:pt x="9776896" y="2991734"/>
                  </a:lnTo>
                  <a:lnTo>
                    <a:pt x="9730077" y="2998465"/>
                  </a:lnTo>
                  <a:lnTo>
                    <a:pt x="9681971" y="3000755"/>
                  </a:lnTo>
                  <a:lnTo>
                    <a:pt x="501395" y="3000755"/>
                  </a:lnTo>
                  <a:lnTo>
                    <a:pt x="453037" y="2998465"/>
                  </a:lnTo>
                  <a:lnTo>
                    <a:pt x="405994" y="2991734"/>
                  </a:lnTo>
                  <a:lnTo>
                    <a:pt x="360475" y="2980772"/>
                  </a:lnTo>
                  <a:lnTo>
                    <a:pt x="316689" y="2965790"/>
                  </a:lnTo>
                  <a:lnTo>
                    <a:pt x="274844" y="2946998"/>
                  </a:lnTo>
                  <a:lnTo>
                    <a:pt x="235149" y="2924607"/>
                  </a:lnTo>
                  <a:lnTo>
                    <a:pt x="197812" y="2898826"/>
                  </a:lnTo>
                  <a:lnTo>
                    <a:pt x="163042" y="2869867"/>
                  </a:lnTo>
                  <a:lnTo>
                    <a:pt x="131047" y="2837939"/>
                  </a:lnTo>
                  <a:lnTo>
                    <a:pt x="102035" y="2803253"/>
                  </a:lnTo>
                  <a:lnTo>
                    <a:pt x="76215" y="2766019"/>
                  </a:lnTo>
                  <a:lnTo>
                    <a:pt x="53795" y="2726447"/>
                  </a:lnTo>
                  <a:lnTo>
                    <a:pt x="34985" y="2684747"/>
                  </a:lnTo>
                  <a:lnTo>
                    <a:pt x="19991" y="2641131"/>
                  </a:lnTo>
                  <a:lnTo>
                    <a:pt x="9024" y="2595808"/>
                  </a:lnTo>
                  <a:lnTo>
                    <a:pt x="2290" y="2548989"/>
                  </a:lnTo>
                  <a:lnTo>
                    <a:pt x="0" y="2500884"/>
                  </a:lnTo>
                  <a:lnTo>
                    <a:pt x="0" y="499872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74554" y="4420685"/>
            <a:ext cx="83121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20" dirty="0">
                <a:solidFill>
                  <a:srgbClr val="7E7E7E"/>
                </a:solidFill>
                <a:latin typeface="Arial"/>
                <a:cs typeface="Arial"/>
              </a:rPr>
              <a:t>NEG.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834" y="4475558"/>
            <a:ext cx="8431530" cy="1025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8275" indent="-155575">
              <a:lnSpc>
                <a:spcPct val="100000"/>
              </a:lnSpc>
              <a:spcBef>
                <a:spcPts val="110"/>
              </a:spcBef>
              <a:buChar char="-"/>
              <a:tabLst>
                <a:tab pos="168275" algn="l"/>
              </a:tabLst>
            </a:pP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13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jövőbeni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versenykörülmények </a:t>
            </a:r>
            <a:r>
              <a:rPr sz="2150" b="1" spc="-10" dirty="0">
                <a:latin typeface="Arial"/>
                <a:cs typeface="Arial"/>
              </a:rPr>
              <a:t>bizonytalanok,</a:t>
            </a:r>
            <a:endParaRPr sz="2150">
              <a:latin typeface="Arial"/>
              <a:cs typeface="Arial"/>
            </a:endParaRPr>
          </a:p>
          <a:p>
            <a:pPr marL="12700" marR="5080" indent="155575">
              <a:lnSpc>
                <a:spcPct val="100499"/>
              </a:lnSpc>
              <a:spcBef>
                <a:spcPts val="95"/>
              </a:spcBef>
              <a:buChar char="-"/>
              <a:tabLst>
                <a:tab pos="168275" algn="l"/>
              </a:tabLst>
            </a:pP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12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világ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egészségügyi</a:t>
            </a:r>
            <a:r>
              <a:rPr sz="2150" b="1" spc="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hatóságainak</a:t>
            </a:r>
            <a:r>
              <a:rPr sz="2150" b="1" spc="-3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és</a:t>
            </a:r>
            <a:r>
              <a:rPr sz="2150" b="1" spc="-1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klinikusainak</a:t>
            </a:r>
            <a:r>
              <a:rPr sz="2150" b="1" spc="-3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korlátozott </a:t>
            </a:r>
            <a:r>
              <a:rPr sz="2150" b="1" dirty="0">
                <a:latin typeface="Arial"/>
                <a:cs typeface="Arial"/>
              </a:rPr>
              <a:t>tapasztalatai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vannak</a:t>
            </a:r>
            <a:r>
              <a:rPr sz="2150" b="1" spc="-3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1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bioszimiláris</a:t>
            </a:r>
            <a:r>
              <a:rPr sz="2150" b="1" spc="-70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termékekről,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834" y="5475196"/>
            <a:ext cx="9689465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0" indent="155575">
              <a:lnSpc>
                <a:spcPct val="100499"/>
              </a:lnSpc>
              <a:spcBef>
                <a:spcPts val="95"/>
              </a:spcBef>
              <a:buChar char="-"/>
              <a:tabLst>
                <a:tab pos="168275" algn="l"/>
              </a:tabLst>
            </a:pP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114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bioszimilárisok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törzskönyvezésének</a:t>
            </a:r>
            <a:r>
              <a:rPr sz="2150" b="1" spc="1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szabályozása</a:t>
            </a:r>
            <a:r>
              <a:rPr sz="2150" b="1" spc="-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az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USA-</a:t>
            </a:r>
            <a:r>
              <a:rPr sz="2150" b="1" dirty="0">
                <a:latin typeface="Arial"/>
                <a:cs typeface="Arial"/>
              </a:rPr>
              <a:t>ban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nem</a:t>
            </a:r>
            <a:r>
              <a:rPr sz="2150" b="1" spc="-30" dirty="0">
                <a:latin typeface="Arial"/>
                <a:cs typeface="Arial"/>
              </a:rPr>
              <a:t> </a:t>
            </a:r>
            <a:r>
              <a:rPr sz="2150" b="1" spc="-25" dirty="0">
                <a:latin typeface="Arial"/>
                <a:cs typeface="Arial"/>
              </a:rPr>
              <a:t>áll </a:t>
            </a:r>
            <a:r>
              <a:rPr sz="2150" b="1" spc="-10" dirty="0">
                <a:latin typeface="Arial"/>
                <a:cs typeface="Arial"/>
              </a:rPr>
              <a:t>rendelkezésre,</a:t>
            </a:r>
            <a:endParaRPr sz="215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15"/>
              </a:spcBef>
              <a:buChar char="-"/>
              <a:tabLst>
                <a:tab pos="179705" algn="l"/>
              </a:tabLst>
            </a:pPr>
            <a:r>
              <a:rPr sz="2150" b="1" dirty="0">
                <a:latin typeface="Arial"/>
                <a:cs typeface="Arial"/>
              </a:rPr>
              <a:t>Nagyon</a:t>
            </a:r>
            <a:r>
              <a:rPr sz="2150" b="1" spc="-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komplikált</a:t>
            </a:r>
            <a:r>
              <a:rPr sz="2150" b="1" spc="-6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gyógyszeripar</a:t>
            </a:r>
            <a:r>
              <a:rPr sz="2150" b="1" spc="1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szabadalmi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helyzete,</a:t>
            </a:r>
            <a:endParaRPr sz="2150">
              <a:latin typeface="Arial"/>
              <a:cs typeface="Arial"/>
            </a:endParaRPr>
          </a:p>
          <a:p>
            <a:pPr marL="12700" marR="5080" indent="155575">
              <a:lnSpc>
                <a:spcPts val="2590"/>
              </a:lnSpc>
              <a:spcBef>
                <a:spcPts val="85"/>
              </a:spcBef>
              <a:buChar char="-"/>
              <a:tabLst>
                <a:tab pos="168275" algn="l"/>
              </a:tabLst>
            </a:pP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11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cégeknek korlátozott</a:t>
            </a:r>
            <a:r>
              <a:rPr sz="2150" b="1" spc="-4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tudása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és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tapasztalata</a:t>
            </a:r>
            <a:r>
              <a:rPr sz="2150" b="1" spc="-4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van</a:t>
            </a:r>
            <a:r>
              <a:rPr sz="2150" b="1" spc="-10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a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bioszimilárisok</a:t>
            </a:r>
            <a:r>
              <a:rPr sz="2150" b="1" spc="-40" dirty="0">
                <a:latin typeface="Arial"/>
                <a:cs typeface="Arial"/>
              </a:rPr>
              <a:t> </a:t>
            </a:r>
            <a:r>
              <a:rPr sz="2150" b="1" spc="-10" dirty="0">
                <a:latin typeface="Arial"/>
                <a:cs typeface="Arial"/>
              </a:rPr>
              <a:t>piaci bevezetéséről,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65693" y="6999196"/>
            <a:ext cx="209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74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522" y="1754885"/>
            <a:ext cx="10114915" cy="4907280"/>
            <a:chOff x="366522" y="1754885"/>
            <a:chExt cx="10114915" cy="4907280"/>
          </a:xfrm>
        </p:grpSpPr>
        <p:sp>
          <p:nvSpPr>
            <p:cNvPr id="3" name="object 3"/>
            <p:cNvSpPr/>
            <p:nvPr/>
          </p:nvSpPr>
          <p:spPr>
            <a:xfrm>
              <a:off x="371856" y="1760219"/>
              <a:ext cx="10104120" cy="4897120"/>
            </a:xfrm>
            <a:custGeom>
              <a:avLst/>
              <a:gdLst/>
              <a:ahLst/>
              <a:cxnLst/>
              <a:rect l="l" t="t" r="r" b="b"/>
              <a:pathLst>
                <a:path w="10104120" h="4897120">
                  <a:moveTo>
                    <a:pt x="9288780" y="4896612"/>
                  </a:moveTo>
                  <a:lnTo>
                    <a:pt x="816864" y="4896612"/>
                  </a:lnTo>
                  <a:lnTo>
                    <a:pt x="768870" y="4895225"/>
                  </a:lnTo>
                  <a:lnTo>
                    <a:pt x="721607" y="4891115"/>
                  </a:lnTo>
                  <a:lnTo>
                    <a:pt x="675150" y="4884360"/>
                  </a:lnTo>
                  <a:lnTo>
                    <a:pt x="629576" y="4875036"/>
                  </a:lnTo>
                  <a:lnTo>
                    <a:pt x="584962" y="4863219"/>
                  </a:lnTo>
                  <a:lnTo>
                    <a:pt x="541384" y="4848985"/>
                  </a:lnTo>
                  <a:lnTo>
                    <a:pt x="498919" y="4832413"/>
                  </a:lnTo>
                  <a:lnTo>
                    <a:pt x="457644" y="4813578"/>
                  </a:lnTo>
                  <a:lnTo>
                    <a:pt x="417635" y="4792557"/>
                  </a:lnTo>
                  <a:lnTo>
                    <a:pt x="378969" y="4769426"/>
                  </a:lnTo>
                  <a:lnTo>
                    <a:pt x="341723" y="4744263"/>
                  </a:lnTo>
                  <a:lnTo>
                    <a:pt x="305973" y="4717144"/>
                  </a:lnTo>
                  <a:lnTo>
                    <a:pt x="271795" y="4688145"/>
                  </a:lnTo>
                  <a:lnTo>
                    <a:pt x="239268" y="4657344"/>
                  </a:lnTo>
                  <a:lnTo>
                    <a:pt x="208466" y="4624816"/>
                  </a:lnTo>
                  <a:lnTo>
                    <a:pt x="179467" y="4590639"/>
                  </a:lnTo>
                  <a:lnTo>
                    <a:pt x="152348" y="4554888"/>
                  </a:lnTo>
                  <a:lnTo>
                    <a:pt x="127185" y="4517642"/>
                  </a:lnTo>
                  <a:lnTo>
                    <a:pt x="104054" y="4478976"/>
                  </a:lnTo>
                  <a:lnTo>
                    <a:pt x="83033" y="4438967"/>
                  </a:lnTo>
                  <a:lnTo>
                    <a:pt x="64198" y="4397692"/>
                  </a:lnTo>
                  <a:lnTo>
                    <a:pt x="47626" y="4355227"/>
                  </a:lnTo>
                  <a:lnTo>
                    <a:pt x="33393" y="4311649"/>
                  </a:lnTo>
                  <a:lnTo>
                    <a:pt x="21575" y="4267035"/>
                  </a:lnTo>
                  <a:lnTo>
                    <a:pt x="12251" y="4221461"/>
                  </a:lnTo>
                  <a:lnTo>
                    <a:pt x="5496" y="4175004"/>
                  </a:lnTo>
                  <a:lnTo>
                    <a:pt x="1386" y="4127741"/>
                  </a:lnTo>
                  <a:lnTo>
                    <a:pt x="0" y="4079748"/>
                  </a:lnTo>
                  <a:lnTo>
                    <a:pt x="0" y="816864"/>
                  </a:lnTo>
                  <a:lnTo>
                    <a:pt x="1386" y="768870"/>
                  </a:lnTo>
                  <a:lnTo>
                    <a:pt x="5496" y="721607"/>
                  </a:lnTo>
                  <a:lnTo>
                    <a:pt x="12251" y="675150"/>
                  </a:lnTo>
                  <a:lnTo>
                    <a:pt x="21575" y="629576"/>
                  </a:lnTo>
                  <a:lnTo>
                    <a:pt x="33393" y="584962"/>
                  </a:lnTo>
                  <a:lnTo>
                    <a:pt x="47626" y="541384"/>
                  </a:lnTo>
                  <a:lnTo>
                    <a:pt x="64198" y="498919"/>
                  </a:lnTo>
                  <a:lnTo>
                    <a:pt x="83033" y="457644"/>
                  </a:lnTo>
                  <a:lnTo>
                    <a:pt x="104054" y="417635"/>
                  </a:lnTo>
                  <a:lnTo>
                    <a:pt x="127185" y="378969"/>
                  </a:lnTo>
                  <a:lnTo>
                    <a:pt x="152348" y="341723"/>
                  </a:lnTo>
                  <a:lnTo>
                    <a:pt x="179467" y="305972"/>
                  </a:lnTo>
                  <a:lnTo>
                    <a:pt x="208466" y="271795"/>
                  </a:lnTo>
                  <a:lnTo>
                    <a:pt x="239268" y="239268"/>
                  </a:lnTo>
                  <a:lnTo>
                    <a:pt x="271795" y="208466"/>
                  </a:lnTo>
                  <a:lnTo>
                    <a:pt x="305973" y="179467"/>
                  </a:lnTo>
                  <a:lnTo>
                    <a:pt x="341723" y="152348"/>
                  </a:lnTo>
                  <a:lnTo>
                    <a:pt x="378969" y="127185"/>
                  </a:lnTo>
                  <a:lnTo>
                    <a:pt x="417635" y="104054"/>
                  </a:lnTo>
                  <a:lnTo>
                    <a:pt x="457644" y="83033"/>
                  </a:lnTo>
                  <a:lnTo>
                    <a:pt x="498919" y="64198"/>
                  </a:lnTo>
                  <a:lnTo>
                    <a:pt x="541384" y="47626"/>
                  </a:lnTo>
                  <a:lnTo>
                    <a:pt x="584962" y="33393"/>
                  </a:lnTo>
                  <a:lnTo>
                    <a:pt x="629576" y="21575"/>
                  </a:lnTo>
                  <a:lnTo>
                    <a:pt x="675150" y="12251"/>
                  </a:lnTo>
                  <a:lnTo>
                    <a:pt x="721607" y="5496"/>
                  </a:lnTo>
                  <a:lnTo>
                    <a:pt x="768870" y="1386"/>
                  </a:lnTo>
                  <a:lnTo>
                    <a:pt x="816864" y="0"/>
                  </a:lnTo>
                  <a:lnTo>
                    <a:pt x="9288780" y="0"/>
                  </a:lnTo>
                  <a:lnTo>
                    <a:pt x="9336615" y="1386"/>
                  </a:lnTo>
                  <a:lnTo>
                    <a:pt x="9383733" y="5496"/>
                  </a:lnTo>
                  <a:lnTo>
                    <a:pt x="9430054" y="12251"/>
                  </a:lnTo>
                  <a:lnTo>
                    <a:pt x="9475503" y="21575"/>
                  </a:lnTo>
                  <a:lnTo>
                    <a:pt x="9520002" y="33393"/>
                  </a:lnTo>
                  <a:lnTo>
                    <a:pt x="9563475" y="47626"/>
                  </a:lnTo>
                  <a:lnTo>
                    <a:pt x="9605843" y="64198"/>
                  </a:lnTo>
                  <a:lnTo>
                    <a:pt x="9647031" y="83033"/>
                  </a:lnTo>
                  <a:lnTo>
                    <a:pt x="9686961" y="104054"/>
                  </a:lnTo>
                  <a:lnTo>
                    <a:pt x="9725555" y="127185"/>
                  </a:lnTo>
                  <a:lnTo>
                    <a:pt x="9762738" y="152348"/>
                  </a:lnTo>
                  <a:lnTo>
                    <a:pt x="9798431" y="179467"/>
                  </a:lnTo>
                  <a:lnTo>
                    <a:pt x="9832558" y="208466"/>
                  </a:lnTo>
                  <a:lnTo>
                    <a:pt x="9865042" y="239268"/>
                  </a:lnTo>
                  <a:lnTo>
                    <a:pt x="9895806" y="271795"/>
                  </a:lnTo>
                  <a:lnTo>
                    <a:pt x="9924772" y="305972"/>
                  </a:lnTo>
                  <a:lnTo>
                    <a:pt x="9951864" y="341723"/>
                  </a:lnTo>
                  <a:lnTo>
                    <a:pt x="9977004" y="378969"/>
                  </a:lnTo>
                  <a:lnTo>
                    <a:pt x="10000116" y="417635"/>
                  </a:lnTo>
                  <a:lnTo>
                    <a:pt x="10021122" y="457644"/>
                  </a:lnTo>
                  <a:lnTo>
                    <a:pt x="10039945" y="498919"/>
                  </a:lnTo>
                  <a:lnTo>
                    <a:pt x="10056509" y="541384"/>
                  </a:lnTo>
                  <a:lnTo>
                    <a:pt x="10070736" y="584962"/>
                  </a:lnTo>
                  <a:lnTo>
                    <a:pt x="10082548" y="629576"/>
                  </a:lnTo>
                  <a:lnTo>
                    <a:pt x="10091870" y="675150"/>
                  </a:lnTo>
                  <a:lnTo>
                    <a:pt x="10098624" y="721607"/>
                  </a:lnTo>
                  <a:lnTo>
                    <a:pt x="10102733" y="768870"/>
                  </a:lnTo>
                  <a:lnTo>
                    <a:pt x="10104120" y="816864"/>
                  </a:lnTo>
                  <a:lnTo>
                    <a:pt x="10104120" y="4079748"/>
                  </a:lnTo>
                  <a:lnTo>
                    <a:pt x="10102733" y="4127741"/>
                  </a:lnTo>
                  <a:lnTo>
                    <a:pt x="10098624" y="4175004"/>
                  </a:lnTo>
                  <a:lnTo>
                    <a:pt x="10091870" y="4221461"/>
                  </a:lnTo>
                  <a:lnTo>
                    <a:pt x="10082548" y="4267035"/>
                  </a:lnTo>
                  <a:lnTo>
                    <a:pt x="10070736" y="4311649"/>
                  </a:lnTo>
                  <a:lnTo>
                    <a:pt x="10056509" y="4355227"/>
                  </a:lnTo>
                  <a:lnTo>
                    <a:pt x="10039945" y="4397692"/>
                  </a:lnTo>
                  <a:lnTo>
                    <a:pt x="10021122" y="4438967"/>
                  </a:lnTo>
                  <a:lnTo>
                    <a:pt x="10000116" y="4478976"/>
                  </a:lnTo>
                  <a:lnTo>
                    <a:pt x="9977004" y="4517642"/>
                  </a:lnTo>
                  <a:lnTo>
                    <a:pt x="9951864" y="4554888"/>
                  </a:lnTo>
                  <a:lnTo>
                    <a:pt x="9924772" y="4590639"/>
                  </a:lnTo>
                  <a:lnTo>
                    <a:pt x="9895806" y="4624816"/>
                  </a:lnTo>
                  <a:lnTo>
                    <a:pt x="9865042" y="4657344"/>
                  </a:lnTo>
                  <a:lnTo>
                    <a:pt x="9832558" y="4688145"/>
                  </a:lnTo>
                  <a:lnTo>
                    <a:pt x="9798431" y="4717144"/>
                  </a:lnTo>
                  <a:lnTo>
                    <a:pt x="9762738" y="4744263"/>
                  </a:lnTo>
                  <a:lnTo>
                    <a:pt x="9725555" y="4769426"/>
                  </a:lnTo>
                  <a:lnTo>
                    <a:pt x="9686961" y="4792557"/>
                  </a:lnTo>
                  <a:lnTo>
                    <a:pt x="9647031" y="4813578"/>
                  </a:lnTo>
                  <a:lnTo>
                    <a:pt x="9605843" y="4832413"/>
                  </a:lnTo>
                  <a:lnTo>
                    <a:pt x="9563475" y="4848985"/>
                  </a:lnTo>
                  <a:lnTo>
                    <a:pt x="9520002" y="4863219"/>
                  </a:lnTo>
                  <a:lnTo>
                    <a:pt x="9475503" y="4875036"/>
                  </a:lnTo>
                  <a:lnTo>
                    <a:pt x="9430054" y="4884360"/>
                  </a:lnTo>
                  <a:lnTo>
                    <a:pt x="9383733" y="4891115"/>
                  </a:lnTo>
                  <a:lnTo>
                    <a:pt x="9336615" y="4895225"/>
                  </a:lnTo>
                  <a:lnTo>
                    <a:pt x="9288780" y="4896612"/>
                  </a:lnTo>
                  <a:close/>
                </a:path>
              </a:pathLst>
            </a:custGeom>
            <a:solidFill>
              <a:srgbClr val="BAD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1856" y="1760219"/>
              <a:ext cx="10104120" cy="4897120"/>
            </a:xfrm>
            <a:custGeom>
              <a:avLst/>
              <a:gdLst/>
              <a:ahLst/>
              <a:cxnLst/>
              <a:rect l="l" t="t" r="r" b="b"/>
              <a:pathLst>
                <a:path w="10104120" h="4897120">
                  <a:moveTo>
                    <a:pt x="0" y="816864"/>
                  </a:moveTo>
                  <a:lnTo>
                    <a:pt x="1386" y="768870"/>
                  </a:lnTo>
                  <a:lnTo>
                    <a:pt x="5496" y="721607"/>
                  </a:lnTo>
                  <a:lnTo>
                    <a:pt x="12251" y="675150"/>
                  </a:lnTo>
                  <a:lnTo>
                    <a:pt x="21575" y="629576"/>
                  </a:lnTo>
                  <a:lnTo>
                    <a:pt x="33393" y="584962"/>
                  </a:lnTo>
                  <a:lnTo>
                    <a:pt x="47626" y="541384"/>
                  </a:lnTo>
                  <a:lnTo>
                    <a:pt x="64198" y="498919"/>
                  </a:lnTo>
                  <a:lnTo>
                    <a:pt x="83033" y="457644"/>
                  </a:lnTo>
                  <a:lnTo>
                    <a:pt x="104054" y="417635"/>
                  </a:lnTo>
                  <a:lnTo>
                    <a:pt x="127185" y="378969"/>
                  </a:lnTo>
                  <a:lnTo>
                    <a:pt x="152348" y="341723"/>
                  </a:lnTo>
                  <a:lnTo>
                    <a:pt x="179467" y="305972"/>
                  </a:lnTo>
                  <a:lnTo>
                    <a:pt x="208466" y="271795"/>
                  </a:lnTo>
                  <a:lnTo>
                    <a:pt x="239268" y="239268"/>
                  </a:lnTo>
                  <a:lnTo>
                    <a:pt x="271795" y="208466"/>
                  </a:lnTo>
                  <a:lnTo>
                    <a:pt x="305973" y="179467"/>
                  </a:lnTo>
                  <a:lnTo>
                    <a:pt x="341723" y="152348"/>
                  </a:lnTo>
                  <a:lnTo>
                    <a:pt x="378969" y="127185"/>
                  </a:lnTo>
                  <a:lnTo>
                    <a:pt x="417635" y="104054"/>
                  </a:lnTo>
                  <a:lnTo>
                    <a:pt x="457644" y="83033"/>
                  </a:lnTo>
                  <a:lnTo>
                    <a:pt x="498919" y="64198"/>
                  </a:lnTo>
                  <a:lnTo>
                    <a:pt x="541384" y="47626"/>
                  </a:lnTo>
                  <a:lnTo>
                    <a:pt x="584962" y="33393"/>
                  </a:lnTo>
                  <a:lnTo>
                    <a:pt x="629576" y="21575"/>
                  </a:lnTo>
                  <a:lnTo>
                    <a:pt x="675150" y="12251"/>
                  </a:lnTo>
                  <a:lnTo>
                    <a:pt x="721607" y="5496"/>
                  </a:lnTo>
                  <a:lnTo>
                    <a:pt x="768870" y="1386"/>
                  </a:lnTo>
                  <a:lnTo>
                    <a:pt x="816864" y="0"/>
                  </a:lnTo>
                  <a:lnTo>
                    <a:pt x="9288780" y="0"/>
                  </a:lnTo>
                  <a:lnTo>
                    <a:pt x="9336615" y="1386"/>
                  </a:lnTo>
                  <a:lnTo>
                    <a:pt x="9383733" y="5496"/>
                  </a:lnTo>
                  <a:lnTo>
                    <a:pt x="9430054" y="12251"/>
                  </a:lnTo>
                  <a:lnTo>
                    <a:pt x="9475503" y="21575"/>
                  </a:lnTo>
                  <a:lnTo>
                    <a:pt x="9520002" y="33393"/>
                  </a:lnTo>
                  <a:lnTo>
                    <a:pt x="9563475" y="47626"/>
                  </a:lnTo>
                  <a:lnTo>
                    <a:pt x="9605843" y="64198"/>
                  </a:lnTo>
                  <a:lnTo>
                    <a:pt x="9647031" y="83033"/>
                  </a:lnTo>
                  <a:lnTo>
                    <a:pt x="9686961" y="104054"/>
                  </a:lnTo>
                  <a:lnTo>
                    <a:pt x="9725555" y="127185"/>
                  </a:lnTo>
                  <a:lnTo>
                    <a:pt x="9762738" y="152348"/>
                  </a:lnTo>
                  <a:lnTo>
                    <a:pt x="9798431" y="179467"/>
                  </a:lnTo>
                  <a:lnTo>
                    <a:pt x="9832558" y="208466"/>
                  </a:lnTo>
                  <a:lnTo>
                    <a:pt x="9865042" y="239268"/>
                  </a:lnTo>
                  <a:lnTo>
                    <a:pt x="9895806" y="271795"/>
                  </a:lnTo>
                  <a:lnTo>
                    <a:pt x="9924772" y="305972"/>
                  </a:lnTo>
                  <a:lnTo>
                    <a:pt x="9951864" y="341723"/>
                  </a:lnTo>
                  <a:lnTo>
                    <a:pt x="9977004" y="378969"/>
                  </a:lnTo>
                  <a:lnTo>
                    <a:pt x="10000116" y="417635"/>
                  </a:lnTo>
                  <a:lnTo>
                    <a:pt x="10021122" y="457644"/>
                  </a:lnTo>
                  <a:lnTo>
                    <a:pt x="10039945" y="498919"/>
                  </a:lnTo>
                  <a:lnTo>
                    <a:pt x="10056509" y="541384"/>
                  </a:lnTo>
                  <a:lnTo>
                    <a:pt x="10070736" y="584962"/>
                  </a:lnTo>
                  <a:lnTo>
                    <a:pt x="10082548" y="629576"/>
                  </a:lnTo>
                  <a:lnTo>
                    <a:pt x="10091870" y="675150"/>
                  </a:lnTo>
                  <a:lnTo>
                    <a:pt x="10098624" y="721607"/>
                  </a:lnTo>
                  <a:lnTo>
                    <a:pt x="10102733" y="768870"/>
                  </a:lnTo>
                  <a:lnTo>
                    <a:pt x="10104120" y="816864"/>
                  </a:lnTo>
                  <a:lnTo>
                    <a:pt x="10104120" y="4079748"/>
                  </a:lnTo>
                  <a:lnTo>
                    <a:pt x="10102733" y="4127741"/>
                  </a:lnTo>
                  <a:lnTo>
                    <a:pt x="10098624" y="4175004"/>
                  </a:lnTo>
                  <a:lnTo>
                    <a:pt x="10091870" y="4221461"/>
                  </a:lnTo>
                  <a:lnTo>
                    <a:pt x="10082548" y="4267035"/>
                  </a:lnTo>
                  <a:lnTo>
                    <a:pt x="10070736" y="4311649"/>
                  </a:lnTo>
                  <a:lnTo>
                    <a:pt x="10056509" y="4355227"/>
                  </a:lnTo>
                  <a:lnTo>
                    <a:pt x="10039945" y="4397692"/>
                  </a:lnTo>
                  <a:lnTo>
                    <a:pt x="10021122" y="4438967"/>
                  </a:lnTo>
                  <a:lnTo>
                    <a:pt x="10000116" y="4478976"/>
                  </a:lnTo>
                  <a:lnTo>
                    <a:pt x="9977004" y="4517642"/>
                  </a:lnTo>
                  <a:lnTo>
                    <a:pt x="9951864" y="4554888"/>
                  </a:lnTo>
                  <a:lnTo>
                    <a:pt x="9924772" y="4590639"/>
                  </a:lnTo>
                  <a:lnTo>
                    <a:pt x="9895806" y="4624816"/>
                  </a:lnTo>
                  <a:lnTo>
                    <a:pt x="9865042" y="4657344"/>
                  </a:lnTo>
                  <a:lnTo>
                    <a:pt x="9832558" y="4688145"/>
                  </a:lnTo>
                  <a:lnTo>
                    <a:pt x="9798431" y="4717144"/>
                  </a:lnTo>
                  <a:lnTo>
                    <a:pt x="9762738" y="4744263"/>
                  </a:lnTo>
                  <a:lnTo>
                    <a:pt x="9725555" y="4769426"/>
                  </a:lnTo>
                  <a:lnTo>
                    <a:pt x="9686961" y="4792557"/>
                  </a:lnTo>
                  <a:lnTo>
                    <a:pt x="9647031" y="4813578"/>
                  </a:lnTo>
                  <a:lnTo>
                    <a:pt x="9605843" y="4832413"/>
                  </a:lnTo>
                  <a:lnTo>
                    <a:pt x="9563475" y="4848985"/>
                  </a:lnTo>
                  <a:lnTo>
                    <a:pt x="9520002" y="4863219"/>
                  </a:lnTo>
                  <a:lnTo>
                    <a:pt x="9475503" y="4875036"/>
                  </a:lnTo>
                  <a:lnTo>
                    <a:pt x="9430054" y="4884360"/>
                  </a:lnTo>
                  <a:lnTo>
                    <a:pt x="9383733" y="4891115"/>
                  </a:lnTo>
                  <a:lnTo>
                    <a:pt x="9336615" y="4895225"/>
                  </a:lnTo>
                  <a:lnTo>
                    <a:pt x="9288780" y="4896612"/>
                  </a:lnTo>
                  <a:lnTo>
                    <a:pt x="816864" y="4896612"/>
                  </a:lnTo>
                  <a:lnTo>
                    <a:pt x="768870" y="4895225"/>
                  </a:lnTo>
                  <a:lnTo>
                    <a:pt x="721607" y="4891115"/>
                  </a:lnTo>
                  <a:lnTo>
                    <a:pt x="675150" y="4884360"/>
                  </a:lnTo>
                  <a:lnTo>
                    <a:pt x="629576" y="4875036"/>
                  </a:lnTo>
                  <a:lnTo>
                    <a:pt x="584962" y="4863219"/>
                  </a:lnTo>
                  <a:lnTo>
                    <a:pt x="541384" y="4848985"/>
                  </a:lnTo>
                  <a:lnTo>
                    <a:pt x="498919" y="4832413"/>
                  </a:lnTo>
                  <a:lnTo>
                    <a:pt x="457644" y="4813578"/>
                  </a:lnTo>
                  <a:lnTo>
                    <a:pt x="417635" y="4792557"/>
                  </a:lnTo>
                  <a:lnTo>
                    <a:pt x="378969" y="4769426"/>
                  </a:lnTo>
                  <a:lnTo>
                    <a:pt x="341723" y="4744263"/>
                  </a:lnTo>
                  <a:lnTo>
                    <a:pt x="305973" y="4717144"/>
                  </a:lnTo>
                  <a:lnTo>
                    <a:pt x="271795" y="4688145"/>
                  </a:lnTo>
                  <a:lnTo>
                    <a:pt x="239268" y="4657344"/>
                  </a:lnTo>
                  <a:lnTo>
                    <a:pt x="208466" y="4624816"/>
                  </a:lnTo>
                  <a:lnTo>
                    <a:pt x="179467" y="4590639"/>
                  </a:lnTo>
                  <a:lnTo>
                    <a:pt x="152348" y="4554888"/>
                  </a:lnTo>
                  <a:lnTo>
                    <a:pt x="127185" y="4517642"/>
                  </a:lnTo>
                  <a:lnTo>
                    <a:pt x="104054" y="4478976"/>
                  </a:lnTo>
                  <a:lnTo>
                    <a:pt x="83033" y="4438967"/>
                  </a:lnTo>
                  <a:lnTo>
                    <a:pt x="64198" y="4397692"/>
                  </a:lnTo>
                  <a:lnTo>
                    <a:pt x="47626" y="4355227"/>
                  </a:lnTo>
                  <a:lnTo>
                    <a:pt x="33393" y="4311649"/>
                  </a:lnTo>
                  <a:lnTo>
                    <a:pt x="21575" y="4267035"/>
                  </a:lnTo>
                  <a:lnTo>
                    <a:pt x="12251" y="4221461"/>
                  </a:lnTo>
                  <a:lnTo>
                    <a:pt x="5496" y="4175004"/>
                  </a:lnTo>
                  <a:lnTo>
                    <a:pt x="1386" y="4127741"/>
                  </a:lnTo>
                  <a:lnTo>
                    <a:pt x="0" y="4079748"/>
                  </a:lnTo>
                  <a:lnTo>
                    <a:pt x="0" y="81686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475" y="2071115"/>
              <a:ext cx="9093835" cy="4086225"/>
            </a:xfrm>
            <a:custGeom>
              <a:avLst/>
              <a:gdLst/>
              <a:ahLst/>
              <a:cxnLst/>
              <a:rect l="l" t="t" r="r" b="b"/>
              <a:pathLst>
                <a:path w="9093835" h="4086225">
                  <a:moveTo>
                    <a:pt x="9093708" y="4085844"/>
                  </a:moveTo>
                  <a:lnTo>
                    <a:pt x="0" y="4085844"/>
                  </a:lnTo>
                  <a:lnTo>
                    <a:pt x="0" y="0"/>
                  </a:lnTo>
                  <a:lnTo>
                    <a:pt x="9093708" y="0"/>
                  </a:lnTo>
                  <a:lnTo>
                    <a:pt x="9093708" y="4085844"/>
                  </a:lnTo>
                  <a:close/>
                </a:path>
              </a:pathLst>
            </a:custGeom>
            <a:solidFill>
              <a:srgbClr val="BAD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53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Bioszimiláris</a:t>
            </a:r>
            <a:r>
              <a:rPr spc="-80" dirty="0"/>
              <a:t> </a:t>
            </a:r>
            <a:r>
              <a:rPr spc="-10" dirty="0"/>
              <a:t>gyógyszerek: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6830" y="1105853"/>
            <a:ext cx="9275445" cy="4969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44750">
              <a:lnSpc>
                <a:spcPct val="100000"/>
              </a:lnSpc>
              <a:spcBef>
                <a:spcPts val="90"/>
              </a:spcBef>
            </a:pP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Mit</a:t>
            </a:r>
            <a:r>
              <a:rPr sz="2600" b="1" u="sng" spc="-7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jelentenek</a:t>
            </a:r>
            <a:r>
              <a:rPr sz="2600" b="1" u="sng" spc="-7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ezek</a:t>
            </a:r>
            <a:r>
              <a:rPr sz="2600" b="1" u="sng" spc="-8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egy</a:t>
            </a:r>
            <a:r>
              <a:rPr sz="2600" b="1" u="sng" spc="-8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gyógyszergyárnak?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60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buClr>
                <a:srgbClr val="CC3300"/>
              </a:buClr>
              <a:buChar char="-"/>
              <a:tabLst>
                <a:tab pos="16764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tudományos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háttér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kritikus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piacra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kerülésben,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Font typeface="Arial"/>
              <a:buChar char="-"/>
            </a:pPr>
            <a:endParaRPr sz="2150">
              <a:latin typeface="Arial"/>
              <a:cs typeface="Arial"/>
            </a:endParaRPr>
          </a:p>
          <a:p>
            <a:pPr marL="168910" indent="-156210">
              <a:lnSpc>
                <a:spcPct val="100000"/>
              </a:lnSpc>
              <a:buFont typeface="Arial"/>
              <a:buChar char="-"/>
              <a:tabLst>
                <a:tab pos="16891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fejlesztési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termelési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stratégiáknak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flexibiliseknek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kell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lenniük:</a:t>
            </a:r>
            <a:endParaRPr sz="2150">
              <a:latin typeface="Arial"/>
              <a:cs typeface="Arial"/>
            </a:endParaRPr>
          </a:p>
          <a:p>
            <a:pPr marL="1000125" marR="375285" lvl="1" indent="156210">
              <a:lnSpc>
                <a:spcPts val="2590"/>
              </a:lnSpc>
              <a:spcBef>
                <a:spcPts val="90"/>
              </a:spcBef>
              <a:buFont typeface="Arial"/>
              <a:buChar char="-"/>
              <a:tabLst>
                <a:tab pos="115633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termelő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eljárást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épületet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úgy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kell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megtervezni,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hogy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könnyen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lépték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növelhető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legyen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mindkét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irányba</a:t>
            </a:r>
            <a:endParaRPr sz="2150">
              <a:latin typeface="Arial"/>
              <a:cs typeface="Arial"/>
            </a:endParaRPr>
          </a:p>
          <a:p>
            <a:pPr marL="1000125" marR="389255" lvl="1" indent="167005">
              <a:lnSpc>
                <a:spcPts val="2590"/>
              </a:lnSpc>
              <a:spcBef>
                <a:spcPts val="5"/>
              </a:spcBef>
              <a:buFont typeface="Arial"/>
              <a:buChar char="-"/>
              <a:tabLst>
                <a:tab pos="116713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Képesség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törzskönyvezés</a:t>
            </a:r>
            <a:r>
              <a:rPr sz="2150" b="1" u="sng" spc="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utáni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technikai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változtatásokra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kompetitív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előnyt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jelent.</a:t>
            </a:r>
            <a:endParaRPr sz="2150">
              <a:latin typeface="Arial"/>
              <a:cs typeface="Arial"/>
            </a:endParaRPr>
          </a:p>
          <a:p>
            <a:pPr marL="1000125">
              <a:lnSpc>
                <a:spcPts val="2505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(Ehhez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QbD,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95" dirty="0">
                <a:solidFill>
                  <a:srgbClr val="BF0000"/>
                </a:solidFill>
                <a:latin typeface="Arial"/>
                <a:cs typeface="Arial"/>
              </a:rPr>
              <a:t>PAT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megalapozott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Design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Space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kell.)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50">
              <a:latin typeface="Arial"/>
              <a:cs typeface="Arial"/>
            </a:endParaRPr>
          </a:p>
          <a:p>
            <a:pPr marL="12700" marR="681355" indent="229870">
              <a:lnSpc>
                <a:spcPct val="100499"/>
              </a:lnSpc>
              <a:spcBef>
                <a:spcPts val="5"/>
              </a:spcBef>
              <a:buChar char="-"/>
              <a:tabLst>
                <a:tab pos="24257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bioszimilárisok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fejlesztése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7-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8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évig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eltart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60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200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EUR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kerülhet,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(szemben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generikusok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év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hosszú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1,6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2,4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M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EUR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költségű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fejlesztésével.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4256" y="6851322"/>
            <a:ext cx="209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75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248"/>
            <a:ext cx="10692384" cy="740206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7" y="2459735"/>
            <a:ext cx="10300970" cy="4290695"/>
            <a:chOff x="216407" y="2459735"/>
            <a:chExt cx="10300970" cy="429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7" y="2459735"/>
              <a:ext cx="5091684" cy="27797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3988" y="5413248"/>
              <a:ext cx="6762115" cy="1295400"/>
            </a:xfrm>
            <a:custGeom>
              <a:avLst/>
              <a:gdLst/>
              <a:ahLst/>
              <a:cxnLst/>
              <a:rect l="l" t="t" r="r" b="b"/>
              <a:pathLst>
                <a:path w="6762115" h="1295400">
                  <a:moveTo>
                    <a:pt x="0" y="0"/>
                  </a:moveTo>
                  <a:lnTo>
                    <a:pt x="6761987" y="0"/>
                  </a:lnTo>
                  <a:lnTo>
                    <a:pt x="6761987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82296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00342" y="5443217"/>
            <a:ext cx="6417945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Gén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kiválasztás,</a:t>
            </a:r>
            <a:r>
              <a:rPr sz="19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szekvencia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megállapítás,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génbevitel, elsődleges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másodlagos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szelekció,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RCB,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MCB,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WCB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készítése,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Genetikai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stabilitás</a:t>
            </a:r>
            <a:r>
              <a:rPr sz="19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tesztelése</a:t>
            </a:r>
            <a:r>
              <a:rPr sz="19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(80-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100</a:t>
            </a:r>
            <a:r>
              <a:rPr sz="19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gen.)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Biosafety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tesztelése</a:t>
            </a:r>
            <a:r>
              <a:rPr sz="19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(vírusmentes,</a:t>
            </a:r>
            <a:r>
              <a:rPr sz="19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prionmentes,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stb.)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7192" y="1717420"/>
            <a:ext cx="5290185" cy="3310890"/>
            <a:chOff x="5227192" y="1717420"/>
            <a:chExt cx="5290185" cy="3310890"/>
          </a:xfrm>
        </p:grpSpPr>
        <p:sp>
          <p:nvSpPr>
            <p:cNvPr id="7" name="object 7"/>
            <p:cNvSpPr/>
            <p:nvPr/>
          </p:nvSpPr>
          <p:spPr>
            <a:xfrm>
              <a:off x="5268467" y="3392423"/>
              <a:ext cx="5207635" cy="1594485"/>
            </a:xfrm>
            <a:custGeom>
              <a:avLst/>
              <a:gdLst/>
              <a:ahLst/>
              <a:cxnLst/>
              <a:rect l="l" t="t" r="r" b="b"/>
              <a:pathLst>
                <a:path w="5207634" h="1594485">
                  <a:moveTo>
                    <a:pt x="0" y="0"/>
                  </a:moveTo>
                  <a:lnTo>
                    <a:pt x="5207507" y="0"/>
                  </a:lnTo>
                  <a:lnTo>
                    <a:pt x="5207507" y="1594104"/>
                  </a:lnTo>
                  <a:lnTo>
                    <a:pt x="0" y="1594104"/>
                  </a:lnTo>
                  <a:lnTo>
                    <a:pt x="0" y="0"/>
                  </a:lnTo>
                  <a:close/>
                </a:path>
              </a:pathLst>
            </a:custGeom>
            <a:ln w="8229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7151" y="1758695"/>
              <a:ext cx="5052060" cy="1295400"/>
            </a:xfrm>
            <a:custGeom>
              <a:avLst/>
              <a:gdLst/>
              <a:ahLst/>
              <a:cxnLst/>
              <a:rect l="l" t="t" r="r" b="b"/>
              <a:pathLst>
                <a:path w="5052059" h="1295400">
                  <a:moveTo>
                    <a:pt x="0" y="0"/>
                  </a:moveTo>
                  <a:lnTo>
                    <a:pt x="5052059" y="0"/>
                  </a:lnTo>
                  <a:lnTo>
                    <a:pt x="5052059" y="1295400"/>
                  </a:lnTo>
                  <a:lnTo>
                    <a:pt x="0" y="1295400"/>
                  </a:lnTo>
                  <a:lnTo>
                    <a:pt x="0" y="0"/>
                  </a:lnTo>
                  <a:close/>
                </a:path>
              </a:pathLst>
            </a:custGeom>
            <a:ln w="822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4853" y="1788700"/>
            <a:ext cx="4972685" cy="314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>
              <a:lnSpc>
                <a:spcPct val="99700"/>
              </a:lnSpc>
              <a:spcBef>
                <a:spcPts val="10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Kromatográfiás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lépések,</a:t>
            </a:r>
            <a:r>
              <a:rPr sz="195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sebességek,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ciklusok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száma,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mosások</a:t>
            </a:r>
            <a:r>
              <a:rPr sz="19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száma,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erőssége,</a:t>
            </a:r>
            <a:r>
              <a:rPr sz="195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állásidők,</a:t>
            </a:r>
            <a:r>
              <a:rPr sz="19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stabilitásvizsgálatok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DoE.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SOP-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k,</a:t>
            </a:r>
            <a:r>
              <a:rPr sz="19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GMP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dok.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950">
              <a:latin typeface="Arial"/>
              <a:cs typeface="Arial"/>
            </a:endParaRPr>
          </a:p>
          <a:p>
            <a:pPr marL="12700" marR="73660">
              <a:lnSpc>
                <a:spcPct val="99600"/>
              </a:lnSpc>
              <a:tabLst>
                <a:tab pos="629285" algn="l"/>
              </a:tabLst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Inokulum</a:t>
            </a:r>
            <a:r>
              <a:rPr sz="19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sor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optimálás,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fermentáció</a:t>
            </a:r>
            <a:r>
              <a:rPr sz="19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fejl.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(pH,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ToC,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idők,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média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komp.,</a:t>
            </a:r>
            <a:r>
              <a:rPr sz="195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stb.</a:t>
            </a:r>
            <a:r>
              <a:rPr sz="19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19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DoE), léptéknövelés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legalább</a:t>
            </a:r>
            <a:r>
              <a:rPr sz="19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preklinikai</a:t>
            </a:r>
            <a:r>
              <a:rPr sz="19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anyag gyártáshoz.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Sejtelválasztás</a:t>
            </a:r>
            <a:r>
              <a:rPr sz="19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optimálás, centrifugálás,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szűrések.</a:t>
            </a:r>
            <a:r>
              <a:rPr sz="19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SOP-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k,</a:t>
            </a:r>
            <a:r>
              <a:rPr sz="19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GMP</a:t>
            </a:r>
            <a:r>
              <a:rPr sz="19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dok.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819" y="1293876"/>
            <a:ext cx="5250815" cy="5440680"/>
            <a:chOff x="78819" y="1293876"/>
            <a:chExt cx="5250815" cy="5440680"/>
          </a:xfrm>
        </p:grpSpPr>
        <p:sp>
          <p:nvSpPr>
            <p:cNvPr id="11" name="object 11"/>
            <p:cNvSpPr/>
            <p:nvPr/>
          </p:nvSpPr>
          <p:spPr>
            <a:xfrm>
              <a:off x="2470403" y="4916423"/>
              <a:ext cx="1243965" cy="1335405"/>
            </a:xfrm>
            <a:custGeom>
              <a:avLst/>
              <a:gdLst/>
              <a:ahLst/>
              <a:cxnLst/>
              <a:rect l="l" t="t" r="r" b="b"/>
              <a:pathLst>
                <a:path w="1243964" h="1335404">
                  <a:moveTo>
                    <a:pt x="591312" y="60960"/>
                  </a:moveTo>
                  <a:lnTo>
                    <a:pt x="0" y="60960"/>
                  </a:lnTo>
                  <a:lnTo>
                    <a:pt x="0" y="0"/>
                  </a:lnTo>
                  <a:lnTo>
                    <a:pt x="653796" y="0"/>
                  </a:lnTo>
                  <a:lnTo>
                    <a:pt x="653796" y="30480"/>
                  </a:lnTo>
                  <a:lnTo>
                    <a:pt x="591312" y="30480"/>
                  </a:lnTo>
                  <a:lnTo>
                    <a:pt x="591312" y="60960"/>
                  </a:lnTo>
                  <a:close/>
                </a:path>
                <a:path w="1243964" h="1335404">
                  <a:moveTo>
                    <a:pt x="1068688" y="1226820"/>
                  </a:moveTo>
                  <a:lnTo>
                    <a:pt x="591312" y="1226820"/>
                  </a:lnTo>
                  <a:lnTo>
                    <a:pt x="591312" y="30480"/>
                  </a:lnTo>
                  <a:lnTo>
                    <a:pt x="621792" y="60960"/>
                  </a:lnTo>
                  <a:lnTo>
                    <a:pt x="653796" y="60960"/>
                  </a:lnTo>
                  <a:lnTo>
                    <a:pt x="653796" y="1165860"/>
                  </a:lnTo>
                  <a:lnTo>
                    <a:pt x="621792" y="1165860"/>
                  </a:lnTo>
                  <a:lnTo>
                    <a:pt x="653796" y="1196340"/>
                  </a:lnTo>
                  <a:lnTo>
                    <a:pt x="1120633" y="1196340"/>
                  </a:lnTo>
                  <a:lnTo>
                    <a:pt x="1068688" y="1226820"/>
                  </a:lnTo>
                  <a:close/>
                </a:path>
                <a:path w="1243964" h="1335404">
                  <a:moveTo>
                    <a:pt x="653796" y="60960"/>
                  </a:moveTo>
                  <a:lnTo>
                    <a:pt x="621792" y="60960"/>
                  </a:lnTo>
                  <a:lnTo>
                    <a:pt x="591312" y="30480"/>
                  </a:lnTo>
                  <a:lnTo>
                    <a:pt x="653796" y="30480"/>
                  </a:lnTo>
                  <a:lnTo>
                    <a:pt x="653796" y="60960"/>
                  </a:lnTo>
                  <a:close/>
                </a:path>
                <a:path w="1243964" h="1335404">
                  <a:moveTo>
                    <a:pt x="1121609" y="1195767"/>
                  </a:moveTo>
                  <a:lnTo>
                    <a:pt x="982980" y="1115568"/>
                  </a:lnTo>
                  <a:lnTo>
                    <a:pt x="973574" y="1107186"/>
                  </a:lnTo>
                  <a:lnTo>
                    <a:pt x="968311" y="1096518"/>
                  </a:lnTo>
                  <a:lnTo>
                    <a:pt x="967335" y="1084707"/>
                  </a:lnTo>
                  <a:lnTo>
                    <a:pt x="970788" y="1072896"/>
                  </a:lnTo>
                  <a:lnTo>
                    <a:pt x="979170" y="1063513"/>
                  </a:lnTo>
                  <a:lnTo>
                    <a:pt x="989838" y="1058418"/>
                  </a:lnTo>
                  <a:lnTo>
                    <a:pt x="1001649" y="1057894"/>
                  </a:lnTo>
                  <a:lnTo>
                    <a:pt x="1013460" y="1062228"/>
                  </a:lnTo>
                  <a:lnTo>
                    <a:pt x="1191283" y="1165860"/>
                  </a:lnTo>
                  <a:lnTo>
                    <a:pt x="1182624" y="1165860"/>
                  </a:lnTo>
                  <a:lnTo>
                    <a:pt x="1182624" y="1168908"/>
                  </a:lnTo>
                  <a:lnTo>
                    <a:pt x="1167384" y="1168908"/>
                  </a:lnTo>
                  <a:lnTo>
                    <a:pt x="1121609" y="1195767"/>
                  </a:lnTo>
                  <a:close/>
                </a:path>
                <a:path w="1243964" h="1335404">
                  <a:moveTo>
                    <a:pt x="653796" y="1196340"/>
                  </a:moveTo>
                  <a:lnTo>
                    <a:pt x="621792" y="1165860"/>
                  </a:lnTo>
                  <a:lnTo>
                    <a:pt x="653796" y="1165860"/>
                  </a:lnTo>
                  <a:lnTo>
                    <a:pt x="653796" y="1196340"/>
                  </a:lnTo>
                  <a:close/>
                </a:path>
                <a:path w="1243964" h="1335404">
                  <a:moveTo>
                    <a:pt x="1120633" y="1196340"/>
                  </a:moveTo>
                  <a:lnTo>
                    <a:pt x="653796" y="1196340"/>
                  </a:lnTo>
                  <a:lnTo>
                    <a:pt x="653796" y="1165860"/>
                  </a:lnTo>
                  <a:lnTo>
                    <a:pt x="1069913" y="1165860"/>
                  </a:lnTo>
                  <a:lnTo>
                    <a:pt x="1121609" y="1195767"/>
                  </a:lnTo>
                  <a:lnTo>
                    <a:pt x="1120633" y="1196340"/>
                  </a:lnTo>
                  <a:close/>
                </a:path>
                <a:path w="1243964" h="1335404">
                  <a:moveTo>
                    <a:pt x="1191283" y="1226820"/>
                  </a:moveTo>
                  <a:lnTo>
                    <a:pt x="1182624" y="1226820"/>
                  </a:lnTo>
                  <a:lnTo>
                    <a:pt x="1182624" y="1165860"/>
                  </a:lnTo>
                  <a:lnTo>
                    <a:pt x="1191283" y="1165860"/>
                  </a:lnTo>
                  <a:lnTo>
                    <a:pt x="1243584" y="1196340"/>
                  </a:lnTo>
                  <a:lnTo>
                    <a:pt x="1191283" y="1226820"/>
                  </a:lnTo>
                  <a:close/>
                </a:path>
                <a:path w="1243964" h="1335404">
                  <a:moveTo>
                    <a:pt x="1167384" y="1222248"/>
                  </a:moveTo>
                  <a:lnTo>
                    <a:pt x="1121609" y="1195767"/>
                  </a:lnTo>
                  <a:lnTo>
                    <a:pt x="1167384" y="1168908"/>
                  </a:lnTo>
                  <a:lnTo>
                    <a:pt x="1167384" y="1222248"/>
                  </a:lnTo>
                  <a:close/>
                </a:path>
                <a:path w="1243964" h="1335404">
                  <a:moveTo>
                    <a:pt x="1182624" y="1222248"/>
                  </a:moveTo>
                  <a:lnTo>
                    <a:pt x="1167384" y="1222248"/>
                  </a:lnTo>
                  <a:lnTo>
                    <a:pt x="1167384" y="1168908"/>
                  </a:lnTo>
                  <a:lnTo>
                    <a:pt x="1182624" y="1168908"/>
                  </a:lnTo>
                  <a:lnTo>
                    <a:pt x="1182624" y="1222248"/>
                  </a:lnTo>
                  <a:close/>
                </a:path>
                <a:path w="1243964" h="1335404">
                  <a:moveTo>
                    <a:pt x="1001649" y="1334785"/>
                  </a:moveTo>
                  <a:lnTo>
                    <a:pt x="989838" y="1334262"/>
                  </a:lnTo>
                  <a:lnTo>
                    <a:pt x="979170" y="1329166"/>
                  </a:lnTo>
                  <a:lnTo>
                    <a:pt x="970788" y="1319784"/>
                  </a:lnTo>
                  <a:lnTo>
                    <a:pt x="967335" y="1307973"/>
                  </a:lnTo>
                  <a:lnTo>
                    <a:pt x="968311" y="1296162"/>
                  </a:lnTo>
                  <a:lnTo>
                    <a:pt x="973574" y="1285494"/>
                  </a:lnTo>
                  <a:lnTo>
                    <a:pt x="982980" y="1277112"/>
                  </a:lnTo>
                  <a:lnTo>
                    <a:pt x="1121609" y="1195767"/>
                  </a:lnTo>
                  <a:lnTo>
                    <a:pt x="1167384" y="1222248"/>
                  </a:lnTo>
                  <a:lnTo>
                    <a:pt x="1182624" y="1222248"/>
                  </a:lnTo>
                  <a:lnTo>
                    <a:pt x="1182624" y="1226820"/>
                  </a:lnTo>
                  <a:lnTo>
                    <a:pt x="1191283" y="1226820"/>
                  </a:lnTo>
                  <a:lnTo>
                    <a:pt x="1013460" y="1330451"/>
                  </a:lnTo>
                  <a:lnTo>
                    <a:pt x="1001649" y="1334785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5780" y="3953708"/>
              <a:ext cx="916305" cy="277495"/>
            </a:xfrm>
            <a:custGeom>
              <a:avLst/>
              <a:gdLst/>
              <a:ahLst/>
              <a:cxnLst/>
              <a:rect l="l" t="t" r="r" b="b"/>
              <a:pathLst>
                <a:path w="916304" h="277495">
                  <a:moveTo>
                    <a:pt x="740563" y="107955"/>
                  </a:moveTo>
                  <a:lnTo>
                    <a:pt x="653796" y="57459"/>
                  </a:lnTo>
                  <a:lnTo>
                    <a:pt x="645271" y="49077"/>
                  </a:lnTo>
                  <a:lnTo>
                    <a:pt x="640461" y="38409"/>
                  </a:lnTo>
                  <a:lnTo>
                    <a:pt x="639651" y="26598"/>
                  </a:lnTo>
                  <a:lnTo>
                    <a:pt x="643127" y="14787"/>
                  </a:lnTo>
                  <a:lnTo>
                    <a:pt x="651510" y="6048"/>
                  </a:lnTo>
                  <a:lnTo>
                    <a:pt x="662178" y="881"/>
                  </a:lnTo>
                  <a:lnTo>
                    <a:pt x="673989" y="0"/>
                  </a:lnTo>
                  <a:lnTo>
                    <a:pt x="685800" y="4119"/>
                  </a:lnTo>
                  <a:lnTo>
                    <a:pt x="863623" y="107751"/>
                  </a:lnTo>
                  <a:lnTo>
                    <a:pt x="854964" y="107751"/>
                  </a:lnTo>
                  <a:lnTo>
                    <a:pt x="740563" y="107955"/>
                  </a:lnTo>
                  <a:close/>
                </a:path>
                <a:path w="916304" h="277495">
                  <a:moveTo>
                    <a:pt x="794085" y="139103"/>
                  </a:moveTo>
                  <a:lnTo>
                    <a:pt x="740563" y="107955"/>
                  </a:lnTo>
                  <a:lnTo>
                    <a:pt x="854964" y="107751"/>
                  </a:lnTo>
                  <a:lnTo>
                    <a:pt x="854964" y="112323"/>
                  </a:lnTo>
                  <a:lnTo>
                    <a:pt x="839724" y="112323"/>
                  </a:lnTo>
                  <a:lnTo>
                    <a:pt x="794085" y="139103"/>
                  </a:lnTo>
                  <a:close/>
                </a:path>
                <a:path w="916304" h="277495">
                  <a:moveTo>
                    <a:pt x="674631" y="277320"/>
                  </a:moveTo>
                  <a:lnTo>
                    <a:pt x="662749" y="276344"/>
                  </a:lnTo>
                  <a:lnTo>
                    <a:pt x="651724" y="271081"/>
                  </a:lnTo>
                  <a:lnTo>
                    <a:pt x="643127" y="261675"/>
                  </a:lnTo>
                  <a:lnTo>
                    <a:pt x="639675" y="250531"/>
                  </a:lnTo>
                  <a:lnTo>
                    <a:pt x="640651" y="238815"/>
                  </a:lnTo>
                  <a:lnTo>
                    <a:pt x="645914" y="228242"/>
                  </a:lnTo>
                  <a:lnTo>
                    <a:pt x="655320" y="220527"/>
                  </a:lnTo>
                  <a:lnTo>
                    <a:pt x="742945" y="169110"/>
                  </a:lnTo>
                  <a:lnTo>
                    <a:pt x="854964" y="168711"/>
                  </a:lnTo>
                  <a:lnTo>
                    <a:pt x="854964" y="107751"/>
                  </a:lnTo>
                  <a:lnTo>
                    <a:pt x="863623" y="107751"/>
                  </a:lnTo>
                  <a:lnTo>
                    <a:pt x="915924" y="138231"/>
                  </a:lnTo>
                  <a:lnTo>
                    <a:pt x="685800" y="273867"/>
                  </a:lnTo>
                  <a:lnTo>
                    <a:pt x="674631" y="277320"/>
                  </a:lnTo>
                  <a:close/>
                </a:path>
                <a:path w="916304" h="277495">
                  <a:moveTo>
                    <a:pt x="0" y="171759"/>
                  </a:moveTo>
                  <a:lnTo>
                    <a:pt x="0" y="109275"/>
                  </a:lnTo>
                  <a:lnTo>
                    <a:pt x="740563" y="107955"/>
                  </a:lnTo>
                  <a:lnTo>
                    <a:pt x="794085" y="139103"/>
                  </a:lnTo>
                  <a:lnTo>
                    <a:pt x="742945" y="169110"/>
                  </a:lnTo>
                  <a:lnTo>
                    <a:pt x="0" y="171759"/>
                  </a:lnTo>
                  <a:close/>
                </a:path>
                <a:path w="916304" h="277495">
                  <a:moveTo>
                    <a:pt x="839724" y="165663"/>
                  </a:moveTo>
                  <a:lnTo>
                    <a:pt x="794085" y="139103"/>
                  </a:lnTo>
                  <a:lnTo>
                    <a:pt x="839724" y="112323"/>
                  </a:lnTo>
                  <a:lnTo>
                    <a:pt x="839724" y="165663"/>
                  </a:lnTo>
                  <a:close/>
                </a:path>
                <a:path w="916304" h="277495">
                  <a:moveTo>
                    <a:pt x="854964" y="165663"/>
                  </a:moveTo>
                  <a:lnTo>
                    <a:pt x="839724" y="165663"/>
                  </a:lnTo>
                  <a:lnTo>
                    <a:pt x="839724" y="112323"/>
                  </a:lnTo>
                  <a:lnTo>
                    <a:pt x="854964" y="112323"/>
                  </a:lnTo>
                  <a:lnTo>
                    <a:pt x="854964" y="165663"/>
                  </a:lnTo>
                  <a:close/>
                </a:path>
                <a:path w="916304" h="277495">
                  <a:moveTo>
                    <a:pt x="742945" y="169110"/>
                  </a:moveTo>
                  <a:lnTo>
                    <a:pt x="794085" y="139103"/>
                  </a:lnTo>
                  <a:lnTo>
                    <a:pt x="839724" y="165663"/>
                  </a:lnTo>
                  <a:lnTo>
                    <a:pt x="854964" y="165663"/>
                  </a:lnTo>
                  <a:lnTo>
                    <a:pt x="854964" y="168711"/>
                  </a:lnTo>
                  <a:lnTo>
                    <a:pt x="742945" y="16911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4948" y="2241399"/>
              <a:ext cx="1554480" cy="1180465"/>
            </a:xfrm>
            <a:custGeom>
              <a:avLst/>
              <a:gdLst/>
              <a:ahLst/>
              <a:cxnLst/>
              <a:rect l="l" t="t" r="r" b="b"/>
              <a:pathLst>
                <a:path w="1554479" h="1180464">
                  <a:moveTo>
                    <a:pt x="1432828" y="138326"/>
                  </a:moveTo>
                  <a:lnTo>
                    <a:pt x="1293876" y="56792"/>
                  </a:lnTo>
                  <a:lnTo>
                    <a:pt x="1284470" y="49077"/>
                  </a:lnTo>
                  <a:lnTo>
                    <a:pt x="1279207" y="38504"/>
                  </a:lnTo>
                  <a:lnTo>
                    <a:pt x="1278231" y="26789"/>
                  </a:lnTo>
                  <a:lnTo>
                    <a:pt x="1281684" y="15644"/>
                  </a:lnTo>
                  <a:lnTo>
                    <a:pt x="1290066" y="6238"/>
                  </a:lnTo>
                  <a:lnTo>
                    <a:pt x="1300734" y="976"/>
                  </a:lnTo>
                  <a:lnTo>
                    <a:pt x="1312545" y="0"/>
                  </a:lnTo>
                  <a:lnTo>
                    <a:pt x="1324355" y="3452"/>
                  </a:lnTo>
                  <a:lnTo>
                    <a:pt x="1500181" y="107084"/>
                  </a:lnTo>
                  <a:lnTo>
                    <a:pt x="1493520" y="107084"/>
                  </a:lnTo>
                  <a:lnTo>
                    <a:pt x="1493520" y="111656"/>
                  </a:lnTo>
                  <a:lnTo>
                    <a:pt x="1478280" y="111656"/>
                  </a:lnTo>
                  <a:lnTo>
                    <a:pt x="1432828" y="138326"/>
                  </a:lnTo>
                  <a:close/>
                </a:path>
                <a:path w="1554479" h="1180464">
                  <a:moveTo>
                    <a:pt x="746760" y="1149500"/>
                  </a:moveTo>
                  <a:lnTo>
                    <a:pt x="746760" y="107084"/>
                  </a:lnTo>
                  <a:lnTo>
                    <a:pt x="1379584" y="107084"/>
                  </a:lnTo>
                  <a:lnTo>
                    <a:pt x="1432828" y="138326"/>
                  </a:lnTo>
                  <a:lnTo>
                    <a:pt x="1431529" y="139088"/>
                  </a:lnTo>
                  <a:lnTo>
                    <a:pt x="809244" y="139088"/>
                  </a:lnTo>
                  <a:lnTo>
                    <a:pt x="777240" y="169568"/>
                  </a:lnTo>
                  <a:lnTo>
                    <a:pt x="809244" y="169568"/>
                  </a:lnTo>
                  <a:lnTo>
                    <a:pt x="809244" y="1117496"/>
                  </a:lnTo>
                  <a:lnTo>
                    <a:pt x="777240" y="1117496"/>
                  </a:lnTo>
                  <a:lnTo>
                    <a:pt x="746760" y="1149500"/>
                  </a:lnTo>
                  <a:close/>
                </a:path>
                <a:path w="1554479" h="1180464">
                  <a:moveTo>
                    <a:pt x="1502179" y="169568"/>
                  </a:moveTo>
                  <a:lnTo>
                    <a:pt x="1493520" y="169568"/>
                  </a:lnTo>
                  <a:lnTo>
                    <a:pt x="1493520" y="107084"/>
                  </a:lnTo>
                  <a:lnTo>
                    <a:pt x="1500181" y="107084"/>
                  </a:lnTo>
                  <a:lnTo>
                    <a:pt x="1554480" y="139088"/>
                  </a:lnTo>
                  <a:lnTo>
                    <a:pt x="1502179" y="169568"/>
                  </a:lnTo>
                  <a:close/>
                </a:path>
                <a:path w="1554479" h="1180464">
                  <a:moveTo>
                    <a:pt x="1478280" y="164996"/>
                  </a:moveTo>
                  <a:lnTo>
                    <a:pt x="1432828" y="138326"/>
                  </a:lnTo>
                  <a:lnTo>
                    <a:pt x="1478280" y="111656"/>
                  </a:lnTo>
                  <a:lnTo>
                    <a:pt x="1478280" y="164996"/>
                  </a:lnTo>
                  <a:close/>
                </a:path>
                <a:path w="1554479" h="1180464">
                  <a:moveTo>
                    <a:pt x="1493520" y="164996"/>
                  </a:moveTo>
                  <a:lnTo>
                    <a:pt x="1478280" y="164996"/>
                  </a:lnTo>
                  <a:lnTo>
                    <a:pt x="1478280" y="111656"/>
                  </a:lnTo>
                  <a:lnTo>
                    <a:pt x="1493520" y="111656"/>
                  </a:lnTo>
                  <a:lnTo>
                    <a:pt x="1493520" y="164996"/>
                  </a:lnTo>
                  <a:close/>
                </a:path>
                <a:path w="1554479" h="1180464">
                  <a:moveTo>
                    <a:pt x="1312545" y="277320"/>
                  </a:moveTo>
                  <a:lnTo>
                    <a:pt x="1300734" y="276439"/>
                  </a:lnTo>
                  <a:lnTo>
                    <a:pt x="1290066" y="271272"/>
                  </a:lnTo>
                  <a:lnTo>
                    <a:pt x="1281684" y="262532"/>
                  </a:lnTo>
                  <a:lnTo>
                    <a:pt x="1278231" y="250721"/>
                  </a:lnTo>
                  <a:lnTo>
                    <a:pt x="1279207" y="238910"/>
                  </a:lnTo>
                  <a:lnTo>
                    <a:pt x="1284470" y="228242"/>
                  </a:lnTo>
                  <a:lnTo>
                    <a:pt x="1293876" y="219860"/>
                  </a:lnTo>
                  <a:lnTo>
                    <a:pt x="1432828" y="138326"/>
                  </a:lnTo>
                  <a:lnTo>
                    <a:pt x="1478280" y="164996"/>
                  </a:lnTo>
                  <a:lnTo>
                    <a:pt x="1493520" y="164996"/>
                  </a:lnTo>
                  <a:lnTo>
                    <a:pt x="1493520" y="169568"/>
                  </a:lnTo>
                  <a:lnTo>
                    <a:pt x="1502179" y="169568"/>
                  </a:lnTo>
                  <a:lnTo>
                    <a:pt x="1324355" y="273200"/>
                  </a:lnTo>
                  <a:lnTo>
                    <a:pt x="1312545" y="277320"/>
                  </a:lnTo>
                  <a:close/>
                </a:path>
                <a:path w="1554479" h="1180464">
                  <a:moveTo>
                    <a:pt x="809244" y="169568"/>
                  </a:moveTo>
                  <a:lnTo>
                    <a:pt x="777240" y="169568"/>
                  </a:lnTo>
                  <a:lnTo>
                    <a:pt x="809244" y="139088"/>
                  </a:lnTo>
                  <a:lnTo>
                    <a:pt x="809244" y="169568"/>
                  </a:lnTo>
                  <a:close/>
                </a:path>
                <a:path w="1554479" h="1180464">
                  <a:moveTo>
                    <a:pt x="1379584" y="169568"/>
                  </a:moveTo>
                  <a:lnTo>
                    <a:pt x="809244" y="169568"/>
                  </a:lnTo>
                  <a:lnTo>
                    <a:pt x="809244" y="139088"/>
                  </a:lnTo>
                  <a:lnTo>
                    <a:pt x="1431529" y="139088"/>
                  </a:lnTo>
                  <a:lnTo>
                    <a:pt x="1379584" y="169568"/>
                  </a:lnTo>
                  <a:close/>
                </a:path>
                <a:path w="1554479" h="1180464">
                  <a:moveTo>
                    <a:pt x="809244" y="1179980"/>
                  </a:moveTo>
                  <a:lnTo>
                    <a:pt x="0" y="1179980"/>
                  </a:lnTo>
                  <a:lnTo>
                    <a:pt x="0" y="1117496"/>
                  </a:lnTo>
                  <a:lnTo>
                    <a:pt x="746760" y="1117496"/>
                  </a:lnTo>
                  <a:lnTo>
                    <a:pt x="746760" y="1149500"/>
                  </a:lnTo>
                  <a:lnTo>
                    <a:pt x="809244" y="1149500"/>
                  </a:lnTo>
                  <a:lnTo>
                    <a:pt x="809244" y="1179980"/>
                  </a:lnTo>
                  <a:close/>
                </a:path>
                <a:path w="1554479" h="1180464">
                  <a:moveTo>
                    <a:pt x="809244" y="1149500"/>
                  </a:moveTo>
                  <a:lnTo>
                    <a:pt x="746760" y="1149500"/>
                  </a:lnTo>
                  <a:lnTo>
                    <a:pt x="777240" y="1117496"/>
                  </a:lnTo>
                  <a:lnTo>
                    <a:pt x="809244" y="1117496"/>
                  </a:lnTo>
                  <a:lnTo>
                    <a:pt x="809244" y="11495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819" y="1293876"/>
              <a:ext cx="276860" cy="5410200"/>
            </a:xfrm>
            <a:custGeom>
              <a:avLst/>
              <a:gdLst/>
              <a:ahLst/>
              <a:cxnLst/>
              <a:rect l="l" t="t" r="r" b="b"/>
              <a:pathLst>
                <a:path w="276860" h="5410200">
                  <a:moveTo>
                    <a:pt x="25955" y="276915"/>
                  </a:moveTo>
                  <a:lnTo>
                    <a:pt x="14144" y="272796"/>
                  </a:lnTo>
                  <a:lnTo>
                    <a:pt x="5619" y="264414"/>
                  </a:lnTo>
                  <a:lnTo>
                    <a:pt x="809" y="253746"/>
                  </a:lnTo>
                  <a:lnTo>
                    <a:pt x="0" y="241934"/>
                  </a:lnTo>
                  <a:lnTo>
                    <a:pt x="3476" y="230123"/>
                  </a:lnTo>
                  <a:lnTo>
                    <a:pt x="137588" y="0"/>
                  </a:lnTo>
                  <a:lnTo>
                    <a:pt x="173518" y="60960"/>
                  </a:lnTo>
                  <a:lnTo>
                    <a:pt x="107108" y="60960"/>
                  </a:lnTo>
                  <a:lnTo>
                    <a:pt x="107108" y="175710"/>
                  </a:lnTo>
                  <a:lnTo>
                    <a:pt x="56816" y="262128"/>
                  </a:lnTo>
                  <a:lnTo>
                    <a:pt x="48434" y="270867"/>
                  </a:lnTo>
                  <a:lnTo>
                    <a:pt x="37766" y="276034"/>
                  </a:lnTo>
                  <a:lnTo>
                    <a:pt x="25955" y="276915"/>
                  </a:lnTo>
                  <a:close/>
                </a:path>
                <a:path w="276860" h="5410200">
                  <a:moveTo>
                    <a:pt x="107108" y="175710"/>
                  </a:moveTo>
                  <a:lnTo>
                    <a:pt x="107108" y="60960"/>
                  </a:lnTo>
                  <a:lnTo>
                    <a:pt x="169592" y="60960"/>
                  </a:lnTo>
                  <a:lnTo>
                    <a:pt x="169592" y="76200"/>
                  </a:lnTo>
                  <a:lnTo>
                    <a:pt x="111680" y="76200"/>
                  </a:lnTo>
                  <a:lnTo>
                    <a:pt x="138350" y="122027"/>
                  </a:lnTo>
                  <a:lnTo>
                    <a:pt x="107108" y="175710"/>
                  </a:lnTo>
                  <a:close/>
                </a:path>
                <a:path w="276860" h="5410200">
                  <a:moveTo>
                    <a:pt x="249888" y="276915"/>
                  </a:moveTo>
                  <a:lnTo>
                    <a:pt x="238172" y="276034"/>
                  </a:lnTo>
                  <a:lnTo>
                    <a:pt x="227599" y="270867"/>
                  </a:lnTo>
                  <a:lnTo>
                    <a:pt x="219884" y="262128"/>
                  </a:lnTo>
                  <a:lnTo>
                    <a:pt x="169592" y="175710"/>
                  </a:lnTo>
                  <a:lnTo>
                    <a:pt x="169592" y="60960"/>
                  </a:lnTo>
                  <a:lnTo>
                    <a:pt x="173518" y="60960"/>
                  </a:lnTo>
                  <a:lnTo>
                    <a:pt x="273224" y="230123"/>
                  </a:lnTo>
                  <a:lnTo>
                    <a:pt x="276677" y="241934"/>
                  </a:lnTo>
                  <a:lnTo>
                    <a:pt x="275701" y="253746"/>
                  </a:lnTo>
                  <a:lnTo>
                    <a:pt x="270438" y="264414"/>
                  </a:lnTo>
                  <a:lnTo>
                    <a:pt x="261032" y="272796"/>
                  </a:lnTo>
                  <a:lnTo>
                    <a:pt x="249888" y="276915"/>
                  </a:lnTo>
                  <a:close/>
                </a:path>
                <a:path w="276860" h="5410200">
                  <a:moveTo>
                    <a:pt x="138350" y="122027"/>
                  </a:moveTo>
                  <a:lnTo>
                    <a:pt x="111680" y="76200"/>
                  </a:lnTo>
                  <a:lnTo>
                    <a:pt x="165020" y="76200"/>
                  </a:lnTo>
                  <a:lnTo>
                    <a:pt x="138350" y="122027"/>
                  </a:lnTo>
                  <a:close/>
                </a:path>
                <a:path w="276860" h="5410200">
                  <a:moveTo>
                    <a:pt x="169592" y="175710"/>
                  </a:moveTo>
                  <a:lnTo>
                    <a:pt x="138350" y="122027"/>
                  </a:lnTo>
                  <a:lnTo>
                    <a:pt x="165020" y="76200"/>
                  </a:lnTo>
                  <a:lnTo>
                    <a:pt x="169592" y="76200"/>
                  </a:lnTo>
                  <a:lnTo>
                    <a:pt x="169592" y="175710"/>
                  </a:lnTo>
                  <a:close/>
                </a:path>
                <a:path w="276860" h="5410200">
                  <a:moveTo>
                    <a:pt x="169592" y="5410200"/>
                  </a:moveTo>
                  <a:lnTo>
                    <a:pt x="107108" y="5410200"/>
                  </a:lnTo>
                  <a:lnTo>
                    <a:pt x="107108" y="175710"/>
                  </a:lnTo>
                  <a:lnTo>
                    <a:pt x="138350" y="122027"/>
                  </a:lnTo>
                  <a:lnTo>
                    <a:pt x="169592" y="175710"/>
                  </a:lnTo>
                  <a:lnTo>
                    <a:pt x="169592" y="5410200"/>
                  </a:lnTo>
                  <a:close/>
                </a:path>
              </a:pathLst>
            </a:custGeom>
            <a:solidFill>
              <a:srgbClr val="212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407" y="6704076"/>
              <a:ext cx="544195" cy="0"/>
            </a:xfrm>
            <a:custGeom>
              <a:avLst/>
              <a:gdLst/>
              <a:ahLst/>
              <a:cxnLst/>
              <a:rect l="l" t="t" r="r" b="b"/>
              <a:pathLst>
                <a:path w="544195">
                  <a:moveTo>
                    <a:pt x="0" y="0"/>
                  </a:moveTo>
                  <a:lnTo>
                    <a:pt x="544067" y="0"/>
                  </a:lnTo>
                </a:path>
              </a:pathLst>
            </a:custGeom>
            <a:ln w="60960">
              <a:solidFill>
                <a:srgbClr val="2121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1459" y="38100"/>
          <a:ext cx="10517505" cy="2120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500">
                <a:tc gridSpan="3">
                  <a:txBody>
                    <a:bodyPr/>
                    <a:lstStyle/>
                    <a:p>
                      <a:pPr marL="331470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260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600" b="1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bioszimilárisok</a:t>
                      </a:r>
                      <a:r>
                        <a:rPr sz="2600" b="1" spc="-6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fejlesztésének</a:t>
                      </a:r>
                      <a:r>
                        <a:rPr sz="2600" b="1" spc="-3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lépései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54635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82296">
                      <a:solidFill>
                        <a:srgbClr val="0303EB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575"/>
                        </a:lnSpc>
                        <a:spcBef>
                          <a:spcPts val="330"/>
                        </a:spcBef>
                      </a:pPr>
                      <a:r>
                        <a:rPr sz="195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Végső</a:t>
                      </a:r>
                      <a:r>
                        <a:rPr sz="1950" b="1" spc="-7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koncentrációk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82296">
                      <a:solidFill>
                        <a:srgbClr val="0303EB"/>
                      </a:solidFill>
                      <a:prstDash val="solid"/>
                    </a:lnL>
                    <a:lnR w="82296">
                      <a:solidFill>
                        <a:srgbClr val="0303EB"/>
                      </a:solidFill>
                      <a:prstDash val="solid"/>
                    </a:lnR>
                    <a:lnT w="82296">
                      <a:solidFill>
                        <a:srgbClr val="0303EB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2296">
                      <a:solidFill>
                        <a:srgbClr val="0303EB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82296">
                      <a:solidFill>
                        <a:srgbClr val="0303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9060" marR="278765">
                        <a:lnSpc>
                          <a:spcPct val="99700"/>
                        </a:lnSpc>
                        <a:spcBef>
                          <a:spcPts val="660"/>
                        </a:spcBef>
                      </a:pP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(hatóanyag,</a:t>
                      </a:r>
                      <a:r>
                        <a:rPr sz="1950" b="1" spc="-3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adalékanyagok), </a:t>
                      </a:r>
                      <a:r>
                        <a:rPr sz="195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állásidők,</a:t>
                      </a:r>
                      <a:r>
                        <a:rPr sz="1950" b="1" spc="-114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stabilitásvizsgálatok, </a:t>
                      </a:r>
                      <a:r>
                        <a:rPr sz="1950" b="1" spc="-2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SOP-</a:t>
                      </a:r>
                      <a:r>
                        <a:rPr sz="195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k,</a:t>
                      </a:r>
                      <a:r>
                        <a:rPr sz="1950" b="1" spc="-1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GMP</a:t>
                      </a:r>
                      <a:r>
                        <a:rPr sz="1950" b="1" spc="-65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dok.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82296">
                      <a:solidFill>
                        <a:srgbClr val="0303EB"/>
                      </a:solidFill>
                      <a:prstDash val="solid"/>
                    </a:lnL>
                    <a:lnR w="82296">
                      <a:solidFill>
                        <a:srgbClr val="0303EB"/>
                      </a:solidFill>
                      <a:prstDash val="solid"/>
                    </a:lnR>
                    <a:lnB w="82296">
                      <a:solidFill>
                        <a:srgbClr val="0303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2296">
                      <a:solidFill>
                        <a:srgbClr val="0303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555498" y="2226564"/>
            <a:ext cx="2120265" cy="4552950"/>
            <a:chOff x="555498" y="2226564"/>
            <a:chExt cx="2120265" cy="4552950"/>
          </a:xfrm>
        </p:grpSpPr>
        <p:sp>
          <p:nvSpPr>
            <p:cNvPr id="18" name="object 18"/>
            <p:cNvSpPr/>
            <p:nvPr/>
          </p:nvSpPr>
          <p:spPr>
            <a:xfrm>
              <a:off x="1615440" y="2770632"/>
              <a:ext cx="388620" cy="0"/>
            </a:xfrm>
            <a:custGeom>
              <a:avLst/>
              <a:gdLst/>
              <a:ahLst/>
              <a:cxnLst/>
              <a:rect l="l" t="t" r="r" b="b"/>
              <a:pathLst>
                <a:path w="388619">
                  <a:moveTo>
                    <a:pt x="0" y="0"/>
                  </a:moveTo>
                  <a:lnTo>
                    <a:pt x="388619" y="0"/>
                  </a:lnTo>
                </a:path>
              </a:pathLst>
            </a:custGeom>
            <a:ln w="60960">
              <a:solidFill>
                <a:srgbClr val="0303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7208" y="2226564"/>
              <a:ext cx="277495" cy="544195"/>
            </a:xfrm>
            <a:custGeom>
              <a:avLst/>
              <a:gdLst/>
              <a:ahLst/>
              <a:cxnLst/>
              <a:rect l="l" t="t" r="r" b="b"/>
              <a:pathLst>
                <a:path w="277494" h="544194">
                  <a:moveTo>
                    <a:pt x="26598" y="276915"/>
                  </a:moveTo>
                  <a:lnTo>
                    <a:pt x="14787" y="272795"/>
                  </a:lnTo>
                  <a:lnTo>
                    <a:pt x="6048" y="264413"/>
                  </a:lnTo>
                  <a:lnTo>
                    <a:pt x="881" y="253745"/>
                  </a:lnTo>
                  <a:lnTo>
                    <a:pt x="0" y="241934"/>
                  </a:lnTo>
                  <a:lnTo>
                    <a:pt x="4119" y="230124"/>
                  </a:lnTo>
                  <a:lnTo>
                    <a:pt x="138231" y="0"/>
                  </a:lnTo>
                  <a:lnTo>
                    <a:pt x="174161" y="60959"/>
                  </a:lnTo>
                  <a:lnTo>
                    <a:pt x="107751" y="60959"/>
                  </a:lnTo>
                  <a:lnTo>
                    <a:pt x="107751" y="175710"/>
                  </a:lnTo>
                  <a:lnTo>
                    <a:pt x="57459" y="262127"/>
                  </a:lnTo>
                  <a:lnTo>
                    <a:pt x="49077" y="270867"/>
                  </a:lnTo>
                  <a:lnTo>
                    <a:pt x="38409" y="276034"/>
                  </a:lnTo>
                  <a:lnTo>
                    <a:pt x="26598" y="276915"/>
                  </a:lnTo>
                  <a:close/>
                </a:path>
                <a:path w="277494" h="544194">
                  <a:moveTo>
                    <a:pt x="107751" y="175710"/>
                  </a:moveTo>
                  <a:lnTo>
                    <a:pt x="107751" y="60959"/>
                  </a:lnTo>
                  <a:lnTo>
                    <a:pt x="170235" y="60959"/>
                  </a:lnTo>
                  <a:lnTo>
                    <a:pt x="170235" y="76200"/>
                  </a:lnTo>
                  <a:lnTo>
                    <a:pt x="112323" y="76200"/>
                  </a:lnTo>
                  <a:lnTo>
                    <a:pt x="138993" y="122027"/>
                  </a:lnTo>
                  <a:lnTo>
                    <a:pt x="107751" y="175710"/>
                  </a:lnTo>
                  <a:close/>
                </a:path>
                <a:path w="277494" h="544194">
                  <a:moveTo>
                    <a:pt x="250531" y="276915"/>
                  </a:moveTo>
                  <a:lnTo>
                    <a:pt x="238815" y="276034"/>
                  </a:lnTo>
                  <a:lnTo>
                    <a:pt x="228242" y="270867"/>
                  </a:lnTo>
                  <a:lnTo>
                    <a:pt x="220527" y="262127"/>
                  </a:lnTo>
                  <a:lnTo>
                    <a:pt x="170235" y="175710"/>
                  </a:lnTo>
                  <a:lnTo>
                    <a:pt x="170235" y="60959"/>
                  </a:lnTo>
                  <a:lnTo>
                    <a:pt x="174161" y="60959"/>
                  </a:lnTo>
                  <a:lnTo>
                    <a:pt x="273867" y="230124"/>
                  </a:lnTo>
                  <a:lnTo>
                    <a:pt x="277320" y="241934"/>
                  </a:lnTo>
                  <a:lnTo>
                    <a:pt x="276344" y="253745"/>
                  </a:lnTo>
                  <a:lnTo>
                    <a:pt x="271081" y="264413"/>
                  </a:lnTo>
                  <a:lnTo>
                    <a:pt x="261675" y="272795"/>
                  </a:lnTo>
                  <a:lnTo>
                    <a:pt x="250531" y="276915"/>
                  </a:lnTo>
                  <a:close/>
                </a:path>
                <a:path w="277494" h="544194">
                  <a:moveTo>
                    <a:pt x="138993" y="122027"/>
                  </a:moveTo>
                  <a:lnTo>
                    <a:pt x="112323" y="76200"/>
                  </a:lnTo>
                  <a:lnTo>
                    <a:pt x="165663" y="76200"/>
                  </a:lnTo>
                  <a:lnTo>
                    <a:pt x="138993" y="122027"/>
                  </a:lnTo>
                  <a:close/>
                </a:path>
                <a:path w="277494" h="544194">
                  <a:moveTo>
                    <a:pt x="170235" y="175710"/>
                  </a:moveTo>
                  <a:lnTo>
                    <a:pt x="138993" y="122027"/>
                  </a:lnTo>
                  <a:lnTo>
                    <a:pt x="165663" y="76200"/>
                  </a:lnTo>
                  <a:lnTo>
                    <a:pt x="170235" y="76200"/>
                  </a:lnTo>
                  <a:lnTo>
                    <a:pt x="170235" y="175710"/>
                  </a:lnTo>
                  <a:close/>
                </a:path>
                <a:path w="277494" h="544194">
                  <a:moveTo>
                    <a:pt x="170235" y="544068"/>
                  </a:moveTo>
                  <a:lnTo>
                    <a:pt x="107751" y="544068"/>
                  </a:lnTo>
                  <a:lnTo>
                    <a:pt x="107751" y="175710"/>
                  </a:lnTo>
                  <a:lnTo>
                    <a:pt x="138993" y="122027"/>
                  </a:lnTo>
                  <a:lnTo>
                    <a:pt x="170235" y="175710"/>
                  </a:lnTo>
                  <a:lnTo>
                    <a:pt x="170235" y="544068"/>
                  </a:lnTo>
                  <a:close/>
                </a:path>
              </a:pathLst>
            </a:custGeom>
            <a:solidFill>
              <a:srgbClr val="030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5028" y="5413247"/>
              <a:ext cx="2021205" cy="1321435"/>
            </a:xfrm>
            <a:custGeom>
              <a:avLst/>
              <a:gdLst/>
              <a:ahLst/>
              <a:cxnLst/>
              <a:rect l="l" t="t" r="r" b="b"/>
              <a:pathLst>
                <a:path w="2021205" h="1321434">
                  <a:moveTo>
                    <a:pt x="1801367" y="1321308"/>
                  </a:moveTo>
                  <a:lnTo>
                    <a:pt x="220980" y="1321308"/>
                  </a:lnTo>
                  <a:lnTo>
                    <a:pt x="176480" y="1316813"/>
                  </a:lnTo>
                  <a:lnTo>
                    <a:pt x="135016" y="1303924"/>
                  </a:lnTo>
                  <a:lnTo>
                    <a:pt x="97482" y="1283535"/>
                  </a:lnTo>
                  <a:lnTo>
                    <a:pt x="64770" y="1256538"/>
                  </a:lnTo>
                  <a:lnTo>
                    <a:pt x="37772" y="1223825"/>
                  </a:lnTo>
                  <a:lnTo>
                    <a:pt x="17383" y="1186291"/>
                  </a:lnTo>
                  <a:lnTo>
                    <a:pt x="4494" y="1144827"/>
                  </a:lnTo>
                  <a:lnTo>
                    <a:pt x="0" y="1100328"/>
                  </a:lnTo>
                  <a:lnTo>
                    <a:pt x="0" y="219456"/>
                  </a:lnTo>
                  <a:lnTo>
                    <a:pt x="4494" y="175459"/>
                  </a:lnTo>
                  <a:lnTo>
                    <a:pt x="17383" y="134373"/>
                  </a:lnTo>
                  <a:lnTo>
                    <a:pt x="37772" y="97110"/>
                  </a:lnTo>
                  <a:lnTo>
                    <a:pt x="64770" y="64579"/>
                  </a:lnTo>
                  <a:lnTo>
                    <a:pt x="97482" y="37692"/>
                  </a:lnTo>
                  <a:lnTo>
                    <a:pt x="135016" y="17359"/>
                  </a:lnTo>
                  <a:lnTo>
                    <a:pt x="176480" y="4491"/>
                  </a:lnTo>
                  <a:lnTo>
                    <a:pt x="220980" y="0"/>
                  </a:lnTo>
                  <a:lnTo>
                    <a:pt x="1801367" y="0"/>
                  </a:lnTo>
                  <a:lnTo>
                    <a:pt x="1845802" y="4491"/>
                  </a:lnTo>
                  <a:lnTo>
                    <a:pt x="1887092" y="17359"/>
                  </a:lnTo>
                  <a:lnTo>
                    <a:pt x="1924383" y="37692"/>
                  </a:lnTo>
                  <a:lnTo>
                    <a:pt x="1956816" y="64579"/>
                  </a:lnTo>
                  <a:lnTo>
                    <a:pt x="1983533" y="97110"/>
                  </a:lnTo>
                  <a:lnTo>
                    <a:pt x="2003679" y="134373"/>
                  </a:lnTo>
                  <a:lnTo>
                    <a:pt x="2016394" y="175459"/>
                  </a:lnTo>
                  <a:lnTo>
                    <a:pt x="2020824" y="219456"/>
                  </a:lnTo>
                  <a:lnTo>
                    <a:pt x="2020824" y="1100328"/>
                  </a:lnTo>
                  <a:lnTo>
                    <a:pt x="2016394" y="1144827"/>
                  </a:lnTo>
                  <a:lnTo>
                    <a:pt x="2003679" y="1186291"/>
                  </a:lnTo>
                  <a:lnTo>
                    <a:pt x="1983533" y="1223825"/>
                  </a:lnTo>
                  <a:lnTo>
                    <a:pt x="1956816" y="1256538"/>
                  </a:lnTo>
                  <a:lnTo>
                    <a:pt x="1924383" y="1283535"/>
                  </a:lnTo>
                  <a:lnTo>
                    <a:pt x="1887092" y="1303924"/>
                  </a:lnTo>
                  <a:lnTo>
                    <a:pt x="1845802" y="1316813"/>
                  </a:lnTo>
                  <a:lnTo>
                    <a:pt x="1801367" y="1321308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98" y="5363717"/>
              <a:ext cx="2119883" cy="141560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28507" y="5507230"/>
            <a:ext cx="1575435" cy="9131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" algn="ctr">
              <a:lnSpc>
                <a:spcPts val="2330"/>
              </a:lnSpc>
              <a:spcBef>
                <a:spcPts val="180"/>
              </a:spcBef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Analitika, (fizikokémiai, bioassay)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77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785" y="252512"/>
            <a:ext cx="450786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45" dirty="0"/>
              <a:t> </a:t>
            </a:r>
            <a:r>
              <a:rPr spc="-10" dirty="0"/>
              <a:t>bioszimilaritás</a:t>
            </a:r>
            <a:r>
              <a:rPr spc="-55" dirty="0"/>
              <a:t> </a:t>
            </a:r>
            <a:r>
              <a:rPr spc="-10" dirty="0"/>
              <a:t>bizonyítása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78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183" y="916884"/>
            <a:ext cx="9391015" cy="5883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hasonlóság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bizonyítása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technológiai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során</a:t>
            </a:r>
            <a:endParaRPr sz="2150">
              <a:latin typeface="Arial"/>
              <a:cs typeface="Arial"/>
            </a:endParaRPr>
          </a:p>
          <a:p>
            <a:pPr marL="5196840">
              <a:lnSpc>
                <a:spcPct val="100000"/>
              </a:lnSpc>
              <a:spcBef>
                <a:spcPts val="40"/>
              </a:spcBef>
            </a:pP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(CMC</a:t>
            </a:r>
            <a:r>
              <a:rPr sz="17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700" b="1" spc="7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sz="1700" b="1" dirty="0">
                <a:solidFill>
                  <a:srgbClr val="BF0000"/>
                </a:solidFill>
                <a:latin typeface="Arial"/>
                <a:cs typeface="Arial"/>
              </a:rPr>
              <a:t>chemical-manufactuing-</a:t>
            </a:r>
            <a:r>
              <a:rPr sz="1700" b="1" spc="-10" dirty="0">
                <a:solidFill>
                  <a:srgbClr val="BF0000"/>
                </a:solidFill>
                <a:latin typeface="Arial"/>
                <a:cs typeface="Arial"/>
              </a:rPr>
              <a:t>contol)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700">
              <a:latin typeface="Arial"/>
              <a:cs typeface="Arial"/>
            </a:endParaRPr>
          </a:p>
          <a:p>
            <a:pPr marL="443865" marR="104775" indent="231140">
              <a:lnSpc>
                <a:spcPct val="100400"/>
              </a:lnSpc>
              <a:buClr>
                <a:srgbClr val="CC3300"/>
              </a:buClr>
              <a:buFont typeface="Arial"/>
              <a:buChar char="-"/>
              <a:tabLst>
                <a:tab pos="6750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termelés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során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jelentkező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szennyezések</a:t>
            </a:r>
            <a:r>
              <a:rPr sz="215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bomlástermékek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meghatározása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(process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related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impurities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&amp;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degradation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products)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CC3300"/>
              </a:buClr>
              <a:buFont typeface="Arial"/>
              <a:buChar char="-"/>
            </a:pPr>
            <a:endParaRPr sz="2150">
              <a:latin typeface="Arial"/>
              <a:cs typeface="Arial"/>
            </a:endParaRPr>
          </a:p>
          <a:p>
            <a:pPr marL="443865" marR="5080" indent="231140">
              <a:lnSpc>
                <a:spcPct val="100499"/>
              </a:lnSpc>
              <a:buClr>
                <a:srgbClr val="CC3300"/>
              </a:buClr>
              <a:buFont typeface="Arial"/>
              <a:buChar char="-"/>
              <a:tabLst>
                <a:tab pos="6750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referencia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termék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sarzsonkénti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változásainak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ismerete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(batch-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to-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batch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variability)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CC3300"/>
              </a:buClr>
              <a:buFont typeface="Arial"/>
              <a:buChar char="-"/>
            </a:pPr>
            <a:endParaRPr sz="2150">
              <a:latin typeface="Arial"/>
              <a:cs typeface="Arial"/>
            </a:endParaRPr>
          </a:p>
          <a:p>
            <a:pPr marL="443865" marR="429259" indent="231140">
              <a:lnSpc>
                <a:spcPct val="100499"/>
              </a:lnSpc>
              <a:buClr>
                <a:srgbClr val="CC3300"/>
              </a:buClr>
              <a:buFont typeface="Arial"/>
              <a:buChar char="-"/>
              <a:tabLst>
                <a:tab pos="6750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molekulaszerkezet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minőséget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befolyásoló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tulajdonságok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összehasonlítása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(Critical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Quality</a:t>
            </a:r>
            <a:r>
              <a:rPr sz="2150" b="1" spc="-1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Attributes)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CC3300"/>
              </a:buClr>
              <a:buFont typeface="Arial"/>
              <a:buChar char="-"/>
            </a:pPr>
            <a:endParaRPr sz="2150">
              <a:latin typeface="Arial"/>
              <a:cs typeface="Arial"/>
            </a:endParaRPr>
          </a:p>
          <a:p>
            <a:pPr marL="443865" marR="1485900" indent="156210">
              <a:lnSpc>
                <a:spcPct val="100499"/>
              </a:lnSpc>
              <a:spcBef>
                <a:spcPts val="5"/>
              </a:spcBef>
              <a:buClr>
                <a:srgbClr val="CC3300"/>
              </a:buClr>
              <a:buFont typeface="Arial"/>
              <a:buChar char="-"/>
              <a:tabLst>
                <a:tab pos="60007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esetleges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kismértékű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eltérések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hatásának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ismerete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hatásosságra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biztonságra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(efficacy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&amp;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safety)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CC3300"/>
              </a:buClr>
              <a:buFont typeface="Arial"/>
              <a:buChar char="-"/>
            </a:pPr>
            <a:endParaRPr sz="2150">
              <a:latin typeface="Arial"/>
              <a:cs typeface="Arial"/>
            </a:endParaRPr>
          </a:p>
          <a:p>
            <a:pPr marL="443865" marR="894715" indent="231140">
              <a:lnSpc>
                <a:spcPct val="100499"/>
              </a:lnSpc>
              <a:buClr>
                <a:srgbClr val="CC3300"/>
              </a:buClr>
              <a:buFont typeface="Arial"/>
              <a:buChar char="-"/>
              <a:tabLst>
                <a:tab pos="6750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Annak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bizonyítása,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hogy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szisztematikus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történt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hasonlósági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követelmények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teljesítésére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(pl.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ferm.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idők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tápoldatkomponensek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megfelelő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cukormintázat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érdekében.)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206" rIns="0" bIns="0" rtlCol="0">
            <a:spAutoFit/>
          </a:bodyPr>
          <a:lstStyle/>
          <a:p>
            <a:pPr marL="1931035">
              <a:lnSpc>
                <a:spcPct val="100000"/>
              </a:lnSpc>
              <a:spcBef>
                <a:spcPts val="90"/>
              </a:spcBef>
            </a:pPr>
            <a:r>
              <a:rPr dirty="0"/>
              <a:t>Lehetséges</a:t>
            </a:r>
            <a:r>
              <a:rPr spc="-125" dirty="0"/>
              <a:t> </a:t>
            </a:r>
            <a:r>
              <a:rPr dirty="0"/>
              <a:t>variációk</a:t>
            </a:r>
            <a:r>
              <a:rPr spc="-125" dirty="0"/>
              <a:t> </a:t>
            </a:r>
            <a:r>
              <a:rPr dirty="0"/>
              <a:t>egy</a:t>
            </a:r>
            <a:r>
              <a:rPr spc="-120" dirty="0"/>
              <a:t> </a:t>
            </a:r>
            <a:r>
              <a:rPr dirty="0"/>
              <a:t>molekulán</a:t>
            </a:r>
            <a:r>
              <a:rPr spc="-135" dirty="0"/>
              <a:t> </a:t>
            </a:r>
            <a:r>
              <a:rPr spc="-10" dirty="0"/>
              <a:t>belül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982980"/>
            <a:ext cx="9689591" cy="60152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97690" y="7014788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79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10692765" cy="840105"/>
          </a:xfrm>
          <a:custGeom>
            <a:avLst/>
            <a:gdLst/>
            <a:ahLst/>
            <a:cxnLst/>
            <a:rect l="l" t="t" r="r" b="b"/>
            <a:pathLst>
              <a:path w="10692765" h="840105">
                <a:moveTo>
                  <a:pt x="10692384" y="839724"/>
                </a:moveTo>
                <a:lnTo>
                  <a:pt x="0" y="83972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3972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176" rIns="0" bIns="0" rtlCol="0">
            <a:spAutoFit/>
          </a:bodyPr>
          <a:lstStyle/>
          <a:p>
            <a:pPr marL="369316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5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-</a:t>
            </a:r>
            <a:r>
              <a:rPr spc="-90" dirty="0">
                <a:solidFill>
                  <a:srgbClr val="CC3300"/>
                </a:solidFill>
              </a:rPr>
              <a:t> </a:t>
            </a:r>
            <a:r>
              <a:rPr spc="-25" dirty="0">
                <a:solidFill>
                  <a:srgbClr val="CC3300"/>
                </a:solidFill>
              </a:rPr>
              <a:t>IgD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2103" y="1136421"/>
            <a:ext cx="7486015" cy="3317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monomer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Aránya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0,2%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80900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Előfordulása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szervezetben: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vér,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nyirok,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sejtek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felülete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Féléletideje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szérumban: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nap</a:t>
            </a:r>
            <a:endParaRPr sz="2150">
              <a:latin typeface="Arial"/>
              <a:cs typeface="Arial"/>
            </a:endParaRPr>
          </a:p>
          <a:p>
            <a:pPr marL="12700" marR="3185160">
              <a:lnSpc>
                <a:spcPct val="180400"/>
              </a:lnSpc>
              <a:spcBef>
                <a:spcPts val="15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Átlép-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méhlepényen: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nem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Szerepe: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indítja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immunválaszt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744" y="237744"/>
            <a:ext cx="2098548" cy="17998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967739"/>
            <a:ext cx="9249155" cy="61904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679" rIns="0" bIns="0" rtlCol="0">
            <a:spAutoFit/>
          </a:bodyPr>
          <a:lstStyle/>
          <a:p>
            <a:pPr marL="2959735">
              <a:lnSpc>
                <a:spcPct val="100000"/>
              </a:lnSpc>
              <a:spcBef>
                <a:spcPts val="90"/>
              </a:spcBef>
            </a:pPr>
            <a:r>
              <a:rPr dirty="0"/>
              <a:t>Az</a:t>
            </a:r>
            <a:r>
              <a:rPr spc="-105" dirty="0"/>
              <a:t> </a:t>
            </a:r>
            <a:r>
              <a:rPr dirty="0"/>
              <a:t>originátorok</a:t>
            </a:r>
            <a:r>
              <a:rPr spc="-114" dirty="0"/>
              <a:t> </a:t>
            </a:r>
            <a:r>
              <a:rPr spc="-10" dirty="0"/>
              <a:t>támadása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82420" y="6947682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80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19" y="1519428"/>
            <a:ext cx="7703819" cy="57210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94131" y="361188"/>
            <a:ext cx="10182225" cy="887094"/>
          </a:xfrm>
          <a:custGeom>
            <a:avLst/>
            <a:gdLst/>
            <a:ahLst/>
            <a:cxnLst/>
            <a:rect l="l" t="t" r="r" b="b"/>
            <a:pathLst>
              <a:path w="10182225" h="887094">
                <a:moveTo>
                  <a:pt x="9989820" y="886967"/>
                </a:moveTo>
                <a:lnTo>
                  <a:pt x="193548" y="886967"/>
                </a:lnTo>
                <a:lnTo>
                  <a:pt x="149236" y="881929"/>
                </a:lnTo>
                <a:lnTo>
                  <a:pt x="108523" y="867560"/>
                </a:lnTo>
                <a:lnTo>
                  <a:pt x="72583" y="844980"/>
                </a:lnTo>
                <a:lnTo>
                  <a:pt x="42587" y="815308"/>
                </a:lnTo>
                <a:lnTo>
                  <a:pt x="19709" y="779665"/>
                </a:lnTo>
                <a:lnTo>
                  <a:pt x="5122" y="739171"/>
                </a:lnTo>
                <a:lnTo>
                  <a:pt x="0" y="694943"/>
                </a:lnTo>
                <a:lnTo>
                  <a:pt x="0" y="192024"/>
                </a:lnTo>
                <a:lnTo>
                  <a:pt x="5122" y="148276"/>
                </a:lnTo>
                <a:lnTo>
                  <a:pt x="19709" y="107968"/>
                </a:lnTo>
                <a:lnTo>
                  <a:pt x="42587" y="72298"/>
                </a:lnTo>
                <a:lnTo>
                  <a:pt x="72583" y="42467"/>
                </a:lnTo>
                <a:lnTo>
                  <a:pt x="108523" y="19674"/>
                </a:lnTo>
                <a:lnTo>
                  <a:pt x="149236" y="5118"/>
                </a:lnTo>
                <a:lnTo>
                  <a:pt x="193548" y="0"/>
                </a:lnTo>
                <a:lnTo>
                  <a:pt x="9989820" y="0"/>
                </a:lnTo>
                <a:lnTo>
                  <a:pt x="10034047" y="5118"/>
                </a:lnTo>
                <a:lnTo>
                  <a:pt x="10074542" y="19674"/>
                </a:lnTo>
                <a:lnTo>
                  <a:pt x="10110184" y="42467"/>
                </a:lnTo>
                <a:lnTo>
                  <a:pt x="10139856" y="72298"/>
                </a:lnTo>
                <a:lnTo>
                  <a:pt x="10162436" y="107968"/>
                </a:lnTo>
                <a:lnTo>
                  <a:pt x="10176805" y="148276"/>
                </a:lnTo>
                <a:lnTo>
                  <a:pt x="10181843" y="192024"/>
                </a:lnTo>
                <a:lnTo>
                  <a:pt x="10181843" y="694943"/>
                </a:lnTo>
                <a:lnTo>
                  <a:pt x="10176805" y="739171"/>
                </a:lnTo>
                <a:lnTo>
                  <a:pt x="10162436" y="779665"/>
                </a:lnTo>
                <a:lnTo>
                  <a:pt x="10139856" y="815308"/>
                </a:lnTo>
                <a:lnTo>
                  <a:pt x="10110184" y="844980"/>
                </a:lnTo>
                <a:lnTo>
                  <a:pt x="10074542" y="867560"/>
                </a:lnTo>
                <a:lnTo>
                  <a:pt x="10034047" y="881929"/>
                </a:lnTo>
                <a:lnTo>
                  <a:pt x="9989820" y="88696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875" y="369848"/>
            <a:ext cx="8517255" cy="7759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450"/>
              </a:spcBef>
            </a:pPr>
            <a:r>
              <a:rPr dirty="0"/>
              <a:t>A</a:t>
            </a:r>
            <a:r>
              <a:rPr spc="-165" dirty="0"/>
              <a:t> </a:t>
            </a:r>
            <a:r>
              <a:rPr spc="-10" dirty="0"/>
              <a:t>bioszimiláris</a:t>
            </a:r>
            <a:r>
              <a:rPr spc="-75" dirty="0"/>
              <a:t> </a:t>
            </a:r>
            <a:r>
              <a:rPr dirty="0"/>
              <a:t>gyártók</a:t>
            </a:r>
            <a:r>
              <a:rPr spc="-30" dirty="0"/>
              <a:t> </a:t>
            </a:r>
            <a:r>
              <a:rPr spc="-10" dirty="0"/>
              <a:t>ellentámadása,</a:t>
            </a:r>
            <a:r>
              <a:rPr spc="-55" dirty="0"/>
              <a:t> </a:t>
            </a:r>
            <a:r>
              <a:rPr dirty="0"/>
              <a:t>az</a:t>
            </a:r>
            <a:r>
              <a:rPr spc="-85" dirty="0"/>
              <a:t> </a:t>
            </a:r>
            <a:r>
              <a:rPr spc="-10" dirty="0"/>
              <a:t>originátorok változtatásainak</a:t>
            </a:r>
            <a:r>
              <a:rPr spc="-65" dirty="0"/>
              <a:t> </a:t>
            </a:r>
            <a:r>
              <a:rPr spc="-10" dirty="0"/>
              <a:t>felhasználásával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81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87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Összefoglaló</a:t>
            </a:r>
            <a:r>
              <a:rPr spc="-75" dirty="0"/>
              <a:t> </a:t>
            </a:r>
            <a:r>
              <a:rPr spc="-10" dirty="0"/>
              <a:t>megállapítások</a:t>
            </a:r>
            <a:r>
              <a:rPr spc="-65" dirty="0"/>
              <a:t> </a:t>
            </a:r>
            <a:r>
              <a:rPr spc="-25" dirty="0"/>
              <a:t>1.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82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3112" y="1413798"/>
            <a:ext cx="9030335" cy="48964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Szerkezeti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bonyolultság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miatt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nincs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generikus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lehetőség,</a:t>
            </a:r>
            <a:endParaRPr sz="2150">
              <a:latin typeface="Arial"/>
              <a:cs typeface="Arial"/>
            </a:endParaRPr>
          </a:p>
          <a:p>
            <a:pPr marL="314325" marR="1384300" indent="-302260">
              <a:lnSpc>
                <a:spcPts val="3110"/>
              </a:lnSpc>
              <a:spcBef>
                <a:spcPts val="190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nehéz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fejlett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tudományos</a:t>
            </a:r>
            <a:r>
              <a:rPr sz="2150" b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technológiai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felkészültséget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kíván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idő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forrásigényesebb,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generikusoknál,</a:t>
            </a:r>
            <a:endParaRPr sz="2150">
              <a:latin typeface="Arial"/>
              <a:cs typeface="Arial"/>
            </a:endParaRPr>
          </a:p>
          <a:p>
            <a:pPr marL="321945" marR="1038860" indent="-309880">
              <a:lnSpc>
                <a:spcPct val="100499"/>
              </a:lnSpc>
              <a:spcBef>
                <a:spcPts val="51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Mivel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azonosság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megállapítható,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hasonlóságot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kell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definiálni,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törzskönyvező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hatóság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felé,</a:t>
            </a:r>
            <a:endParaRPr sz="2150">
              <a:latin typeface="Arial"/>
              <a:cs typeface="Arial"/>
            </a:endParaRPr>
          </a:p>
          <a:p>
            <a:pPr marL="321945" marR="43815" indent="-309880">
              <a:lnSpc>
                <a:spcPct val="100499"/>
              </a:lnSpc>
              <a:spcBef>
                <a:spcPts val="5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Ennek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szabályozásában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EU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vezető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szereppel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bír,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továbbra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is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elég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bizonytalan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későbbi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megítélése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jelölt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molekulának,</a:t>
            </a:r>
            <a:endParaRPr sz="2150">
              <a:latin typeface="Arial"/>
              <a:cs typeface="Arial"/>
            </a:endParaRPr>
          </a:p>
          <a:p>
            <a:pPr marL="321945" marR="5080" indent="-309880">
              <a:lnSpc>
                <a:spcPct val="100400"/>
              </a:lnSpc>
              <a:spcBef>
                <a:spcPts val="520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Azok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cégek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lesznek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sikeresek,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akik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ezeket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bizonytalanságokat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jól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tudják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kezelni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tudományosan,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technikailag,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kereskedelmileg,</a:t>
            </a:r>
            <a:endParaRPr sz="2150">
              <a:latin typeface="Arial"/>
              <a:cs typeface="Arial"/>
            </a:endParaRPr>
          </a:p>
          <a:p>
            <a:pPr marL="321945" marR="756285" indent="-309880">
              <a:lnSpc>
                <a:spcPct val="100499"/>
              </a:lnSpc>
              <a:spcBef>
                <a:spcPts val="51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Fiziko-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kémiai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hasonlóság,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biztonságossági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hasonlóság,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és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terápiás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ekvivalencia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kell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referencia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termékhez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viszonyítva,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Fázis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I.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III.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vizsgálatok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kellenek,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Összefoglaló</a:t>
            </a:r>
            <a:r>
              <a:rPr spc="-75" dirty="0"/>
              <a:t> </a:t>
            </a:r>
            <a:r>
              <a:rPr spc="-10" dirty="0"/>
              <a:t>megállapítások</a:t>
            </a:r>
            <a:r>
              <a:rPr spc="-65" dirty="0"/>
              <a:t> </a:t>
            </a:r>
            <a:r>
              <a:rPr spc="-25" dirty="0"/>
              <a:t>2.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83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3112" y="1102896"/>
            <a:ext cx="8772525" cy="51600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Időtáv: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NBE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bioszimiláris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(4-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6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év),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Költsége: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NBE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bioszimiláris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(200M-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800M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EUR),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Árkülönbség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piacon: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NBE 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generikus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(10%-50%),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szabad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hatékonyabbnak</a:t>
            </a:r>
            <a:r>
              <a:rPr sz="2150" b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lennie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=&gt;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hatékonyabb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akkor</a:t>
            </a:r>
            <a:endParaRPr sz="2150">
              <a:latin typeface="Arial"/>
              <a:cs typeface="Arial"/>
            </a:endParaRPr>
          </a:p>
          <a:p>
            <a:pPr marL="321945" marR="986790">
              <a:lnSpc>
                <a:spcPct val="100499"/>
              </a:lnSpc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„stand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alone”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szerint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kell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eljárni,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eltérő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piaci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magatartás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szükséges</a:t>
            </a:r>
            <a:endParaRPr sz="2150">
              <a:latin typeface="Arial"/>
              <a:cs typeface="Arial"/>
            </a:endParaRPr>
          </a:p>
          <a:p>
            <a:pPr marL="321945" marR="177800" indent="-309880">
              <a:lnSpc>
                <a:spcPct val="100400"/>
              </a:lnSpc>
              <a:spcBef>
                <a:spcPts val="515"/>
              </a:spcBef>
              <a:tabLst>
                <a:tab pos="321310" algn="l"/>
                <a:tab pos="5297805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Minél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több,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originátortól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származó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	sarzs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kimerítő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jellemzése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elengedhetetlen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„bioszimilaritás”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bizonyításához.</a:t>
            </a:r>
            <a:endParaRPr sz="2150">
              <a:latin typeface="Arial"/>
              <a:cs typeface="Arial"/>
            </a:endParaRPr>
          </a:p>
          <a:p>
            <a:pPr marL="321945" marR="5080" indent="-309880">
              <a:lnSpc>
                <a:spcPct val="100499"/>
              </a:lnSpc>
              <a:spcBef>
                <a:spcPts val="5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piacra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lépés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után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kell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folytatni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technológia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fejlesztést,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a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minél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jobb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olcsóbb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előállítás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érdekében,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figyelembe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kell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venni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változtatásokkal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járó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technikai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hatósági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kockázatokat,</a:t>
            </a:r>
            <a:endParaRPr sz="2150">
              <a:latin typeface="Arial"/>
              <a:cs typeface="Arial"/>
            </a:endParaRPr>
          </a:p>
          <a:p>
            <a:pPr marL="321945" marR="705485" indent="-309880">
              <a:lnSpc>
                <a:spcPct val="100499"/>
              </a:lnSpc>
              <a:spcBef>
                <a:spcPts val="520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klinikai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vizsgálatok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komplikáltak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változatos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eredményt szolgáltathatnak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321310" algn="l"/>
              </a:tabLst>
            </a:pPr>
            <a:r>
              <a:rPr sz="1950" spc="-50" dirty="0">
                <a:solidFill>
                  <a:srgbClr val="CC3300"/>
                </a:solidFill>
                <a:latin typeface="Arial"/>
                <a:cs typeface="Arial"/>
              </a:rPr>
              <a:t>‾</a:t>
            </a:r>
            <a:r>
              <a:rPr sz="1950" dirty="0">
                <a:solidFill>
                  <a:srgbClr val="CC3300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piacra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lépés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után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alapos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piackövetésre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van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szükség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91" y="465807"/>
            <a:ext cx="22631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Tartalom</a:t>
            </a:r>
            <a:r>
              <a:rPr spc="-105" dirty="0"/>
              <a:t> </a:t>
            </a:r>
            <a:r>
              <a:rPr spc="-10" dirty="0"/>
              <a:t>folyt.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Monoklonális</a:t>
            </a:r>
            <a:r>
              <a:rPr spc="-55" dirty="0"/>
              <a:t> </a:t>
            </a:r>
            <a:r>
              <a:rPr spc="-10" dirty="0"/>
              <a:t>antitestek</a:t>
            </a:r>
          </a:p>
          <a:p>
            <a:pPr marL="12700" marR="1519555">
              <a:lnSpc>
                <a:spcPct val="200900"/>
              </a:lnSpc>
            </a:pPr>
            <a:r>
              <a:rPr dirty="0"/>
              <a:t>Monoklonális</a:t>
            </a:r>
            <a:r>
              <a:rPr spc="-65" dirty="0"/>
              <a:t> </a:t>
            </a:r>
            <a:r>
              <a:rPr dirty="0"/>
              <a:t>antitestek</a:t>
            </a:r>
            <a:r>
              <a:rPr spc="-50" dirty="0"/>
              <a:t> </a:t>
            </a:r>
            <a:r>
              <a:rPr dirty="0"/>
              <a:t>gyártási</a:t>
            </a:r>
            <a:r>
              <a:rPr spc="-15" dirty="0"/>
              <a:t> </a:t>
            </a:r>
            <a:r>
              <a:rPr spc="-10" dirty="0"/>
              <a:t>technológiája </a:t>
            </a:r>
            <a:r>
              <a:rPr dirty="0"/>
              <a:t>Biosimiláris</a:t>
            </a:r>
            <a:r>
              <a:rPr spc="-70" dirty="0"/>
              <a:t> </a:t>
            </a:r>
            <a:r>
              <a:rPr spc="-10" dirty="0"/>
              <a:t>gyógyszerek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pc="-10" dirty="0"/>
          </a:p>
          <a:p>
            <a:pPr marL="12700" marR="5080">
              <a:lnSpc>
                <a:spcPct val="100499"/>
              </a:lnSpc>
            </a:pPr>
            <a:r>
              <a:rPr dirty="0"/>
              <a:t>A</a:t>
            </a:r>
            <a:r>
              <a:rPr spc="-114" dirty="0"/>
              <a:t> </a:t>
            </a:r>
            <a:r>
              <a:rPr dirty="0"/>
              <a:t>véralvadás</a:t>
            </a:r>
            <a:r>
              <a:rPr spc="-5" dirty="0"/>
              <a:t> </a:t>
            </a:r>
            <a:r>
              <a:rPr dirty="0"/>
              <a:t>diagnosztika</a:t>
            </a:r>
            <a:r>
              <a:rPr spc="-25" dirty="0"/>
              <a:t> </a:t>
            </a:r>
            <a:r>
              <a:rPr dirty="0"/>
              <a:t>rekombináns</a:t>
            </a:r>
            <a:r>
              <a:rPr spc="-30" dirty="0"/>
              <a:t> </a:t>
            </a:r>
            <a:r>
              <a:rPr dirty="0"/>
              <a:t>fehérjéi</a:t>
            </a:r>
            <a:r>
              <a:rPr spc="-55" dirty="0"/>
              <a:t> </a:t>
            </a:r>
            <a:r>
              <a:rPr dirty="0"/>
              <a:t>és</a:t>
            </a:r>
            <a:r>
              <a:rPr spc="-25" dirty="0"/>
              <a:t> </a:t>
            </a:r>
            <a:r>
              <a:rPr spc="-10" dirty="0"/>
              <a:t>mérési módszerei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54184" y="905255"/>
            <a:ext cx="498475" cy="3187065"/>
          </a:xfrm>
          <a:prstGeom prst="rect">
            <a:avLst/>
          </a:prstGeom>
          <a:ln w="60959">
            <a:solidFill>
              <a:srgbClr val="7575D1"/>
            </a:solidFill>
          </a:ln>
        </p:spPr>
        <p:txBody>
          <a:bodyPr vert="vert" wrap="square" lIns="0" tIns="40005" rIns="0" bIns="0" rtlCol="0">
            <a:spAutoFit/>
          </a:bodyPr>
          <a:lstStyle/>
          <a:p>
            <a:pPr marL="1026794">
              <a:lnSpc>
                <a:spcPct val="100000"/>
              </a:lnSpc>
              <a:spcBef>
                <a:spcPts val="315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2.</a:t>
            </a:r>
            <a:r>
              <a:rPr sz="26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BF0000"/>
                </a:solidFill>
                <a:latin typeface="Arial"/>
                <a:cs typeface="Arial"/>
              </a:rPr>
              <a:t>Rész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977" y="3337559"/>
            <a:ext cx="8199120" cy="962025"/>
          </a:xfrm>
          <a:custGeom>
            <a:avLst/>
            <a:gdLst/>
            <a:ahLst/>
            <a:cxnLst/>
            <a:rect l="l" t="t" r="r" b="b"/>
            <a:pathLst>
              <a:path w="8199120" h="962025">
                <a:moveTo>
                  <a:pt x="1437034" y="103632"/>
                </a:moveTo>
                <a:lnTo>
                  <a:pt x="1363429" y="103642"/>
                </a:lnTo>
                <a:lnTo>
                  <a:pt x="1323196" y="103667"/>
                </a:lnTo>
                <a:lnTo>
                  <a:pt x="1280862" y="103716"/>
                </a:lnTo>
                <a:lnTo>
                  <a:pt x="1236568" y="103796"/>
                </a:lnTo>
                <a:lnTo>
                  <a:pt x="1190455" y="103916"/>
                </a:lnTo>
                <a:lnTo>
                  <a:pt x="1142662" y="104083"/>
                </a:lnTo>
                <a:lnTo>
                  <a:pt x="1093331" y="104305"/>
                </a:lnTo>
                <a:lnTo>
                  <a:pt x="1042600" y="104591"/>
                </a:lnTo>
                <a:lnTo>
                  <a:pt x="990611" y="104948"/>
                </a:lnTo>
                <a:lnTo>
                  <a:pt x="937504" y="105383"/>
                </a:lnTo>
                <a:lnTo>
                  <a:pt x="883418" y="105906"/>
                </a:lnTo>
                <a:lnTo>
                  <a:pt x="828495" y="106523"/>
                </a:lnTo>
                <a:lnTo>
                  <a:pt x="772875" y="107243"/>
                </a:lnTo>
                <a:lnTo>
                  <a:pt x="716698" y="108074"/>
                </a:lnTo>
                <a:lnTo>
                  <a:pt x="660104" y="109023"/>
                </a:lnTo>
                <a:lnTo>
                  <a:pt x="603234" y="110098"/>
                </a:lnTo>
                <a:lnTo>
                  <a:pt x="546228" y="111308"/>
                </a:lnTo>
                <a:lnTo>
                  <a:pt x="489225" y="112660"/>
                </a:lnTo>
                <a:lnTo>
                  <a:pt x="432368" y="114162"/>
                </a:lnTo>
                <a:lnTo>
                  <a:pt x="375795" y="115821"/>
                </a:lnTo>
                <a:lnTo>
                  <a:pt x="319647" y="117647"/>
                </a:lnTo>
                <a:lnTo>
                  <a:pt x="264064" y="119646"/>
                </a:lnTo>
                <a:lnTo>
                  <a:pt x="209187" y="121828"/>
                </a:lnTo>
                <a:lnTo>
                  <a:pt x="155156" y="124198"/>
                </a:lnTo>
                <a:lnTo>
                  <a:pt x="102112" y="126766"/>
                </a:lnTo>
                <a:lnTo>
                  <a:pt x="50194" y="129540"/>
                </a:lnTo>
                <a:lnTo>
                  <a:pt x="18261" y="163187"/>
                </a:lnTo>
                <a:lnTo>
                  <a:pt x="13459" y="233171"/>
                </a:lnTo>
                <a:lnTo>
                  <a:pt x="11196" y="285356"/>
                </a:lnTo>
                <a:lnTo>
                  <a:pt x="8614" y="337815"/>
                </a:lnTo>
                <a:lnTo>
                  <a:pt x="5971" y="390450"/>
                </a:lnTo>
                <a:lnTo>
                  <a:pt x="3528" y="443165"/>
                </a:lnTo>
                <a:lnTo>
                  <a:pt x="1546" y="495864"/>
                </a:lnTo>
                <a:lnTo>
                  <a:pt x="283" y="548449"/>
                </a:lnTo>
                <a:lnTo>
                  <a:pt x="0" y="600824"/>
                </a:lnTo>
                <a:lnTo>
                  <a:pt x="956" y="652893"/>
                </a:lnTo>
                <a:lnTo>
                  <a:pt x="3412" y="704558"/>
                </a:lnTo>
                <a:lnTo>
                  <a:pt x="7627" y="755724"/>
                </a:lnTo>
                <a:lnTo>
                  <a:pt x="13862" y="806293"/>
                </a:lnTo>
                <a:lnTo>
                  <a:pt x="22376" y="856169"/>
                </a:lnTo>
                <a:lnTo>
                  <a:pt x="33430" y="905256"/>
                </a:lnTo>
                <a:lnTo>
                  <a:pt x="69172" y="948070"/>
                </a:lnTo>
                <a:lnTo>
                  <a:pt x="128489" y="962025"/>
                </a:lnTo>
                <a:lnTo>
                  <a:pt x="184091" y="960548"/>
                </a:lnTo>
                <a:lnTo>
                  <a:pt x="208690" y="957071"/>
                </a:lnTo>
                <a:lnTo>
                  <a:pt x="1508662" y="931163"/>
                </a:lnTo>
                <a:lnTo>
                  <a:pt x="1552096" y="921639"/>
                </a:lnTo>
                <a:lnTo>
                  <a:pt x="1595530" y="905256"/>
                </a:lnTo>
                <a:lnTo>
                  <a:pt x="1622200" y="889444"/>
                </a:lnTo>
                <a:lnTo>
                  <a:pt x="1635392" y="882324"/>
                </a:lnTo>
                <a:lnTo>
                  <a:pt x="1648870" y="879348"/>
                </a:lnTo>
                <a:lnTo>
                  <a:pt x="4160422" y="853440"/>
                </a:lnTo>
                <a:lnTo>
                  <a:pt x="4206911" y="848345"/>
                </a:lnTo>
                <a:lnTo>
                  <a:pt x="4253442" y="842659"/>
                </a:lnTo>
                <a:lnTo>
                  <a:pt x="4300058" y="837057"/>
                </a:lnTo>
                <a:lnTo>
                  <a:pt x="4346801" y="832216"/>
                </a:lnTo>
                <a:lnTo>
                  <a:pt x="4393714" y="828816"/>
                </a:lnTo>
                <a:lnTo>
                  <a:pt x="4440838" y="827532"/>
                </a:lnTo>
                <a:lnTo>
                  <a:pt x="4491107" y="827671"/>
                </a:lnTo>
                <a:lnTo>
                  <a:pt x="4541337" y="828087"/>
                </a:lnTo>
                <a:lnTo>
                  <a:pt x="4591534" y="828776"/>
                </a:lnTo>
                <a:lnTo>
                  <a:pt x="4641704" y="829735"/>
                </a:lnTo>
                <a:lnTo>
                  <a:pt x="4691853" y="830961"/>
                </a:lnTo>
                <a:lnTo>
                  <a:pt x="4741990" y="832450"/>
                </a:lnTo>
                <a:lnTo>
                  <a:pt x="4792120" y="834199"/>
                </a:lnTo>
                <a:lnTo>
                  <a:pt x="4842250" y="836205"/>
                </a:lnTo>
                <a:lnTo>
                  <a:pt x="4892386" y="838463"/>
                </a:lnTo>
                <a:lnTo>
                  <a:pt x="4942536" y="840972"/>
                </a:lnTo>
                <a:lnTo>
                  <a:pt x="4992706" y="843727"/>
                </a:lnTo>
                <a:lnTo>
                  <a:pt x="5042902" y="846726"/>
                </a:lnTo>
                <a:lnTo>
                  <a:pt x="5093132" y="849964"/>
                </a:lnTo>
                <a:lnTo>
                  <a:pt x="5143402" y="853440"/>
                </a:lnTo>
                <a:lnTo>
                  <a:pt x="5183264" y="870370"/>
                </a:lnTo>
                <a:lnTo>
                  <a:pt x="5222459" y="903541"/>
                </a:lnTo>
                <a:lnTo>
                  <a:pt x="5235294" y="917281"/>
                </a:lnTo>
                <a:lnTo>
                  <a:pt x="5248558" y="931163"/>
                </a:lnTo>
                <a:lnTo>
                  <a:pt x="5301201" y="928050"/>
                </a:lnTo>
                <a:lnTo>
                  <a:pt x="5353952" y="925401"/>
                </a:lnTo>
                <a:lnTo>
                  <a:pt x="5406774" y="922966"/>
                </a:lnTo>
                <a:lnTo>
                  <a:pt x="5459632" y="920496"/>
                </a:lnTo>
                <a:lnTo>
                  <a:pt x="5512490" y="917739"/>
                </a:lnTo>
                <a:lnTo>
                  <a:pt x="5565312" y="914447"/>
                </a:lnTo>
                <a:lnTo>
                  <a:pt x="5618062" y="910369"/>
                </a:lnTo>
                <a:lnTo>
                  <a:pt x="5670706" y="905256"/>
                </a:lnTo>
                <a:lnTo>
                  <a:pt x="5696614" y="891730"/>
                </a:lnTo>
                <a:lnTo>
                  <a:pt x="5709282" y="883610"/>
                </a:lnTo>
                <a:lnTo>
                  <a:pt x="5772814" y="873594"/>
                </a:lnTo>
                <a:lnTo>
                  <a:pt x="5823106" y="869146"/>
                </a:lnTo>
                <a:lnTo>
                  <a:pt x="5873398" y="865631"/>
                </a:lnTo>
                <a:lnTo>
                  <a:pt x="5923690" y="862677"/>
                </a:lnTo>
                <a:lnTo>
                  <a:pt x="5973982" y="859909"/>
                </a:lnTo>
                <a:lnTo>
                  <a:pt x="6024274" y="856954"/>
                </a:lnTo>
                <a:lnTo>
                  <a:pt x="6074566" y="853440"/>
                </a:lnTo>
                <a:lnTo>
                  <a:pt x="6111830" y="834565"/>
                </a:lnTo>
                <a:lnTo>
                  <a:pt x="6136805" y="823182"/>
                </a:lnTo>
                <a:lnTo>
                  <a:pt x="6156422" y="818570"/>
                </a:lnTo>
                <a:lnTo>
                  <a:pt x="6177611" y="820009"/>
                </a:lnTo>
                <a:lnTo>
                  <a:pt x="6207305" y="826781"/>
                </a:lnTo>
                <a:lnTo>
                  <a:pt x="6252434" y="838164"/>
                </a:lnTo>
                <a:lnTo>
                  <a:pt x="6319930" y="853440"/>
                </a:lnTo>
                <a:lnTo>
                  <a:pt x="6333193" y="858559"/>
                </a:lnTo>
                <a:lnTo>
                  <a:pt x="6346028" y="866965"/>
                </a:lnTo>
                <a:lnTo>
                  <a:pt x="6359149" y="875085"/>
                </a:lnTo>
                <a:lnTo>
                  <a:pt x="6421636" y="883949"/>
                </a:lnTo>
                <a:lnTo>
                  <a:pt x="6470191" y="887710"/>
                </a:lnTo>
                <a:lnTo>
                  <a:pt x="6518896" y="890806"/>
                </a:lnTo>
                <a:lnTo>
                  <a:pt x="6567715" y="893413"/>
                </a:lnTo>
                <a:lnTo>
                  <a:pt x="6616608" y="895706"/>
                </a:lnTo>
                <a:lnTo>
                  <a:pt x="6665539" y="897861"/>
                </a:lnTo>
                <a:lnTo>
                  <a:pt x="6714470" y="900054"/>
                </a:lnTo>
                <a:lnTo>
                  <a:pt x="6763364" y="902460"/>
                </a:lnTo>
                <a:lnTo>
                  <a:pt x="6812182" y="905256"/>
                </a:lnTo>
                <a:lnTo>
                  <a:pt x="6862933" y="902678"/>
                </a:lnTo>
                <a:lnTo>
                  <a:pt x="6913692" y="900367"/>
                </a:lnTo>
                <a:lnTo>
                  <a:pt x="6964471" y="898219"/>
                </a:lnTo>
                <a:lnTo>
                  <a:pt x="7015276" y="896136"/>
                </a:lnTo>
                <a:lnTo>
                  <a:pt x="7066118" y="894016"/>
                </a:lnTo>
                <a:lnTo>
                  <a:pt x="7117006" y="891759"/>
                </a:lnTo>
                <a:lnTo>
                  <a:pt x="7167949" y="889264"/>
                </a:lnTo>
                <a:lnTo>
                  <a:pt x="7218956" y="886431"/>
                </a:lnTo>
                <a:lnTo>
                  <a:pt x="7270036" y="883159"/>
                </a:lnTo>
                <a:lnTo>
                  <a:pt x="7321198" y="879348"/>
                </a:lnTo>
                <a:lnTo>
                  <a:pt x="7373776" y="867537"/>
                </a:lnTo>
                <a:lnTo>
                  <a:pt x="7400065" y="859631"/>
                </a:lnTo>
                <a:lnTo>
                  <a:pt x="7426354" y="853440"/>
                </a:lnTo>
                <a:lnTo>
                  <a:pt x="7476825" y="845291"/>
                </a:lnTo>
                <a:lnTo>
                  <a:pt x="7529279" y="838032"/>
                </a:lnTo>
                <a:lnTo>
                  <a:pt x="7583100" y="831539"/>
                </a:lnTo>
                <a:lnTo>
                  <a:pt x="7637673" y="825686"/>
                </a:lnTo>
                <a:lnTo>
                  <a:pt x="7692385" y="820346"/>
                </a:lnTo>
                <a:lnTo>
                  <a:pt x="7746620" y="815396"/>
                </a:lnTo>
                <a:lnTo>
                  <a:pt x="7799763" y="810709"/>
                </a:lnTo>
                <a:lnTo>
                  <a:pt x="7851201" y="806160"/>
                </a:lnTo>
                <a:lnTo>
                  <a:pt x="7900318" y="801623"/>
                </a:lnTo>
                <a:lnTo>
                  <a:pt x="7926607" y="788384"/>
                </a:lnTo>
                <a:lnTo>
                  <a:pt x="7952896" y="774572"/>
                </a:lnTo>
                <a:lnTo>
                  <a:pt x="7979185" y="761333"/>
                </a:lnTo>
                <a:lnTo>
                  <a:pt x="8005474" y="749807"/>
                </a:lnTo>
                <a:lnTo>
                  <a:pt x="8051337" y="733353"/>
                </a:lnTo>
                <a:lnTo>
                  <a:pt x="8071768" y="725614"/>
                </a:lnTo>
                <a:lnTo>
                  <a:pt x="8089913" y="717018"/>
                </a:lnTo>
                <a:lnTo>
                  <a:pt x="8128918" y="697992"/>
                </a:lnTo>
                <a:lnTo>
                  <a:pt x="8180734" y="464819"/>
                </a:lnTo>
                <a:lnTo>
                  <a:pt x="8199022" y="388620"/>
                </a:lnTo>
                <a:lnTo>
                  <a:pt x="8177330" y="355682"/>
                </a:lnTo>
                <a:lnTo>
                  <a:pt x="8167502" y="340287"/>
                </a:lnTo>
                <a:lnTo>
                  <a:pt x="8164232" y="336275"/>
                </a:lnTo>
                <a:lnTo>
                  <a:pt x="8162215" y="337488"/>
                </a:lnTo>
                <a:lnTo>
                  <a:pt x="8156145" y="337768"/>
                </a:lnTo>
                <a:lnTo>
                  <a:pt x="8140719" y="330956"/>
                </a:lnTo>
                <a:lnTo>
                  <a:pt x="8096961" y="299799"/>
                </a:lnTo>
                <a:lnTo>
                  <a:pt x="8058814" y="259080"/>
                </a:lnTo>
                <a:lnTo>
                  <a:pt x="8025476" y="200977"/>
                </a:lnTo>
                <a:lnTo>
                  <a:pt x="8008879" y="173569"/>
                </a:lnTo>
                <a:lnTo>
                  <a:pt x="7988710" y="155448"/>
                </a:lnTo>
                <a:lnTo>
                  <a:pt x="7975232" y="148185"/>
                </a:lnTo>
                <a:lnTo>
                  <a:pt x="7962040" y="140779"/>
                </a:lnTo>
                <a:lnTo>
                  <a:pt x="7900818" y="120562"/>
                </a:lnTo>
                <a:lnTo>
                  <a:pt x="7830571" y="106608"/>
                </a:lnTo>
                <a:lnTo>
                  <a:pt x="7744376" y="101336"/>
                </a:lnTo>
                <a:lnTo>
                  <a:pt x="7693568" y="99250"/>
                </a:lnTo>
                <a:lnTo>
                  <a:pt x="7642740" y="97354"/>
                </a:lnTo>
                <a:lnTo>
                  <a:pt x="7591895" y="95631"/>
                </a:lnTo>
                <a:lnTo>
                  <a:pt x="7541035" y="94061"/>
                </a:lnTo>
                <a:lnTo>
                  <a:pt x="7490162" y="92625"/>
                </a:lnTo>
                <a:lnTo>
                  <a:pt x="7439281" y="91306"/>
                </a:lnTo>
                <a:lnTo>
                  <a:pt x="7388393" y="90083"/>
                </a:lnTo>
                <a:lnTo>
                  <a:pt x="7337501" y="88940"/>
                </a:lnTo>
                <a:lnTo>
                  <a:pt x="7286607" y="87856"/>
                </a:lnTo>
                <a:lnTo>
                  <a:pt x="7235715" y="86814"/>
                </a:lnTo>
                <a:lnTo>
                  <a:pt x="7184827" y="85794"/>
                </a:lnTo>
                <a:lnTo>
                  <a:pt x="7133945" y="84778"/>
                </a:lnTo>
                <a:lnTo>
                  <a:pt x="7083073" y="83748"/>
                </a:lnTo>
                <a:lnTo>
                  <a:pt x="7032213" y="82685"/>
                </a:lnTo>
                <a:lnTo>
                  <a:pt x="6981368" y="81569"/>
                </a:lnTo>
                <a:lnTo>
                  <a:pt x="6930540" y="80383"/>
                </a:lnTo>
                <a:lnTo>
                  <a:pt x="6879731" y="79107"/>
                </a:lnTo>
                <a:lnTo>
                  <a:pt x="6828946" y="77724"/>
                </a:lnTo>
                <a:lnTo>
                  <a:pt x="5599078" y="103632"/>
                </a:lnTo>
                <a:lnTo>
                  <a:pt x="5546798" y="106326"/>
                </a:lnTo>
                <a:lnTo>
                  <a:pt x="5494300" y="110557"/>
                </a:lnTo>
                <a:lnTo>
                  <a:pt x="5441728" y="116031"/>
                </a:lnTo>
                <a:lnTo>
                  <a:pt x="5389229" y="122456"/>
                </a:lnTo>
                <a:lnTo>
                  <a:pt x="5336950" y="129540"/>
                </a:lnTo>
                <a:lnTo>
                  <a:pt x="5292754" y="143065"/>
                </a:lnTo>
                <a:lnTo>
                  <a:pt x="5270941" y="150756"/>
                </a:lnTo>
                <a:lnTo>
                  <a:pt x="5200483" y="160124"/>
                </a:lnTo>
                <a:lnTo>
                  <a:pt x="5152284" y="163996"/>
                </a:lnTo>
                <a:lnTo>
                  <a:pt x="5103977" y="167261"/>
                </a:lnTo>
                <a:lnTo>
                  <a:pt x="5055581" y="170116"/>
                </a:lnTo>
                <a:lnTo>
                  <a:pt x="5007114" y="172756"/>
                </a:lnTo>
                <a:lnTo>
                  <a:pt x="4958593" y="175379"/>
                </a:lnTo>
                <a:lnTo>
                  <a:pt x="4910036" y="178180"/>
                </a:lnTo>
                <a:lnTo>
                  <a:pt x="4861462" y="181356"/>
                </a:lnTo>
                <a:lnTo>
                  <a:pt x="4809182" y="176320"/>
                </a:lnTo>
                <a:lnTo>
                  <a:pt x="4756684" y="171797"/>
                </a:lnTo>
                <a:lnTo>
                  <a:pt x="4704112" y="167201"/>
                </a:lnTo>
                <a:lnTo>
                  <a:pt x="4651613" y="161946"/>
                </a:lnTo>
                <a:lnTo>
                  <a:pt x="4599334" y="155448"/>
                </a:lnTo>
                <a:lnTo>
                  <a:pt x="4554566" y="143637"/>
                </a:lnTo>
                <a:lnTo>
                  <a:pt x="4532683" y="136159"/>
                </a:lnTo>
                <a:lnTo>
                  <a:pt x="4510942" y="129540"/>
                </a:lnTo>
                <a:lnTo>
                  <a:pt x="4480081" y="122277"/>
                </a:lnTo>
                <a:lnTo>
                  <a:pt x="4449220" y="116014"/>
                </a:lnTo>
                <a:lnTo>
                  <a:pt x="4418359" y="110037"/>
                </a:lnTo>
                <a:lnTo>
                  <a:pt x="4387498" y="103632"/>
                </a:lnTo>
                <a:lnTo>
                  <a:pt x="4375330" y="88892"/>
                </a:lnTo>
                <a:lnTo>
                  <a:pt x="4363304" y="72580"/>
                </a:lnTo>
                <a:lnTo>
                  <a:pt x="4350422" y="58840"/>
                </a:lnTo>
                <a:lnTo>
                  <a:pt x="4335682" y="51816"/>
                </a:lnTo>
                <a:lnTo>
                  <a:pt x="4273852" y="45706"/>
                </a:lnTo>
                <a:lnTo>
                  <a:pt x="4230000" y="42914"/>
                </a:lnTo>
                <a:lnTo>
                  <a:pt x="4200871" y="43056"/>
                </a:lnTo>
                <a:lnTo>
                  <a:pt x="4183209" y="45747"/>
                </a:lnTo>
                <a:lnTo>
                  <a:pt x="4173755" y="50602"/>
                </a:lnTo>
                <a:lnTo>
                  <a:pt x="4169256" y="57236"/>
                </a:lnTo>
                <a:lnTo>
                  <a:pt x="4166453" y="65265"/>
                </a:lnTo>
                <a:lnTo>
                  <a:pt x="4162090" y="74303"/>
                </a:lnTo>
                <a:lnTo>
                  <a:pt x="4107082" y="103632"/>
                </a:lnTo>
                <a:lnTo>
                  <a:pt x="4037549" y="117729"/>
                </a:lnTo>
                <a:lnTo>
                  <a:pt x="4002283" y="123348"/>
                </a:lnTo>
                <a:lnTo>
                  <a:pt x="3966874" y="129540"/>
                </a:lnTo>
                <a:lnTo>
                  <a:pt x="3953396" y="136588"/>
                </a:lnTo>
                <a:lnTo>
                  <a:pt x="3940204" y="143637"/>
                </a:lnTo>
                <a:lnTo>
                  <a:pt x="3927012" y="150114"/>
                </a:lnTo>
                <a:lnTo>
                  <a:pt x="3913534" y="155448"/>
                </a:lnTo>
                <a:lnTo>
                  <a:pt x="3887245" y="162496"/>
                </a:lnTo>
                <a:lnTo>
                  <a:pt x="3860956" y="168402"/>
                </a:lnTo>
                <a:lnTo>
                  <a:pt x="3834667" y="174307"/>
                </a:lnTo>
                <a:lnTo>
                  <a:pt x="3790995" y="186690"/>
                </a:lnTo>
                <a:lnTo>
                  <a:pt x="3738274" y="207264"/>
                </a:lnTo>
                <a:lnTo>
                  <a:pt x="3387754" y="181356"/>
                </a:lnTo>
                <a:lnTo>
                  <a:pt x="3338867" y="177093"/>
                </a:lnTo>
                <a:lnTo>
                  <a:pt x="3290408" y="172402"/>
                </a:lnTo>
                <a:lnTo>
                  <a:pt x="3242236" y="165711"/>
                </a:lnTo>
                <a:lnTo>
                  <a:pt x="3194206" y="155448"/>
                </a:lnTo>
                <a:lnTo>
                  <a:pt x="3127912" y="126111"/>
                </a:lnTo>
                <a:lnTo>
                  <a:pt x="3089050" y="103632"/>
                </a:lnTo>
                <a:lnTo>
                  <a:pt x="3041370" y="107946"/>
                </a:lnTo>
                <a:lnTo>
                  <a:pt x="2993691" y="112767"/>
                </a:lnTo>
                <a:lnTo>
                  <a:pt x="2946011" y="117667"/>
                </a:lnTo>
                <a:lnTo>
                  <a:pt x="2898332" y="122222"/>
                </a:lnTo>
                <a:lnTo>
                  <a:pt x="2850653" y="126003"/>
                </a:lnTo>
                <a:lnTo>
                  <a:pt x="2802973" y="128584"/>
                </a:lnTo>
                <a:lnTo>
                  <a:pt x="2755294" y="129540"/>
                </a:lnTo>
                <a:lnTo>
                  <a:pt x="2719218" y="130206"/>
                </a:lnTo>
                <a:lnTo>
                  <a:pt x="2682713" y="129159"/>
                </a:lnTo>
                <a:lnTo>
                  <a:pt x="2613562" y="103632"/>
                </a:lnTo>
                <a:lnTo>
                  <a:pt x="2600036" y="58674"/>
                </a:lnTo>
                <a:lnTo>
                  <a:pt x="2599203" y="28622"/>
                </a:lnTo>
                <a:lnTo>
                  <a:pt x="2596798" y="0"/>
                </a:lnTo>
                <a:lnTo>
                  <a:pt x="2583534" y="13882"/>
                </a:lnTo>
                <a:lnTo>
                  <a:pt x="2570699" y="27622"/>
                </a:lnTo>
                <a:lnTo>
                  <a:pt x="2557579" y="40505"/>
                </a:lnTo>
                <a:lnTo>
                  <a:pt x="2518693" y="67056"/>
                </a:lnTo>
                <a:lnTo>
                  <a:pt x="2444885" y="91054"/>
                </a:lnTo>
                <a:lnTo>
                  <a:pt x="2396356" y="101564"/>
                </a:lnTo>
                <a:lnTo>
                  <a:pt x="2346505" y="109608"/>
                </a:lnTo>
                <a:lnTo>
                  <a:pt x="2295780" y="115541"/>
                </a:lnTo>
                <a:lnTo>
                  <a:pt x="2244631" y="119717"/>
                </a:lnTo>
                <a:lnTo>
                  <a:pt x="2193509" y="122491"/>
                </a:lnTo>
                <a:lnTo>
                  <a:pt x="2142864" y="124217"/>
                </a:lnTo>
                <a:lnTo>
                  <a:pt x="2093144" y="125250"/>
                </a:lnTo>
                <a:lnTo>
                  <a:pt x="2044800" y="125944"/>
                </a:lnTo>
                <a:lnTo>
                  <a:pt x="1998282" y="126654"/>
                </a:lnTo>
                <a:lnTo>
                  <a:pt x="1954039" y="127734"/>
                </a:lnTo>
                <a:lnTo>
                  <a:pt x="1912522" y="129540"/>
                </a:lnTo>
                <a:lnTo>
                  <a:pt x="1851372" y="125814"/>
                </a:lnTo>
                <a:lnTo>
                  <a:pt x="1799701" y="122463"/>
                </a:lnTo>
                <a:lnTo>
                  <a:pt x="1756621" y="119467"/>
                </a:lnTo>
                <a:lnTo>
                  <a:pt x="1692675" y="114458"/>
                </a:lnTo>
                <a:lnTo>
                  <a:pt x="1652426" y="110631"/>
                </a:lnTo>
                <a:lnTo>
                  <a:pt x="1614582" y="105886"/>
                </a:lnTo>
                <a:lnTo>
                  <a:pt x="1608824" y="105191"/>
                </a:lnTo>
                <a:lnTo>
                  <a:pt x="1557816" y="103676"/>
                </a:lnTo>
                <a:lnTo>
                  <a:pt x="1510458" y="103616"/>
                </a:lnTo>
                <a:lnTo>
                  <a:pt x="1477449" y="103624"/>
                </a:lnTo>
                <a:lnTo>
                  <a:pt x="1437034" y="103632"/>
                </a:lnTo>
                <a:close/>
              </a:path>
            </a:pathLst>
          </a:custGeom>
          <a:ln w="19812">
            <a:solidFill>
              <a:srgbClr val="6B6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84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00" y="372902"/>
            <a:ext cx="8411845" cy="49256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92195" marR="5080" indent="-3178175">
              <a:lnSpc>
                <a:spcPts val="3110"/>
              </a:lnSpc>
              <a:spcBef>
                <a:spcPts val="204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véralvadás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(hemosztázis,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más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néven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koaguláció) definiciója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260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vérzés</a:t>
            </a:r>
            <a:r>
              <a:rPr sz="26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megállítása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érfal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kijavításával.</a:t>
            </a:r>
            <a:endParaRPr sz="2600">
              <a:latin typeface="Arial"/>
              <a:cs typeface="Arial"/>
            </a:endParaRPr>
          </a:p>
          <a:p>
            <a:pPr marL="382905" marR="1691639" indent="-370840">
              <a:lnSpc>
                <a:spcPts val="2810"/>
              </a:lnSpc>
              <a:spcBef>
                <a:spcPts val="655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Egyensúly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fenntartása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koaguláció</a:t>
            </a:r>
            <a:r>
              <a:rPr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fibrinolízis</a:t>
            </a:r>
            <a:r>
              <a:rPr sz="26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között.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  <a:buClr>
                <a:srgbClr val="BF00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6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egyensúly</a:t>
            </a:r>
            <a:r>
              <a:rPr sz="26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hibája:</a:t>
            </a:r>
            <a:endParaRPr sz="2600">
              <a:latin typeface="Arial"/>
              <a:cs typeface="Arial"/>
            </a:endParaRPr>
          </a:p>
          <a:p>
            <a:pPr marL="382905" marR="137795" indent="-370840">
              <a:lnSpc>
                <a:spcPts val="2800"/>
              </a:lnSpc>
              <a:spcBef>
                <a:spcPts val="660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Vérzékenyég</a:t>
            </a:r>
            <a:r>
              <a:rPr sz="26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(hypokoaguláció):</a:t>
            </a:r>
            <a:r>
              <a:rPr sz="2600" b="1" spc="-1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folyamatos</a:t>
            </a:r>
            <a:r>
              <a:rPr sz="2600" b="1" spc="-1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vérzés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(örökölt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6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szerzett)</a:t>
            </a:r>
            <a:endParaRPr sz="2600">
              <a:latin typeface="Arial"/>
              <a:cs typeface="Arial"/>
            </a:endParaRPr>
          </a:p>
          <a:p>
            <a:pPr marL="382905" marR="792480" indent="-370840">
              <a:lnSpc>
                <a:spcPts val="2810"/>
              </a:lnSpc>
              <a:spcBef>
                <a:spcPts val="605"/>
              </a:spcBef>
              <a:buFont typeface="Arial"/>
              <a:buChar char="•"/>
              <a:tabLst>
                <a:tab pos="382905" algn="l"/>
              </a:tabLst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Trombózis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(hyperkoaguláció),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véralvadás szükségszerűtlen</a:t>
            </a:r>
            <a:r>
              <a:rPr sz="26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aktiválódása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BF0000"/>
                </a:solidFill>
                <a:latin typeface="Arial"/>
                <a:cs typeface="Arial"/>
              </a:rPr>
              <a:t>fenntartása.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85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287" y="434340"/>
            <a:ext cx="9924415" cy="6212205"/>
            <a:chOff x="399287" y="434340"/>
            <a:chExt cx="9924415" cy="6212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7" y="1284732"/>
              <a:ext cx="9924287" cy="53614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9287" y="1284732"/>
              <a:ext cx="8385175" cy="449580"/>
            </a:xfrm>
            <a:custGeom>
              <a:avLst/>
              <a:gdLst/>
              <a:ahLst/>
              <a:cxnLst/>
              <a:rect l="l" t="t" r="r" b="b"/>
              <a:pathLst>
                <a:path w="8385175" h="449580">
                  <a:moveTo>
                    <a:pt x="8385047" y="449579"/>
                  </a:moveTo>
                  <a:lnTo>
                    <a:pt x="0" y="449579"/>
                  </a:lnTo>
                  <a:lnTo>
                    <a:pt x="0" y="0"/>
                  </a:lnTo>
                  <a:lnTo>
                    <a:pt x="8385047" y="0"/>
                  </a:lnTo>
                  <a:lnTo>
                    <a:pt x="8385047" y="449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876" y="434340"/>
              <a:ext cx="1790699" cy="24521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5944" y="711249"/>
            <a:ext cx="573976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</a:rPr>
              <a:t>A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véralvadás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fő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folyamatai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és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elemei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-25" dirty="0"/>
              <a:t>86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2996" y="1915667"/>
            <a:ext cx="117983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705" rIns="0" bIns="0" rtlCol="0">
            <a:spAutoFit/>
          </a:bodyPr>
          <a:lstStyle/>
          <a:p>
            <a:pPr marL="99060" marR="209550">
              <a:lnSpc>
                <a:spcPts val="2330"/>
              </a:lnSpc>
              <a:spcBef>
                <a:spcPts val="415"/>
              </a:spcBef>
            </a:pPr>
            <a:r>
              <a:rPr sz="1950" b="1" spc="-25" dirty="0">
                <a:latin typeface="Arial"/>
                <a:cs typeface="Arial"/>
              </a:rPr>
              <a:t>Ér </a:t>
            </a:r>
            <a:r>
              <a:rPr sz="1950" b="1" spc="-20" dirty="0">
                <a:latin typeface="Arial"/>
                <a:cs typeface="Arial"/>
              </a:rPr>
              <a:t>sérülés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0300" y="2686811"/>
            <a:ext cx="1262380" cy="3994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30"/>
              </a:spcBef>
            </a:pPr>
            <a:r>
              <a:rPr sz="1950" b="1" spc="-10" dirty="0">
                <a:latin typeface="Arial"/>
                <a:cs typeface="Arial"/>
              </a:rPr>
              <a:t>Kollagén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1828" y="2631948"/>
            <a:ext cx="1833880" cy="631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30"/>
              </a:spcBef>
            </a:pPr>
            <a:r>
              <a:rPr sz="1950" b="1" dirty="0">
                <a:latin typeface="Arial"/>
                <a:cs typeface="Arial"/>
              </a:rPr>
              <a:t>Szöveti</a:t>
            </a:r>
            <a:r>
              <a:rPr sz="1950" b="1" spc="-8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faktor</a:t>
            </a:r>
            <a:endParaRPr sz="195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  <a:spcBef>
                <a:spcPts val="15"/>
              </a:spcBef>
            </a:pPr>
            <a:r>
              <a:rPr sz="1500" b="1" dirty="0">
                <a:latin typeface="Arial"/>
                <a:cs typeface="Arial"/>
              </a:rPr>
              <a:t>(Tissue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factor)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411" y="3424427"/>
            <a:ext cx="2005964" cy="365760"/>
          </a:xfrm>
          <a:prstGeom prst="rect">
            <a:avLst/>
          </a:prstGeom>
          <a:solidFill>
            <a:srgbClr val="F6EBC6"/>
          </a:solidFill>
        </p:spPr>
        <p:txBody>
          <a:bodyPr vert="horz" wrap="square" lIns="0" tIns="4635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65"/>
              </a:spcBef>
            </a:pPr>
            <a:r>
              <a:rPr sz="1700" b="1" dirty="0">
                <a:latin typeface="Arial"/>
                <a:cs typeface="Arial"/>
              </a:rPr>
              <a:t>Ér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összehúzódás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5060" y="3595115"/>
            <a:ext cx="1766570" cy="631190"/>
          </a:xfrm>
          <a:prstGeom prst="rect">
            <a:avLst/>
          </a:prstGeom>
          <a:solidFill>
            <a:srgbClr val="F6EBC6"/>
          </a:solidFill>
        </p:spPr>
        <p:txBody>
          <a:bodyPr vert="horz" wrap="square" lIns="0" tIns="41275" rIns="0" bIns="0" rtlCol="0">
            <a:spAutoFit/>
          </a:bodyPr>
          <a:lstStyle/>
          <a:p>
            <a:pPr marL="150495" marR="260985" indent="-53975">
              <a:lnSpc>
                <a:spcPct val="101800"/>
              </a:lnSpc>
              <a:spcBef>
                <a:spcPts val="325"/>
              </a:spcBef>
            </a:pPr>
            <a:r>
              <a:rPr sz="1700" b="1" spc="-10" dirty="0">
                <a:latin typeface="Arial"/>
                <a:cs typeface="Arial"/>
              </a:rPr>
              <a:t>Vérlemezkék Aktiválódása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5172" y="3584448"/>
            <a:ext cx="1430020" cy="632460"/>
          </a:xfrm>
          <a:prstGeom prst="rect">
            <a:avLst/>
          </a:prstGeom>
          <a:solidFill>
            <a:srgbClr val="F6EBC6"/>
          </a:solidFill>
        </p:spPr>
        <p:txBody>
          <a:bodyPr vert="horz" wrap="square" lIns="0" tIns="41910" rIns="0" bIns="0" rtlCol="0">
            <a:spAutoFit/>
          </a:bodyPr>
          <a:lstStyle/>
          <a:p>
            <a:pPr marL="161290" marR="107314" indent="-62865">
              <a:lnSpc>
                <a:spcPct val="101699"/>
              </a:lnSpc>
              <a:spcBef>
                <a:spcPts val="330"/>
              </a:spcBef>
            </a:pPr>
            <a:r>
              <a:rPr sz="1700" b="1" spc="-10" dirty="0">
                <a:latin typeface="Arial"/>
                <a:cs typeface="Arial"/>
              </a:rPr>
              <a:t>Véralvadási kaszkád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983" y="3584448"/>
            <a:ext cx="1973580" cy="632460"/>
          </a:xfrm>
          <a:prstGeom prst="rect">
            <a:avLst/>
          </a:prstGeom>
          <a:solidFill>
            <a:srgbClr val="F6EBC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9060" marR="177800">
              <a:lnSpc>
                <a:spcPct val="101699"/>
              </a:lnSpc>
              <a:spcBef>
                <a:spcPts val="330"/>
              </a:spcBef>
            </a:pPr>
            <a:r>
              <a:rPr sz="1700" b="1" spc="-10" dirty="0">
                <a:latin typeface="Arial"/>
                <a:cs typeface="Arial"/>
              </a:rPr>
              <a:t>Antitrombotikus kontroll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1352" y="6163055"/>
            <a:ext cx="2280285" cy="365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35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sz="1700" b="1" dirty="0">
                <a:latin typeface="Arial"/>
                <a:cs typeface="Arial"/>
              </a:rPr>
              <a:t>Primer</a:t>
            </a:r>
            <a:r>
              <a:rPr sz="1700" b="1" spc="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hemosztázis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5211" y="6163055"/>
            <a:ext cx="2696210" cy="365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35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65"/>
              </a:spcBef>
            </a:pPr>
            <a:r>
              <a:rPr sz="1700" b="1" dirty="0">
                <a:latin typeface="Arial"/>
                <a:cs typeface="Arial"/>
              </a:rPr>
              <a:t>Szekunder</a:t>
            </a:r>
            <a:r>
              <a:rPr sz="1700" b="1" spc="6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hemosztázis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2883" y="5145023"/>
            <a:ext cx="913130" cy="632460"/>
          </a:xfrm>
          <a:prstGeom prst="rect">
            <a:avLst/>
          </a:prstGeom>
          <a:solidFill>
            <a:srgbClr val="161644"/>
          </a:solidFill>
        </p:spPr>
        <p:txBody>
          <a:bodyPr vert="horz" wrap="square" lIns="0" tIns="4572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6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Vérrög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2832" y="5012435"/>
            <a:ext cx="1557655" cy="897890"/>
          </a:xfrm>
          <a:prstGeom prst="rect">
            <a:avLst/>
          </a:prstGeom>
          <a:solidFill>
            <a:srgbClr val="F6EBC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7155" marR="294005">
              <a:lnSpc>
                <a:spcPct val="101800"/>
              </a:lnSpc>
              <a:spcBef>
                <a:spcPts val="325"/>
              </a:spcBef>
            </a:pPr>
            <a:r>
              <a:rPr sz="1700" b="1" spc="-10" dirty="0">
                <a:latin typeface="Arial"/>
                <a:cs typeface="Arial"/>
              </a:rPr>
              <a:t>Fibrinolízis </a:t>
            </a:r>
            <a:r>
              <a:rPr sz="1700" b="1" dirty="0">
                <a:latin typeface="Arial"/>
                <a:cs typeface="Arial"/>
              </a:rPr>
              <a:t>és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vérrög feloldás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0319" y="5145023"/>
            <a:ext cx="1417320" cy="63246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1275" rIns="0" bIns="0" rtlCol="0">
            <a:spAutoFit/>
          </a:bodyPr>
          <a:lstStyle/>
          <a:p>
            <a:pPr marL="438784" marR="99695" indent="-335915">
              <a:lnSpc>
                <a:spcPct val="101800"/>
              </a:lnSpc>
              <a:spcBef>
                <a:spcPts val="325"/>
              </a:spcBef>
            </a:pPr>
            <a:r>
              <a:rPr sz="1700" b="1" spc="-10" dirty="0">
                <a:latin typeface="Arial"/>
                <a:cs typeface="Arial"/>
              </a:rPr>
              <a:t>Vérlemezke </a:t>
            </a:r>
            <a:r>
              <a:rPr sz="1700" b="1" spc="-20" dirty="0">
                <a:latin typeface="Arial"/>
                <a:cs typeface="Arial"/>
              </a:rPr>
              <a:t>dugó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83" y="6201155"/>
            <a:ext cx="6527800" cy="1195070"/>
          </a:xfrm>
          <a:custGeom>
            <a:avLst/>
            <a:gdLst/>
            <a:ahLst/>
            <a:cxnLst/>
            <a:rect l="l" t="t" r="r" b="b"/>
            <a:pathLst>
              <a:path w="6527800" h="1195070">
                <a:moveTo>
                  <a:pt x="6527292" y="688848"/>
                </a:moveTo>
                <a:lnTo>
                  <a:pt x="5390400" y="688848"/>
                </a:lnTo>
                <a:lnTo>
                  <a:pt x="5390400" y="0"/>
                </a:lnTo>
                <a:lnTo>
                  <a:pt x="0" y="0"/>
                </a:lnTo>
                <a:lnTo>
                  <a:pt x="0" y="1126248"/>
                </a:lnTo>
                <a:lnTo>
                  <a:pt x="5205996" y="1126248"/>
                </a:lnTo>
                <a:lnTo>
                  <a:pt x="5205996" y="1194816"/>
                </a:lnTo>
                <a:lnTo>
                  <a:pt x="6527292" y="1194816"/>
                </a:lnTo>
                <a:lnTo>
                  <a:pt x="6527292" y="68884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996" y="249935"/>
            <a:ext cx="9816465" cy="7146290"/>
          </a:xfrm>
          <a:custGeom>
            <a:avLst/>
            <a:gdLst/>
            <a:ahLst/>
            <a:cxnLst/>
            <a:rect l="l" t="t" r="r" b="b"/>
            <a:pathLst>
              <a:path w="9816465" h="7146290">
                <a:moveTo>
                  <a:pt x="8802624" y="0"/>
                </a:moveTo>
                <a:lnTo>
                  <a:pt x="0" y="0"/>
                </a:lnTo>
                <a:lnTo>
                  <a:pt x="0" y="437388"/>
                </a:lnTo>
                <a:lnTo>
                  <a:pt x="8802624" y="437388"/>
                </a:lnTo>
                <a:lnTo>
                  <a:pt x="8802624" y="0"/>
                </a:lnTo>
                <a:close/>
              </a:path>
              <a:path w="9816465" h="7146290">
                <a:moveTo>
                  <a:pt x="9816071" y="5884164"/>
                </a:moveTo>
                <a:lnTo>
                  <a:pt x="5362943" y="5884164"/>
                </a:lnTo>
                <a:lnTo>
                  <a:pt x="5362943" y="7146036"/>
                </a:lnTo>
                <a:lnTo>
                  <a:pt x="9816071" y="7146036"/>
                </a:lnTo>
                <a:lnTo>
                  <a:pt x="9816071" y="588416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495" y="6201155"/>
            <a:ext cx="5390515" cy="68897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1360805" marR="2364105">
              <a:lnSpc>
                <a:spcPct val="100699"/>
              </a:lnSpc>
              <a:spcBef>
                <a:spcPts val="345"/>
              </a:spcBef>
            </a:pP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TF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tissue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factor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</a:t>
            </a:r>
            <a:r>
              <a:rPr sz="15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phospholipid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2952" y="6134100"/>
            <a:ext cx="4453255" cy="75628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2544" rIns="0" bIns="0" rtlCol="0">
            <a:spAutoFit/>
          </a:bodyPr>
          <a:lstStyle/>
          <a:p>
            <a:pPr marL="97155" marR="788035">
              <a:lnSpc>
                <a:spcPct val="100699"/>
              </a:lnSpc>
              <a:spcBef>
                <a:spcPts val="334"/>
              </a:spcBef>
            </a:pPr>
            <a:r>
              <a:rPr sz="1500" b="1" spc="-40" dirty="0">
                <a:solidFill>
                  <a:srgbClr val="BF0000"/>
                </a:solidFill>
                <a:latin typeface="Arial"/>
                <a:cs typeface="Arial"/>
              </a:rPr>
              <a:t>tPA</a:t>
            </a:r>
            <a:r>
              <a:rPr sz="150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tissue</a:t>
            </a:r>
            <a:r>
              <a:rPr sz="15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plasminogen</a:t>
            </a:r>
            <a:r>
              <a:rPr sz="15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activator</a:t>
            </a:r>
            <a:r>
              <a:rPr sz="1500" b="1" spc="5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BF0000"/>
                </a:solidFill>
                <a:latin typeface="Arial"/>
                <a:cs typeface="Arial"/>
              </a:rPr>
              <a:t>uPA</a:t>
            </a:r>
            <a:r>
              <a:rPr sz="15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urokinase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plasminogen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activator PAI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 –</a:t>
            </a:r>
            <a:r>
              <a:rPr sz="15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plasminogen</a:t>
            </a:r>
            <a:r>
              <a:rPr sz="15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activator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inhibitors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7756" y="6854370"/>
            <a:ext cx="424434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TAFI</a:t>
            </a:r>
            <a:r>
              <a:rPr sz="15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trombin</a:t>
            </a:r>
            <a:r>
              <a:rPr sz="15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activatable</a:t>
            </a:r>
            <a:r>
              <a:rPr sz="15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fibrinolisis</a:t>
            </a:r>
            <a:r>
              <a:rPr sz="15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inhibitor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7756" y="7084555"/>
            <a:ext cx="29679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FDP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- fibrin</a:t>
            </a:r>
            <a:r>
              <a:rPr sz="15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degradation</a:t>
            </a:r>
            <a:r>
              <a:rPr sz="150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product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324612"/>
            <a:ext cx="8042148" cy="58094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46632" y="249936"/>
            <a:ext cx="8286115" cy="43307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6990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370"/>
              </a:spcBef>
              <a:tabLst>
                <a:tab pos="5125085" algn="l"/>
              </a:tabLst>
            </a:pPr>
            <a:r>
              <a:rPr sz="3225" baseline="1291" dirty="0"/>
              <a:t>Koagulációs</a:t>
            </a:r>
            <a:r>
              <a:rPr sz="3225" spc="-22" baseline="1291" dirty="0"/>
              <a:t> </a:t>
            </a:r>
            <a:r>
              <a:rPr sz="3225" spc="-15" baseline="1291" dirty="0"/>
              <a:t>kaszkád</a:t>
            </a:r>
            <a:r>
              <a:rPr sz="3225" baseline="1291" dirty="0"/>
              <a:t>	</a:t>
            </a:r>
            <a:r>
              <a:rPr sz="2150" dirty="0"/>
              <a:t>Fibrinolízis</a:t>
            </a:r>
            <a:r>
              <a:rPr sz="2150" spc="-80" dirty="0"/>
              <a:t> </a:t>
            </a:r>
            <a:r>
              <a:rPr sz="2150" spc="-10" dirty="0"/>
              <a:t>kaszkád</a:t>
            </a:r>
            <a:endParaRPr sz="2150"/>
          </a:p>
        </p:txBody>
      </p:sp>
      <p:sp>
        <p:nvSpPr>
          <p:cNvPr id="10" name="object 10"/>
          <p:cNvSpPr txBox="1"/>
          <p:nvPr/>
        </p:nvSpPr>
        <p:spPr>
          <a:xfrm>
            <a:off x="3265932" y="2735580"/>
            <a:ext cx="323850" cy="155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135"/>
              </a:lnSpc>
            </a:pPr>
            <a:r>
              <a:rPr sz="1050" b="1" spc="-10" dirty="0">
                <a:latin typeface="Arial"/>
                <a:cs typeface="Arial"/>
              </a:rPr>
              <a:t>VIIIa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9515" y="3392423"/>
            <a:ext cx="309880" cy="155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63500">
              <a:lnSpc>
                <a:spcPts val="1050"/>
              </a:lnSpc>
              <a:spcBef>
                <a:spcPts val="170"/>
              </a:spcBef>
            </a:pPr>
            <a:r>
              <a:rPr sz="1050" b="1" spc="-25" dirty="0">
                <a:latin typeface="Arial"/>
                <a:cs typeface="Arial"/>
              </a:rPr>
              <a:t>Va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97690" y="7017429"/>
            <a:ext cx="209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87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3932" y="5030723"/>
            <a:ext cx="405765" cy="265430"/>
          </a:xfrm>
          <a:prstGeom prst="rect">
            <a:avLst/>
          </a:prstGeom>
          <a:solidFill>
            <a:srgbClr val="FFFFFF"/>
          </a:solidFill>
          <a:ln w="30480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90"/>
              </a:spcBef>
            </a:pPr>
            <a:r>
              <a:rPr sz="1050" b="1" spc="-20" dirty="0">
                <a:latin typeface="Arial"/>
                <a:cs typeface="Arial"/>
              </a:rPr>
              <a:t>XIII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43300" y="4232148"/>
            <a:ext cx="306705" cy="295910"/>
            <a:chOff x="3543300" y="4232148"/>
            <a:chExt cx="306705" cy="295910"/>
          </a:xfrm>
        </p:grpSpPr>
        <p:sp>
          <p:nvSpPr>
            <p:cNvPr id="15" name="object 15"/>
            <p:cNvSpPr/>
            <p:nvPr/>
          </p:nvSpPr>
          <p:spPr>
            <a:xfrm>
              <a:off x="3558540" y="4247388"/>
              <a:ext cx="276225" cy="265430"/>
            </a:xfrm>
            <a:custGeom>
              <a:avLst/>
              <a:gdLst/>
              <a:ahLst/>
              <a:cxnLst/>
              <a:rect l="l" t="t" r="r" b="b"/>
              <a:pathLst>
                <a:path w="276225" h="265429">
                  <a:moveTo>
                    <a:pt x="275843" y="265175"/>
                  </a:moveTo>
                  <a:lnTo>
                    <a:pt x="0" y="265175"/>
                  </a:lnTo>
                  <a:lnTo>
                    <a:pt x="0" y="0"/>
                  </a:lnTo>
                  <a:lnTo>
                    <a:pt x="275843" y="0"/>
                  </a:lnTo>
                  <a:lnTo>
                    <a:pt x="275843" y="265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8540" y="4247388"/>
              <a:ext cx="276225" cy="265430"/>
            </a:xfrm>
            <a:custGeom>
              <a:avLst/>
              <a:gdLst/>
              <a:ahLst/>
              <a:cxnLst/>
              <a:rect l="l" t="t" r="r" b="b"/>
              <a:pathLst>
                <a:path w="276225" h="265429">
                  <a:moveTo>
                    <a:pt x="0" y="0"/>
                  </a:moveTo>
                  <a:lnTo>
                    <a:pt x="275843" y="0"/>
                  </a:lnTo>
                  <a:lnTo>
                    <a:pt x="275843" y="265175"/>
                  </a:lnTo>
                  <a:lnTo>
                    <a:pt x="0" y="265175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58540" y="4247388"/>
            <a:ext cx="276225" cy="2654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50" b="1" spc="-25" dirty="0"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26052" y="4994147"/>
            <a:ext cx="268605" cy="295910"/>
            <a:chOff x="4226052" y="4994147"/>
            <a:chExt cx="268605" cy="295910"/>
          </a:xfrm>
        </p:grpSpPr>
        <p:sp>
          <p:nvSpPr>
            <p:cNvPr id="19" name="object 19"/>
            <p:cNvSpPr/>
            <p:nvPr/>
          </p:nvSpPr>
          <p:spPr>
            <a:xfrm>
              <a:off x="4241292" y="5009387"/>
              <a:ext cx="238125" cy="265430"/>
            </a:xfrm>
            <a:custGeom>
              <a:avLst/>
              <a:gdLst/>
              <a:ahLst/>
              <a:cxnLst/>
              <a:rect l="l" t="t" r="r" b="b"/>
              <a:pathLst>
                <a:path w="238125" h="265429">
                  <a:moveTo>
                    <a:pt x="237743" y="265176"/>
                  </a:moveTo>
                  <a:lnTo>
                    <a:pt x="0" y="265176"/>
                  </a:lnTo>
                  <a:lnTo>
                    <a:pt x="0" y="0"/>
                  </a:lnTo>
                  <a:lnTo>
                    <a:pt x="237743" y="0"/>
                  </a:lnTo>
                  <a:lnTo>
                    <a:pt x="237743" y="265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1292" y="5009387"/>
              <a:ext cx="238125" cy="265430"/>
            </a:xfrm>
            <a:custGeom>
              <a:avLst/>
              <a:gdLst/>
              <a:ahLst/>
              <a:cxnLst/>
              <a:rect l="l" t="t" r="r" b="b"/>
              <a:pathLst>
                <a:path w="238125" h="265429">
                  <a:moveTo>
                    <a:pt x="0" y="0"/>
                  </a:moveTo>
                  <a:lnTo>
                    <a:pt x="237743" y="0"/>
                  </a:lnTo>
                  <a:lnTo>
                    <a:pt x="237743" y="265176"/>
                  </a:lnTo>
                  <a:lnTo>
                    <a:pt x="0" y="265176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26092" y="5042368"/>
            <a:ext cx="641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-50" dirty="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58496"/>
            <a:ext cx="5501640" cy="1195070"/>
          </a:xfrm>
          <a:custGeom>
            <a:avLst/>
            <a:gdLst/>
            <a:ahLst/>
            <a:cxnLst/>
            <a:rect l="l" t="t" r="r" b="b"/>
            <a:pathLst>
              <a:path w="5501640" h="1195070">
                <a:moveTo>
                  <a:pt x="5501627" y="688835"/>
                </a:moveTo>
                <a:lnTo>
                  <a:pt x="4364736" y="688835"/>
                </a:lnTo>
                <a:lnTo>
                  <a:pt x="4364736" y="0"/>
                </a:lnTo>
                <a:lnTo>
                  <a:pt x="0" y="0"/>
                </a:lnTo>
                <a:lnTo>
                  <a:pt x="0" y="1127760"/>
                </a:lnTo>
                <a:lnTo>
                  <a:pt x="4180332" y="1127760"/>
                </a:lnTo>
                <a:lnTo>
                  <a:pt x="4180332" y="1194803"/>
                </a:lnTo>
                <a:lnTo>
                  <a:pt x="5501627" y="1194803"/>
                </a:lnTo>
                <a:lnTo>
                  <a:pt x="5501627" y="68883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8787"/>
            <a:ext cx="9362440" cy="7145020"/>
          </a:xfrm>
          <a:custGeom>
            <a:avLst/>
            <a:gdLst/>
            <a:ahLst/>
            <a:cxnLst/>
            <a:rect l="l" t="t" r="r" b="b"/>
            <a:pathLst>
              <a:path w="9362440" h="7145020">
                <a:moveTo>
                  <a:pt x="8348472" y="0"/>
                </a:moveTo>
                <a:lnTo>
                  <a:pt x="0" y="0"/>
                </a:lnTo>
                <a:lnTo>
                  <a:pt x="0" y="435864"/>
                </a:lnTo>
                <a:lnTo>
                  <a:pt x="8348472" y="435864"/>
                </a:lnTo>
                <a:lnTo>
                  <a:pt x="8348472" y="0"/>
                </a:lnTo>
                <a:close/>
              </a:path>
              <a:path w="9362440" h="7145020">
                <a:moveTo>
                  <a:pt x="9361932" y="5882652"/>
                </a:moveTo>
                <a:lnTo>
                  <a:pt x="4908791" y="5882652"/>
                </a:lnTo>
                <a:lnTo>
                  <a:pt x="4908791" y="7144512"/>
                </a:lnTo>
                <a:lnTo>
                  <a:pt x="9361932" y="7144512"/>
                </a:lnTo>
                <a:lnTo>
                  <a:pt x="9361932" y="588265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6158484"/>
            <a:ext cx="4364990" cy="68897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333375" marR="2366010">
              <a:lnSpc>
                <a:spcPct val="100699"/>
              </a:lnSpc>
              <a:spcBef>
                <a:spcPts val="345"/>
              </a:spcBef>
            </a:pP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TF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tissue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factor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</a:t>
            </a:r>
            <a:r>
              <a:rPr sz="15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phospholipid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8803" y="6091428"/>
            <a:ext cx="4453255" cy="75628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97155" marR="788035">
              <a:lnSpc>
                <a:spcPct val="100699"/>
              </a:lnSpc>
              <a:spcBef>
                <a:spcPts val="345"/>
              </a:spcBef>
            </a:pPr>
            <a:r>
              <a:rPr sz="1500" b="1" spc="-40" dirty="0">
                <a:solidFill>
                  <a:srgbClr val="BF0000"/>
                </a:solidFill>
                <a:latin typeface="Arial"/>
                <a:cs typeface="Arial"/>
              </a:rPr>
              <a:t>tPA</a:t>
            </a:r>
            <a:r>
              <a:rPr sz="150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tissue</a:t>
            </a:r>
            <a:r>
              <a:rPr sz="15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plasminogen</a:t>
            </a:r>
            <a:r>
              <a:rPr sz="15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activator</a:t>
            </a:r>
            <a:r>
              <a:rPr sz="1500" b="1" spc="5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BF0000"/>
                </a:solidFill>
                <a:latin typeface="Arial"/>
                <a:cs typeface="Arial"/>
              </a:rPr>
              <a:t>uPA</a:t>
            </a:r>
            <a:r>
              <a:rPr sz="15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urokinase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plasminogen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activator PAI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 –</a:t>
            </a:r>
            <a:r>
              <a:rPr sz="15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plasminogen</a:t>
            </a:r>
            <a:r>
              <a:rPr sz="15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activator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inhibitors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3577" y="6813291"/>
            <a:ext cx="424434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TAFI</a:t>
            </a:r>
            <a:r>
              <a:rPr sz="15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5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trombin</a:t>
            </a:r>
            <a:r>
              <a:rPr sz="15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activatable</a:t>
            </a:r>
            <a:r>
              <a:rPr sz="15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fibrinolisis</a:t>
            </a:r>
            <a:r>
              <a:rPr sz="15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inhibitor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3577" y="7043357"/>
            <a:ext cx="29679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FDP</a:t>
            </a:r>
            <a:r>
              <a:rPr sz="15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r>
              <a:rPr sz="15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fibrin</a:t>
            </a:r>
            <a:r>
              <a:rPr sz="150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BF0000"/>
                </a:solidFill>
                <a:latin typeface="Arial"/>
                <a:cs typeface="Arial"/>
              </a:rPr>
              <a:t>degradation</a:t>
            </a:r>
            <a:r>
              <a:rPr sz="150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BF0000"/>
                </a:solidFill>
                <a:latin typeface="Arial"/>
                <a:cs typeface="Arial"/>
              </a:rPr>
              <a:t>product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19" y="281940"/>
            <a:ext cx="8042147" cy="58094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" y="208788"/>
            <a:ext cx="8288020" cy="431800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6990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370"/>
              </a:spcBef>
              <a:tabLst>
                <a:tab pos="5126355" algn="l"/>
              </a:tabLst>
            </a:pPr>
            <a:r>
              <a:rPr sz="3225" baseline="1291" dirty="0"/>
              <a:t>Koagulációs</a:t>
            </a:r>
            <a:r>
              <a:rPr sz="3225" spc="-22" baseline="1291" dirty="0"/>
              <a:t> </a:t>
            </a:r>
            <a:r>
              <a:rPr sz="3225" spc="-15" baseline="1291" dirty="0"/>
              <a:t>kaszkád</a:t>
            </a:r>
            <a:r>
              <a:rPr sz="3225" baseline="1291" dirty="0"/>
              <a:t>	</a:t>
            </a:r>
            <a:r>
              <a:rPr sz="2150" dirty="0"/>
              <a:t>Fibrinolízis</a:t>
            </a:r>
            <a:r>
              <a:rPr sz="2150" spc="-80" dirty="0"/>
              <a:t> </a:t>
            </a:r>
            <a:r>
              <a:rPr sz="2150" spc="-10" dirty="0"/>
              <a:t>kaszkád</a:t>
            </a:r>
            <a:endParaRPr sz="2150"/>
          </a:p>
        </p:txBody>
      </p:sp>
      <p:sp>
        <p:nvSpPr>
          <p:cNvPr id="10" name="object 10"/>
          <p:cNvSpPr txBox="1"/>
          <p:nvPr/>
        </p:nvSpPr>
        <p:spPr>
          <a:xfrm>
            <a:off x="2081783" y="2692908"/>
            <a:ext cx="323850" cy="155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145"/>
              </a:lnSpc>
            </a:pPr>
            <a:r>
              <a:rPr sz="1050" b="1" spc="-10" dirty="0">
                <a:latin typeface="Arial"/>
                <a:cs typeface="Arial"/>
              </a:rPr>
              <a:t>VIIIa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5367" y="3349752"/>
            <a:ext cx="309880" cy="155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63500">
              <a:lnSpc>
                <a:spcPts val="1050"/>
              </a:lnSpc>
              <a:spcBef>
                <a:spcPts val="170"/>
              </a:spcBef>
            </a:pPr>
            <a:r>
              <a:rPr sz="1050" b="1" spc="-25" dirty="0">
                <a:latin typeface="Arial"/>
                <a:cs typeface="Arial"/>
              </a:rPr>
              <a:t>Va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97690" y="7017429"/>
            <a:ext cx="209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88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3932" y="5030723"/>
            <a:ext cx="405765" cy="265430"/>
          </a:xfrm>
          <a:prstGeom prst="rect">
            <a:avLst/>
          </a:prstGeom>
          <a:solidFill>
            <a:srgbClr val="FFFFFF"/>
          </a:solidFill>
          <a:ln w="30480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90"/>
              </a:spcBef>
            </a:pPr>
            <a:r>
              <a:rPr sz="1050" b="1" spc="-20" dirty="0">
                <a:latin typeface="Arial"/>
                <a:cs typeface="Arial"/>
              </a:rPr>
              <a:t>XIII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43300" y="4232148"/>
            <a:ext cx="306705" cy="295910"/>
            <a:chOff x="3543300" y="4232148"/>
            <a:chExt cx="306705" cy="295910"/>
          </a:xfrm>
        </p:grpSpPr>
        <p:sp>
          <p:nvSpPr>
            <p:cNvPr id="15" name="object 15"/>
            <p:cNvSpPr/>
            <p:nvPr/>
          </p:nvSpPr>
          <p:spPr>
            <a:xfrm>
              <a:off x="3558540" y="4247388"/>
              <a:ext cx="276225" cy="265430"/>
            </a:xfrm>
            <a:custGeom>
              <a:avLst/>
              <a:gdLst/>
              <a:ahLst/>
              <a:cxnLst/>
              <a:rect l="l" t="t" r="r" b="b"/>
              <a:pathLst>
                <a:path w="276225" h="265429">
                  <a:moveTo>
                    <a:pt x="275843" y="265175"/>
                  </a:moveTo>
                  <a:lnTo>
                    <a:pt x="0" y="265175"/>
                  </a:lnTo>
                  <a:lnTo>
                    <a:pt x="0" y="0"/>
                  </a:lnTo>
                  <a:lnTo>
                    <a:pt x="275843" y="0"/>
                  </a:lnTo>
                  <a:lnTo>
                    <a:pt x="275843" y="265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8540" y="4247388"/>
              <a:ext cx="276225" cy="265430"/>
            </a:xfrm>
            <a:custGeom>
              <a:avLst/>
              <a:gdLst/>
              <a:ahLst/>
              <a:cxnLst/>
              <a:rect l="l" t="t" r="r" b="b"/>
              <a:pathLst>
                <a:path w="276225" h="265429">
                  <a:moveTo>
                    <a:pt x="0" y="0"/>
                  </a:moveTo>
                  <a:lnTo>
                    <a:pt x="275843" y="0"/>
                  </a:lnTo>
                  <a:lnTo>
                    <a:pt x="275843" y="265175"/>
                  </a:lnTo>
                  <a:lnTo>
                    <a:pt x="0" y="265175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58540" y="4247388"/>
            <a:ext cx="276225" cy="2654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50" b="1" spc="-25" dirty="0"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26052" y="4994147"/>
            <a:ext cx="268605" cy="295910"/>
            <a:chOff x="4226052" y="4994147"/>
            <a:chExt cx="268605" cy="295910"/>
          </a:xfrm>
        </p:grpSpPr>
        <p:sp>
          <p:nvSpPr>
            <p:cNvPr id="19" name="object 19"/>
            <p:cNvSpPr/>
            <p:nvPr/>
          </p:nvSpPr>
          <p:spPr>
            <a:xfrm>
              <a:off x="4241292" y="5009387"/>
              <a:ext cx="238125" cy="265430"/>
            </a:xfrm>
            <a:custGeom>
              <a:avLst/>
              <a:gdLst/>
              <a:ahLst/>
              <a:cxnLst/>
              <a:rect l="l" t="t" r="r" b="b"/>
              <a:pathLst>
                <a:path w="238125" h="265429">
                  <a:moveTo>
                    <a:pt x="237743" y="265176"/>
                  </a:moveTo>
                  <a:lnTo>
                    <a:pt x="0" y="265176"/>
                  </a:lnTo>
                  <a:lnTo>
                    <a:pt x="0" y="0"/>
                  </a:lnTo>
                  <a:lnTo>
                    <a:pt x="237743" y="0"/>
                  </a:lnTo>
                  <a:lnTo>
                    <a:pt x="237743" y="265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1292" y="5009387"/>
              <a:ext cx="238125" cy="265430"/>
            </a:xfrm>
            <a:custGeom>
              <a:avLst/>
              <a:gdLst/>
              <a:ahLst/>
              <a:cxnLst/>
              <a:rect l="l" t="t" r="r" b="b"/>
              <a:pathLst>
                <a:path w="238125" h="265429">
                  <a:moveTo>
                    <a:pt x="0" y="0"/>
                  </a:moveTo>
                  <a:lnTo>
                    <a:pt x="237743" y="0"/>
                  </a:lnTo>
                  <a:lnTo>
                    <a:pt x="237743" y="265176"/>
                  </a:lnTo>
                  <a:lnTo>
                    <a:pt x="0" y="265176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26092" y="5042368"/>
            <a:ext cx="641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-50" dirty="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62757" y="1839341"/>
            <a:ext cx="3837940" cy="3456940"/>
            <a:chOff x="3262757" y="1839341"/>
            <a:chExt cx="3837940" cy="3456940"/>
          </a:xfrm>
        </p:grpSpPr>
        <p:sp>
          <p:nvSpPr>
            <p:cNvPr id="23" name="object 23"/>
            <p:cNvSpPr/>
            <p:nvPr/>
          </p:nvSpPr>
          <p:spPr>
            <a:xfrm>
              <a:off x="3304032" y="1880616"/>
              <a:ext cx="481965" cy="742315"/>
            </a:xfrm>
            <a:custGeom>
              <a:avLst/>
              <a:gdLst/>
              <a:ahLst/>
              <a:cxnLst/>
              <a:rect l="l" t="t" r="r" b="b"/>
              <a:pathLst>
                <a:path w="481964" h="742314">
                  <a:moveTo>
                    <a:pt x="0" y="370332"/>
                  </a:moveTo>
                  <a:lnTo>
                    <a:pt x="2619" y="315677"/>
                  </a:lnTo>
                  <a:lnTo>
                    <a:pt x="10227" y="263489"/>
                  </a:lnTo>
                  <a:lnTo>
                    <a:pt x="22444" y="214344"/>
                  </a:lnTo>
                  <a:lnTo>
                    <a:pt x="38893" y="168820"/>
                  </a:lnTo>
                  <a:lnTo>
                    <a:pt x="59196" y="127493"/>
                  </a:lnTo>
                  <a:lnTo>
                    <a:pt x="82976" y="90941"/>
                  </a:lnTo>
                  <a:lnTo>
                    <a:pt x="109853" y="59741"/>
                  </a:lnTo>
                  <a:lnTo>
                    <a:pt x="139452" y="34470"/>
                  </a:lnTo>
                  <a:lnTo>
                    <a:pt x="205299" y="4022"/>
                  </a:lnTo>
                  <a:lnTo>
                    <a:pt x="240792" y="0"/>
                  </a:lnTo>
                  <a:lnTo>
                    <a:pt x="276284" y="4022"/>
                  </a:lnTo>
                  <a:lnTo>
                    <a:pt x="342131" y="34470"/>
                  </a:lnTo>
                  <a:lnTo>
                    <a:pt x="371730" y="59741"/>
                  </a:lnTo>
                  <a:lnTo>
                    <a:pt x="398607" y="90941"/>
                  </a:lnTo>
                  <a:lnTo>
                    <a:pt x="422387" y="127493"/>
                  </a:lnTo>
                  <a:lnTo>
                    <a:pt x="442690" y="168820"/>
                  </a:lnTo>
                  <a:lnTo>
                    <a:pt x="459139" y="214344"/>
                  </a:lnTo>
                  <a:lnTo>
                    <a:pt x="471356" y="263489"/>
                  </a:lnTo>
                  <a:lnTo>
                    <a:pt x="478964" y="315677"/>
                  </a:lnTo>
                  <a:lnTo>
                    <a:pt x="481584" y="370332"/>
                  </a:lnTo>
                  <a:lnTo>
                    <a:pt x="478964" y="425365"/>
                  </a:lnTo>
                  <a:lnTo>
                    <a:pt x="471356" y="477863"/>
                  </a:lnTo>
                  <a:lnTo>
                    <a:pt x="459139" y="527257"/>
                  </a:lnTo>
                  <a:lnTo>
                    <a:pt x="442690" y="572974"/>
                  </a:lnTo>
                  <a:lnTo>
                    <a:pt x="422387" y="614446"/>
                  </a:lnTo>
                  <a:lnTo>
                    <a:pt x="398607" y="651102"/>
                  </a:lnTo>
                  <a:lnTo>
                    <a:pt x="371730" y="682373"/>
                  </a:lnTo>
                  <a:lnTo>
                    <a:pt x="342131" y="707686"/>
                  </a:lnTo>
                  <a:lnTo>
                    <a:pt x="276284" y="738164"/>
                  </a:lnTo>
                  <a:lnTo>
                    <a:pt x="240792" y="742188"/>
                  </a:lnTo>
                  <a:lnTo>
                    <a:pt x="205299" y="738164"/>
                  </a:lnTo>
                  <a:lnTo>
                    <a:pt x="139452" y="707686"/>
                  </a:lnTo>
                  <a:lnTo>
                    <a:pt x="109853" y="682373"/>
                  </a:lnTo>
                  <a:lnTo>
                    <a:pt x="82976" y="651102"/>
                  </a:lnTo>
                  <a:lnTo>
                    <a:pt x="59196" y="614446"/>
                  </a:lnTo>
                  <a:lnTo>
                    <a:pt x="38893" y="572974"/>
                  </a:lnTo>
                  <a:lnTo>
                    <a:pt x="22444" y="527257"/>
                  </a:lnTo>
                  <a:lnTo>
                    <a:pt x="10227" y="477863"/>
                  </a:lnTo>
                  <a:lnTo>
                    <a:pt x="2619" y="425365"/>
                  </a:lnTo>
                  <a:lnTo>
                    <a:pt x="0" y="370332"/>
                  </a:lnTo>
                </a:path>
              </a:pathLst>
            </a:custGeom>
            <a:ln w="8229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16396" y="4512563"/>
              <a:ext cx="843280" cy="742315"/>
            </a:xfrm>
            <a:custGeom>
              <a:avLst/>
              <a:gdLst/>
              <a:ahLst/>
              <a:cxnLst/>
              <a:rect l="l" t="t" r="r" b="b"/>
              <a:pathLst>
                <a:path w="843279" h="742314">
                  <a:moveTo>
                    <a:pt x="0" y="371856"/>
                  </a:moveTo>
                  <a:lnTo>
                    <a:pt x="2839" y="328421"/>
                  </a:lnTo>
                  <a:lnTo>
                    <a:pt x="11147" y="286476"/>
                  </a:lnTo>
                  <a:lnTo>
                    <a:pt x="24607" y="246297"/>
                  </a:lnTo>
                  <a:lnTo>
                    <a:pt x="42903" y="208161"/>
                  </a:lnTo>
                  <a:lnTo>
                    <a:pt x="65716" y="172344"/>
                  </a:lnTo>
                  <a:lnTo>
                    <a:pt x="92732" y="139123"/>
                  </a:lnTo>
                  <a:lnTo>
                    <a:pt x="123634" y="108775"/>
                  </a:lnTo>
                  <a:lnTo>
                    <a:pt x="158105" y="81576"/>
                  </a:lnTo>
                  <a:lnTo>
                    <a:pt x="195827" y="57802"/>
                  </a:lnTo>
                  <a:lnTo>
                    <a:pt x="236486" y="37731"/>
                  </a:lnTo>
                  <a:lnTo>
                    <a:pt x="279764" y="21638"/>
                  </a:lnTo>
                  <a:lnTo>
                    <a:pt x="325345" y="9801"/>
                  </a:lnTo>
                  <a:lnTo>
                    <a:pt x="372911" y="2496"/>
                  </a:lnTo>
                  <a:lnTo>
                    <a:pt x="422148" y="0"/>
                  </a:lnTo>
                  <a:lnTo>
                    <a:pt x="471080" y="2496"/>
                  </a:lnTo>
                  <a:lnTo>
                    <a:pt x="518386" y="9801"/>
                  </a:lnTo>
                  <a:lnTo>
                    <a:pt x="563746" y="21638"/>
                  </a:lnTo>
                  <a:lnTo>
                    <a:pt x="606840" y="37731"/>
                  </a:lnTo>
                  <a:lnTo>
                    <a:pt x="647348" y="57802"/>
                  </a:lnTo>
                  <a:lnTo>
                    <a:pt x="684951" y="81576"/>
                  </a:lnTo>
                  <a:lnTo>
                    <a:pt x="719328" y="108775"/>
                  </a:lnTo>
                  <a:lnTo>
                    <a:pt x="750159" y="139123"/>
                  </a:lnTo>
                  <a:lnTo>
                    <a:pt x="777124" y="172344"/>
                  </a:lnTo>
                  <a:lnTo>
                    <a:pt x="799904" y="208161"/>
                  </a:lnTo>
                  <a:lnTo>
                    <a:pt x="818179" y="246297"/>
                  </a:lnTo>
                  <a:lnTo>
                    <a:pt x="831628" y="286476"/>
                  </a:lnTo>
                  <a:lnTo>
                    <a:pt x="839932" y="328421"/>
                  </a:lnTo>
                  <a:lnTo>
                    <a:pt x="842772" y="371856"/>
                  </a:lnTo>
                  <a:lnTo>
                    <a:pt x="839932" y="414986"/>
                  </a:lnTo>
                  <a:lnTo>
                    <a:pt x="831628" y="456671"/>
                  </a:lnTo>
                  <a:lnTo>
                    <a:pt x="818179" y="496629"/>
                  </a:lnTo>
                  <a:lnTo>
                    <a:pt x="799904" y="534581"/>
                  </a:lnTo>
                  <a:lnTo>
                    <a:pt x="777124" y="570248"/>
                  </a:lnTo>
                  <a:lnTo>
                    <a:pt x="750159" y="603348"/>
                  </a:lnTo>
                  <a:lnTo>
                    <a:pt x="719328" y="633603"/>
                  </a:lnTo>
                  <a:lnTo>
                    <a:pt x="684951" y="660731"/>
                  </a:lnTo>
                  <a:lnTo>
                    <a:pt x="647348" y="684454"/>
                  </a:lnTo>
                  <a:lnTo>
                    <a:pt x="606840" y="704492"/>
                  </a:lnTo>
                  <a:lnTo>
                    <a:pt x="563746" y="720564"/>
                  </a:lnTo>
                  <a:lnTo>
                    <a:pt x="518386" y="732390"/>
                  </a:lnTo>
                  <a:lnTo>
                    <a:pt x="471080" y="739692"/>
                  </a:lnTo>
                  <a:lnTo>
                    <a:pt x="422148" y="742188"/>
                  </a:lnTo>
                  <a:lnTo>
                    <a:pt x="372911" y="739692"/>
                  </a:lnTo>
                  <a:lnTo>
                    <a:pt x="325345" y="732390"/>
                  </a:lnTo>
                  <a:lnTo>
                    <a:pt x="279764" y="720564"/>
                  </a:lnTo>
                  <a:lnTo>
                    <a:pt x="236486" y="704492"/>
                  </a:lnTo>
                  <a:lnTo>
                    <a:pt x="195827" y="684454"/>
                  </a:lnTo>
                  <a:lnTo>
                    <a:pt x="158105" y="660731"/>
                  </a:lnTo>
                  <a:lnTo>
                    <a:pt x="123634" y="633603"/>
                  </a:lnTo>
                  <a:lnTo>
                    <a:pt x="92732" y="603348"/>
                  </a:lnTo>
                  <a:lnTo>
                    <a:pt x="65716" y="570248"/>
                  </a:lnTo>
                  <a:lnTo>
                    <a:pt x="42903" y="534581"/>
                  </a:lnTo>
                  <a:lnTo>
                    <a:pt x="24607" y="496629"/>
                  </a:lnTo>
                  <a:lnTo>
                    <a:pt x="11147" y="456671"/>
                  </a:lnTo>
                  <a:lnTo>
                    <a:pt x="2839" y="414986"/>
                  </a:lnTo>
                  <a:lnTo>
                    <a:pt x="0" y="371856"/>
                  </a:lnTo>
                </a:path>
              </a:pathLst>
            </a:custGeom>
            <a:ln w="8229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244320" y="1671283"/>
            <a:ext cx="2013585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-10" dirty="0">
                <a:solidFill>
                  <a:srgbClr val="00AF50"/>
                </a:solidFill>
                <a:latin typeface="Arial"/>
                <a:cs typeface="Arial"/>
              </a:rPr>
              <a:t>Rekombináns</a:t>
            </a:r>
            <a:r>
              <a:rPr sz="1950" b="1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0AF50"/>
                </a:solidFill>
                <a:latin typeface="Arial"/>
                <a:cs typeface="Arial"/>
              </a:rPr>
              <a:t>TF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85615" y="1429384"/>
            <a:ext cx="6748780" cy="896619"/>
            <a:chOff x="3785615" y="1429384"/>
            <a:chExt cx="6748780" cy="896619"/>
          </a:xfrm>
        </p:grpSpPr>
        <p:sp>
          <p:nvSpPr>
            <p:cNvPr id="27" name="object 27"/>
            <p:cNvSpPr/>
            <p:nvPr/>
          </p:nvSpPr>
          <p:spPr>
            <a:xfrm>
              <a:off x="7991855" y="1470659"/>
              <a:ext cx="2501265" cy="742315"/>
            </a:xfrm>
            <a:custGeom>
              <a:avLst/>
              <a:gdLst/>
              <a:ahLst/>
              <a:cxnLst/>
              <a:rect l="l" t="t" r="r" b="b"/>
              <a:pathLst>
                <a:path w="2501265" h="742314">
                  <a:moveTo>
                    <a:pt x="0" y="370332"/>
                  </a:moveTo>
                  <a:lnTo>
                    <a:pt x="7840" y="328666"/>
                  </a:lnTo>
                  <a:lnTo>
                    <a:pt x="30798" y="288339"/>
                  </a:lnTo>
                  <a:lnTo>
                    <a:pt x="68032" y="249603"/>
                  </a:lnTo>
                  <a:lnTo>
                    <a:pt x="118699" y="212711"/>
                  </a:lnTo>
                  <a:lnTo>
                    <a:pt x="181956" y="177913"/>
                  </a:lnTo>
                  <a:lnTo>
                    <a:pt x="218042" y="161379"/>
                  </a:lnTo>
                  <a:lnTo>
                    <a:pt x="256960" y="145463"/>
                  </a:lnTo>
                  <a:lnTo>
                    <a:pt x="298604" y="130197"/>
                  </a:lnTo>
                  <a:lnTo>
                    <a:pt x="342868" y="115612"/>
                  </a:lnTo>
                  <a:lnTo>
                    <a:pt x="389648" y="101739"/>
                  </a:lnTo>
                  <a:lnTo>
                    <a:pt x="438838" y="88611"/>
                  </a:lnTo>
                  <a:lnTo>
                    <a:pt x="490332" y="76259"/>
                  </a:lnTo>
                  <a:lnTo>
                    <a:pt x="544026" y="64714"/>
                  </a:lnTo>
                  <a:lnTo>
                    <a:pt x="599813" y="54007"/>
                  </a:lnTo>
                  <a:lnTo>
                    <a:pt x="657590" y="44171"/>
                  </a:lnTo>
                  <a:lnTo>
                    <a:pt x="717249" y="35236"/>
                  </a:lnTo>
                  <a:lnTo>
                    <a:pt x="778687" y="27235"/>
                  </a:lnTo>
                  <a:lnTo>
                    <a:pt x="841797" y="20198"/>
                  </a:lnTo>
                  <a:lnTo>
                    <a:pt x="906474" y="14158"/>
                  </a:lnTo>
                  <a:lnTo>
                    <a:pt x="972613" y="9145"/>
                  </a:lnTo>
                  <a:lnTo>
                    <a:pt x="1040108" y="5191"/>
                  </a:lnTo>
                  <a:lnTo>
                    <a:pt x="1108854" y="2328"/>
                  </a:lnTo>
                  <a:lnTo>
                    <a:pt x="1178747" y="587"/>
                  </a:lnTo>
                  <a:lnTo>
                    <a:pt x="1249679" y="0"/>
                  </a:lnTo>
                  <a:lnTo>
                    <a:pt x="1320617" y="587"/>
                  </a:lnTo>
                  <a:lnTo>
                    <a:pt x="1390525" y="2328"/>
                  </a:lnTo>
                  <a:lnTo>
                    <a:pt x="1459297" y="5191"/>
                  </a:lnTo>
                  <a:lnTo>
                    <a:pt x="1526825" y="9145"/>
                  </a:lnTo>
                  <a:lnTo>
                    <a:pt x="1593006" y="14158"/>
                  </a:lnTo>
                  <a:lnTo>
                    <a:pt x="1657731" y="20198"/>
                  </a:lnTo>
                  <a:lnTo>
                    <a:pt x="1720896" y="27235"/>
                  </a:lnTo>
                  <a:lnTo>
                    <a:pt x="1782394" y="35236"/>
                  </a:lnTo>
                  <a:lnTo>
                    <a:pt x="1842119" y="44171"/>
                  </a:lnTo>
                  <a:lnTo>
                    <a:pt x="1899964" y="54007"/>
                  </a:lnTo>
                  <a:lnTo>
                    <a:pt x="1955825" y="64714"/>
                  </a:lnTo>
                  <a:lnTo>
                    <a:pt x="2009594" y="76259"/>
                  </a:lnTo>
                  <a:lnTo>
                    <a:pt x="2061166" y="88611"/>
                  </a:lnTo>
                  <a:lnTo>
                    <a:pt x="2110434" y="101739"/>
                  </a:lnTo>
                  <a:lnTo>
                    <a:pt x="2157292" y="115612"/>
                  </a:lnTo>
                  <a:lnTo>
                    <a:pt x="2201635" y="130197"/>
                  </a:lnTo>
                  <a:lnTo>
                    <a:pt x="2243356" y="145463"/>
                  </a:lnTo>
                  <a:lnTo>
                    <a:pt x="2282349" y="161379"/>
                  </a:lnTo>
                  <a:lnTo>
                    <a:pt x="2318508" y="177913"/>
                  </a:lnTo>
                  <a:lnTo>
                    <a:pt x="2381900" y="212711"/>
                  </a:lnTo>
                  <a:lnTo>
                    <a:pt x="2432682" y="249603"/>
                  </a:lnTo>
                  <a:lnTo>
                    <a:pt x="2470006" y="288339"/>
                  </a:lnTo>
                  <a:lnTo>
                    <a:pt x="2493023" y="328666"/>
                  </a:lnTo>
                  <a:lnTo>
                    <a:pt x="2500883" y="370332"/>
                  </a:lnTo>
                  <a:lnTo>
                    <a:pt x="2498901" y="391468"/>
                  </a:lnTo>
                  <a:lnTo>
                    <a:pt x="2483356" y="432770"/>
                  </a:lnTo>
                  <a:lnTo>
                    <a:pt x="2453079" y="472567"/>
                  </a:lnTo>
                  <a:lnTo>
                    <a:pt x="2408920" y="510611"/>
                  </a:lnTo>
                  <a:lnTo>
                    <a:pt x="2351727" y="546653"/>
                  </a:lnTo>
                  <a:lnTo>
                    <a:pt x="2282349" y="580443"/>
                  </a:lnTo>
                  <a:lnTo>
                    <a:pt x="2243356" y="596417"/>
                  </a:lnTo>
                  <a:lnTo>
                    <a:pt x="2201635" y="611734"/>
                  </a:lnTo>
                  <a:lnTo>
                    <a:pt x="2157292" y="626364"/>
                  </a:lnTo>
                  <a:lnTo>
                    <a:pt x="2110434" y="640276"/>
                  </a:lnTo>
                  <a:lnTo>
                    <a:pt x="2061166" y="653438"/>
                  </a:lnTo>
                  <a:lnTo>
                    <a:pt x="2009594" y="665820"/>
                  </a:lnTo>
                  <a:lnTo>
                    <a:pt x="1955825" y="677390"/>
                  </a:lnTo>
                  <a:lnTo>
                    <a:pt x="1899964" y="688117"/>
                  </a:lnTo>
                  <a:lnTo>
                    <a:pt x="1842119" y="697971"/>
                  </a:lnTo>
                  <a:lnTo>
                    <a:pt x="1782394" y="706919"/>
                  </a:lnTo>
                  <a:lnTo>
                    <a:pt x="1720896" y="714931"/>
                  </a:lnTo>
                  <a:lnTo>
                    <a:pt x="1657731" y="721975"/>
                  </a:lnTo>
                  <a:lnTo>
                    <a:pt x="1593006" y="728022"/>
                  </a:lnTo>
                  <a:lnTo>
                    <a:pt x="1526825" y="733038"/>
                  </a:lnTo>
                  <a:lnTo>
                    <a:pt x="1459297" y="736994"/>
                  </a:lnTo>
                  <a:lnTo>
                    <a:pt x="1390525" y="739859"/>
                  </a:lnTo>
                  <a:lnTo>
                    <a:pt x="1320617" y="741600"/>
                  </a:lnTo>
                  <a:lnTo>
                    <a:pt x="1249679" y="742188"/>
                  </a:lnTo>
                  <a:lnTo>
                    <a:pt x="1178747" y="741600"/>
                  </a:lnTo>
                  <a:lnTo>
                    <a:pt x="1108854" y="739859"/>
                  </a:lnTo>
                  <a:lnTo>
                    <a:pt x="1040108" y="736994"/>
                  </a:lnTo>
                  <a:lnTo>
                    <a:pt x="972613" y="733038"/>
                  </a:lnTo>
                  <a:lnTo>
                    <a:pt x="906474" y="728022"/>
                  </a:lnTo>
                  <a:lnTo>
                    <a:pt x="841797" y="721975"/>
                  </a:lnTo>
                  <a:lnTo>
                    <a:pt x="778687" y="714931"/>
                  </a:lnTo>
                  <a:lnTo>
                    <a:pt x="717249" y="706919"/>
                  </a:lnTo>
                  <a:lnTo>
                    <a:pt x="657590" y="697971"/>
                  </a:lnTo>
                  <a:lnTo>
                    <a:pt x="599813" y="688117"/>
                  </a:lnTo>
                  <a:lnTo>
                    <a:pt x="544026" y="677390"/>
                  </a:lnTo>
                  <a:lnTo>
                    <a:pt x="490332" y="665820"/>
                  </a:lnTo>
                  <a:lnTo>
                    <a:pt x="438838" y="653438"/>
                  </a:lnTo>
                  <a:lnTo>
                    <a:pt x="389648" y="640276"/>
                  </a:lnTo>
                  <a:lnTo>
                    <a:pt x="342868" y="626364"/>
                  </a:lnTo>
                  <a:lnTo>
                    <a:pt x="298604" y="611734"/>
                  </a:lnTo>
                  <a:lnTo>
                    <a:pt x="256960" y="596417"/>
                  </a:lnTo>
                  <a:lnTo>
                    <a:pt x="218042" y="580443"/>
                  </a:lnTo>
                  <a:lnTo>
                    <a:pt x="181956" y="563845"/>
                  </a:lnTo>
                  <a:lnTo>
                    <a:pt x="118699" y="528897"/>
                  </a:lnTo>
                  <a:lnTo>
                    <a:pt x="68032" y="491823"/>
                  </a:lnTo>
                  <a:lnTo>
                    <a:pt x="30798" y="452872"/>
                  </a:lnTo>
                  <a:lnTo>
                    <a:pt x="7840" y="412292"/>
                  </a:lnTo>
                  <a:lnTo>
                    <a:pt x="0" y="370332"/>
                  </a:lnTo>
                </a:path>
              </a:pathLst>
            </a:custGeom>
            <a:ln w="8229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85615" y="1810511"/>
              <a:ext cx="4208145" cy="515620"/>
            </a:xfrm>
            <a:custGeom>
              <a:avLst/>
              <a:gdLst/>
              <a:ahLst/>
              <a:cxnLst/>
              <a:rect l="l" t="t" r="r" b="b"/>
              <a:pathLst>
                <a:path w="4208145" h="515619">
                  <a:moveTo>
                    <a:pt x="187493" y="454066"/>
                  </a:moveTo>
                  <a:lnTo>
                    <a:pt x="181313" y="391751"/>
                  </a:lnTo>
                  <a:lnTo>
                    <a:pt x="4203192" y="0"/>
                  </a:lnTo>
                  <a:lnTo>
                    <a:pt x="4207764" y="60960"/>
                  </a:lnTo>
                  <a:lnTo>
                    <a:pt x="187493" y="454066"/>
                  </a:lnTo>
                  <a:close/>
                </a:path>
                <a:path w="4208145" h="515619">
                  <a:moveTo>
                    <a:pt x="193548" y="515112"/>
                  </a:moveTo>
                  <a:lnTo>
                    <a:pt x="0" y="440436"/>
                  </a:lnTo>
                  <a:lnTo>
                    <a:pt x="175259" y="330708"/>
                  </a:lnTo>
                  <a:lnTo>
                    <a:pt x="181313" y="391751"/>
                  </a:lnTo>
                  <a:lnTo>
                    <a:pt x="150875" y="394716"/>
                  </a:lnTo>
                  <a:lnTo>
                    <a:pt x="155448" y="457200"/>
                  </a:lnTo>
                  <a:lnTo>
                    <a:pt x="187804" y="457200"/>
                  </a:lnTo>
                  <a:lnTo>
                    <a:pt x="193548" y="515112"/>
                  </a:lnTo>
                  <a:close/>
                </a:path>
                <a:path w="4208145" h="515619">
                  <a:moveTo>
                    <a:pt x="155448" y="457200"/>
                  </a:moveTo>
                  <a:lnTo>
                    <a:pt x="150875" y="394716"/>
                  </a:lnTo>
                  <a:lnTo>
                    <a:pt x="181313" y="391751"/>
                  </a:lnTo>
                  <a:lnTo>
                    <a:pt x="187493" y="454066"/>
                  </a:lnTo>
                  <a:lnTo>
                    <a:pt x="155448" y="457200"/>
                  </a:lnTo>
                  <a:close/>
                </a:path>
                <a:path w="4208145" h="515619">
                  <a:moveTo>
                    <a:pt x="187804" y="457200"/>
                  </a:moveTo>
                  <a:lnTo>
                    <a:pt x="155448" y="457200"/>
                  </a:lnTo>
                  <a:lnTo>
                    <a:pt x="187493" y="454066"/>
                  </a:lnTo>
                  <a:lnTo>
                    <a:pt x="187804" y="4572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637620" y="4769696"/>
            <a:ext cx="1425575" cy="6178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sz="1950" b="1" dirty="0">
                <a:solidFill>
                  <a:srgbClr val="00AF50"/>
                </a:solidFill>
                <a:latin typeface="Arial"/>
                <a:cs typeface="Arial"/>
              </a:rPr>
              <a:t>Anti</a:t>
            </a:r>
            <a:r>
              <a:rPr sz="1950" b="1" spc="-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0AF50"/>
                </a:solidFill>
                <a:latin typeface="Arial"/>
                <a:cs typeface="Arial"/>
              </a:rPr>
              <a:t>Ddimer antitest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059168" y="4527803"/>
            <a:ext cx="3302635" cy="1082040"/>
            <a:chOff x="7059168" y="4527803"/>
            <a:chExt cx="3302635" cy="1082040"/>
          </a:xfrm>
        </p:grpSpPr>
        <p:sp>
          <p:nvSpPr>
            <p:cNvPr id="31" name="object 31"/>
            <p:cNvSpPr/>
            <p:nvPr/>
          </p:nvSpPr>
          <p:spPr>
            <a:xfrm>
              <a:off x="8385048" y="4568951"/>
              <a:ext cx="1935480" cy="1000125"/>
            </a:xfrm>
            <a:custGeom>
              <a:avLst/>
              <a:gdLst/>
              <a:ahLst/>
              <a:cxnLst/>
              <a:rect l="l" t="t" r="r" b="b"/>
              <a:pathLst>
                <a:path w="1935479" h="1000125">
                  <a:moveTo>
                    <a:pt x="0" y="499872"/>
                  </a:moveTo>
                  <a:lnTo>
                    <a:pt x="7532" y="436914"/>
                  </a:lnTo>
                  <a:lnTo>
                    <a:pt x="29528" y="376362"/>
                  </a:lnTo>
                  <a:lnTo>
                    <a:pt x="65083" y="318673"/>
                  </a:lnTo>
                  <a:lnTo>
                    <a:pt x="113296" y="264306"/>
                  </a:lnTo>
                  <a:lnTo>
                    <a:pt x="141866" y="238511"/>
                  </a:lnTo>
                  <a:lnTo>
                    <a:pt x="173262" y="213717"/>
                  </a:lnTo>
                  <a:lnTo>
                    <a:pt x="207370" y="189984"/>
                  </a:lnTo>
                  <a:lnTo>
                    <a:pt x="244078" y="167366"/>
                  </a:lnTo>
                  <a:lnTo>
                    <a:pt x="283273" y="145922"/>
                  </a:lnTo>
                  <a:lnTo>
                    <a:pt x="324842" y="125710"/>
                  </a:lnTo>
                  <a:lnTo>
                    <a:pt x="368672" y="106785"/>
                  </a:lnTo>
                  <a:lnTo>
                    <a:pt x="414650" y="89206"/>
                  </a:lnTo>
                  <a:lnTo>
                    <a:pt x="462663" y="73029"/>
                  </a:lnTo>
                  <a:lnTo>
                    <a:pt x="512598" y="58312"/>
                  </a:lnTo>
                  <a:lnTo>
                    <a:pt x="564343" y="45113"/>
                  </a:lnTo>
                  <a:lnTo>
                    <a:pt x="617785" y="33487"/>
                  </a:lnTo>
                  <a:lnTo>
                    <a:pt x="672810" y="23493"/>
                  </a:lnTo>
                  <a:lnTo>
                    <a:pt x="729306" y="15188"/>
                  </a:lnTo>
                  <a:lnTo>
                    <a:pt x="787160" y="8629"/>
                  </a:lnTo>
                  <a:lnTo>
                    <a:pt x="846259" y="3873"/>
                  </a:lnTo>
                  <a:lnTo>
                    <a:pt x="906489" y="977"/>
                  </a:lnTo>
                  <a:lnTo>
                    <a:pt x="967739" y="0"/>
                  </a:lnTo>
                  <a:lnTo>
                    <a:pt x="1028990" y="977"/>
                  </a:lnTo>
                  <a:lnTo>
                    <a:pt x="1089220" y="3873"/>
                  </a:lnTo>
                  <a:lnTo>
                    <a:pt x="1148319" y="8629"/>
                  </a:lnTo>
                  <a:lnTo>
                    <a:pt x="1206173" y="15188"/>
                  </a:lnTo>
                  <a:lnTo>
                    <a:pt x="1262669" y="23493"/>
                  </a:lnTo>
                  <a:lnTo>
                    <a:pt x="1317694" y="33487"/>
                  </a:lnTo>
                  <a:lnTo>
                    <a:pt x="1371136" y="45113"/>
                  </a:lnTo>
                  <a:lnTo>
                    <a:pt x="1422881" y="58312"/>
                  </a:lnTo>
                  <a:lnTo>
                    <a:pt x="1472816" y="73029"/>
                  </a:lnTo>
                  <a:lnTo>
                    <a:pt x="1520829" y="89206"/>
                  </a:lnTo>
                  <a:lnTo>
                    <a:pt x="1566807" y="106785"/>
                  </a:lnTo>
                  <a:lnTo>
                    <a:pt x="1610637" y="125710"/>
                  </a:lnTo>
                  <a:lnTo>
                    <a:pt x="1652206" y="145922"/>
                  </a:lnTo>
                  <a:lnTo>
                    <a:pt x="1691401" y="167366"/>
                  </a:lnTo>
                  <a:lnTo>
                    <a:pt x="1728109" y="189984"/>
                  </a:lnTo>
                  <a:lnTo>
                    <a:pt x="1762217" y="213717"/>
                  </a:lnTo>
                  <a:lnTo>
                    <a:pt x="1793613" y="238511"/>
                  </a:lnTo>
                  <a:lnTo>
                    <a:pt x="1822183" y="264306"/>
                  </a:lnTo>
                  <a:lnTo>
                    <a:pt x="1870396" y="318673"/>
                  </a:lnTo>
                  <a:lnTo>
                    <a:pt x="1905951" y="376362"/>
                  </a:lnTo>
                  <a:lnTo>
                    <a:pt x="1927947" y="436914"/>
                  </a:lnTo>
                  <a:lnTo>
                    <a:pt x="1935479" y="499872"/>
                  </a:lnTo>
                  <a:lnTo>
                    <a:pt x="1933578" y="531460"/>
                  </a:lnTo>
                  <a:lnTo>
                    <a:pt x="1918700" y="593022"/>
                  </a:lnTo>
                  <a:lnTo>
                    <a:pt x="1889812" y="652039"/>
                  </a:lnTo>
                  <a:lnTo>
                    <a:pt x="1847815" y="708040"/>
                  </a:lnTo>
                  <a:lnTo>
                    <a:pt x="1793613" y="760556"/>
                  </a:lnTo>
                  <a:lnTo>
                    <a:pt x="1762217" y="785360"/>
                  </a:lnTo>
                  <a:lnTo>
                    <a:pt x="1728109" y="809116"/>
                  </a:lnTo>
                  <a:lnTo>
                    <a:pt x="1691401" y="831765"/>
                  </a:lnTo>
                  <a:lnTo>
                    <a:pt x="1652206" y="853249"/>
                  </a:lnTo>
                  <a:lnTo>
                    <a:pt x="1610637" y="873509"/>
                  </a:lnTo>
                  <a:lnTo>
                    <a:pt x="1566807" y="892486"/>
                  </a:lnTo>
                  <a:lnTo>
                    <a:pt x="1520829" y="910121"/>
                  </a:lnTo>
                  <a:lnTo>
                    <a:pt x="1472816" y="926356"/>
                  </a:lnTo>
                  <a:lnTo>
                    <a:pt x="1422881" y="941131"/>
                  </a:lnTo>
                  <a:lnTo>
                    <a:pt x="1371136" y="954388"/>
                  </a:lnTo>
                  <a:lnTo>
                    <a:pt x="1317694" y="966068"/>
                  </a:lnTo>
                  <a:lnTo>
                    <a:pt x="1262669" y="976113"/>
                  </a:lnTo>
                  <a:lnTo>
                    <a:pt x="1206173" y="984463"/>
                  </a:lnTo>
                  <a:lnTo>
                    <a:pt x="1148319" y="991060"/>
                  </a:lnTo>
                  <a:lnTo>
                    <a:pt x="1089220" y="995845"/>
                  </a:lnTo>
                  <a:lnTo>
                    <a:pt x="1028990" y="998759"/>
                  </a:lnTo>
                  <a:lnTo>
                    <a:pt x="967739" y="999744"/>
                  </a:lnTo>
                  <a:lnTo>
                    <a:pt x="906489" y="998759"/>
                  </a:lnTo>
                  <a:lnTo>
                    <a:pt x="846259" y="995845"/>
                  </a:lnTo>
                  <a:lnTo>
                    <a:pt x="787160" y="991060"/>
                  </a:lnTo>
                  <a:lnTo>
                    <a:pt x="729306" y="984463"/>
                  </a:lnTo>
                  <a:lnTo>
                    <a:pt x="672810" y="976113"/>
                  </a:lnTo>
                  <a:lnTo>
                    <a:pt x="617785" y="966068"/>
                  </a:lnTo>
                  <a:lnTo>
                    <a:pt x="564343" y="954388"/>
                  </a:lnTo>
                  <a:lnTo>
                    <a:pt x="512598" y="941131"/>
                  </a:lnTo>
                  <a:lnTo>
                    <a:pt x="462663" y="926356"/>
                  </a:lnTo>
                  <a:lnTo>
                    <a:pt x="414650" y="910121"/>
                  </a:lnTo>
                  <a:lnTo>
                    <a:pt x="368672" y="892486"/>
                  </a:lnTo>
                  <a:lnTo>
                    <a:pt x="324842" y="873509"/>
                  </a:lnTo>
                  <a:lnTo>
                    <a:pt x="283273" y="853249"/>
                  </a:lnTo>
                  <a:lnTo>
                    <a:pt x="244078" y="831765"/>
                  </a:lnTo>
                  <a:lnTo>
                    <a:pt x="207370" y="809116"/>
                  </a:lnTo>
                  <a:lnTo>
                    <a:pt x="173262" y="785360"/>
                  </a:lnTo>
                  <a:lnTo>
                    <a:pt x="141866" y="760556"/>
                  </a:lnTo>
                  <a:lnTo>
                    <a:pt x="113296" y="734763"/>
                  </a:lnTo>
                  <a:lnTo>
                    <a:pt x="65083" y="680446"/>
                  </a:lnTo>
                  <a:lnTo>
                    <a:pt x="29528" y="622878"/>
                  </a:lnTo>
                  <a:lnTo>
                    <a:pt x="7532" y="562530"/>
                  </a:lnTo>
                  <a:lnTo>
                    <a:pt x="0" y="499872"/>
                  </a:lnTo>
                </a:path>
              </a:pathLst>
            </a:custGeom>
            <a:ln w="8229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59168" y="4817363"/>
              <a:ext cx="1330960" cy="281940"/>
            </a:xfrm>
            <a:custGeom>
              <a:avLst/>
              <a:gdLst/>
              <a:ahLst/>
              <a:cxnLst/>
              <a:rect l="l" t="t" r="r" b="b"/>
              <a:pathLst>
                <a:path w="1330959" h="281939">
                  <a:moveTo>
                    <a:pt x="170687" y="182880"/>
                  </a:moveTo>
                  <a:lnTo>
                    <a:pt x="0" y="67056"/>
                  </a:lnTo>
                  <a:lnTo>
                    <a:pt x="196595" y="0"/>
                  </a:lnTo>
                  <a:lnTo>
                    <a:pt x="188391" y="57912"/>
                  </a:lnTo>
                  <a:lnTo>
                    <a:pt x="156972" y="57912"/>
                  </a:lnTo>
                  <a:lnTo>
                    <a:pt x="149352" y="118871"/>
                  </a:lnTo>
                  <a:lnTo>
                    <a:pt x="179168" y="123020"/>
                  </a:lnTo>
                  <a:lnTo>
                    <a:pt x="170687" y="182880"/>
                  </a:lnTo>
                  <a:close/>
                </a:path>
                <a:path w="1330959" h="281939">
                  <a:moveTo>
                    <a:pt x="179168" y="123020"/>
                  </a:moveTo>
                  <a:lnTo>
                    <a:pt x="149352" y="118871"/>
                  </a:lnTo>
                  <a:lnTo>
                    <a:pt x="156972" y="57912"/>
                  </a:lnTo>
                  <a:lnTo>
                    <a:pt x="187785" y="62193"/>
                  </a:lnTo>
                  <a:lnTo>
                    <a:pt x="179168" y="123020"/>
                  </a:lnTo>
                  <a:close/>
                </a:path>
                <a:path w="1330959" h="281939">
                  <a:moveTo>
                    <a:pt x="187785" y="62193"/>
                  </a:moveTo>
                  <a:lnTo>
                    <a:pt x="156972" y="57912"/>
                  </a:lnTo>
                  <a:lnTo>
                    <a:pt x="188391" y="57912"/>
                  </a:lnTo>
                  <a:lnTo>
                    <a:pt x="187785" y="62193"/>
                  </a:lnTo>
                  <a:close/>
                </a:path>
                <a:path w="1330959" h="281939">
                  <a:moveTo>
                    <a:pt x="1321308" y="281940"/>
                  </a:moveTo>
                  <a:lnTo>
                    <a:pt x="179168" y="123020"/>
                  </a:lnTo>
                  <a:lnTo>
                    <a:pt x="187785" y="62193"/>
                  </a:lnTo>
                  <a:lnTo>
                    <a:pt x="1330452" y="220980"/>
                  </a:lnTo>
                  <a:lnTo>
                    <a:pt x="1321308" y="28194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7" rIns="0" bIns="0" rtlCol="0">
            <a:spAutoFit/>
          </a:bodyPr>
          <a:lstStyle/>
          <a:p>
            <a:pPr marL="162623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„Protrombin</a:t>
            </a:r>
            <a:r>
              <a:rPr spc="-80" dirty="0"/>
              <a:t> </a:t>
            </a:r>
            <a:r>
              <a:rPr dirty="0"/>
              <a:t>idő”</a:t>
            </a:r>
            <a:r>
              <a:rPr spc="-80" dirty="0"/>
              <a:t> </a:t>
            </a:r>
            <a:r>
              <a:rPr dirty="0"/>
              <a:t>teszt,</a:t>
            </a:r>
            <a:r>
              <a:rPr spc="-75" dirty="0"/>
              <a:t> </a:t>
            </a:r>
            <a:r>
              <a:rPr dirty="0"/>
              <a:t>az</a:t>
            </a:r>
            <a:r>
              <a:rPr spc="-55" dirty="0"/>
              <a:t> </a:t>
            </a:r>
            <a:r>
              <a:rPr dirty="0"/>
              <a:t>extrinsic</a:t>
            </a:r>
            <a:r>
              <a:rPr spc="-45" dirty="0"/>
              <a:t> </a:t>
            </a:r>
            <a:r>
              <a:rPr dirty="0"/>
              <a:t>út</a:t>
            </a:r>
            <a:r>
              <a:rPr spc="-60" dirty="0"/>
              <a:t> </a:t>
            </a:r>
            <a:r>
              <a:rPr spc="-10" dirty="0"/>
              <a:t>tesztje</a:t>
            </a:r>
          </a:p>
        </p:txBody>
      </p:sp>
      <p:sp>
        <p:nvSpPr>
          <p:cNvPr id="3" name="object 3"/>
          <p:cNvSpPr/>
          <p:nvPr/>
        </p:nvSpPr>
        <p:spPr>
          <a:xfrm>
            <a:off x="5935979" y="1071372"/>
            <a:ext cx="4756785" cy="5415280"/>
          </a:xfrm>
          <a:custGeom>
            <a:avLst/>
            <a:gdLst/>
            <a:ahLst/>
            <a:cxnLst/>
            <a:rect l="l" t="t" r="r" b="b"/>
            <a:pathLst>
              <a:path w="4756784" h="5415280">
                <a:moveTo>
                  <a:pt x="4756404" y="5414772"/>
                </a:moveTo>
                <a:lnTo>
                  <a:pt x="0" y="5414772"/>
                </a:lnTo>
                <a:lnTo>
                  <a:pt x="0" y="0"/>
                </a:lnTo>
                <a:lnTo>
                  <a:pt x="4756404" y="0"/>
                </a:lnTo>
                <a:lnTo>
                  <a:pt x="4756404" y="541477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4692" y="1098247"/>
            <a:ext cx="4702175" cy="5292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8470" indent="-3695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5847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minta: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vénából</a:t>
            </a:r>
            <a:r>
              <a:rPr sz="2150" b="1" u="sng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vett</a:t>
            </a:r>
            <a:r>
              <a:rPr sz="21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spc="-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vér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 marL="459105" marR="454659" indent="-370840">
              <a:lnSpc>
                <a:spcPct val="100499"/>
              </a:lnSpc>
              <a:buFont typeface="Arial"/>
              <a:buChar char="•"/>
              <a:tabLst>
                <a:tab pos="4591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Alvadását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Ca</a:t>
            </a:r>
            <a:r>
              <a:rPr sz="2175" b="1" baseline="24904" dirty="0">
                <a:solidFill>
                  <a:srgbClr val="BF0000"/>
                </a:solidFill>
                <a:latin typeface="Arial"/>
                <a:cs typeface="Arial"/>
              </a:rPr>
              <a:t>2+</a:t>
            </a:r>
            <a:r>
              <a:rPr sz="2175" b="1" spc="-30" baseline="2490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kötővel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(citrát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oxalát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képzés)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akadályozzák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meg.</a:t>
            </a:r>
            <a:endParaRPr sz="2150">
              <a:latin typeface="Arial"/>
              <a:cs typeface="Arial"/>
            </a:endParaRPr>
          </a:p>
          <a:p>
            <a:pPr marL="459105" marR="578485" indent="-370840">
              <a:lnSpc>
                <a:spcPct val="100400"/>
              </a:lnSpc>
              <a:buFont typeface="Arial"/>
              <a:buChar char="•"/>
              <a:tabLst>
                <a:tab pos="4591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Alakos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elemeket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centrifugálással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eltávolítják.</a:t>
            </a:r>
            <a:endParaRPr sz="2150">
              <a:latin typeface="Arial"/>
              <a:cs typeface="Arial"/>
            </a:endParaRPr>
          </a:p>
          <a:p>
            <a:pPr marL="459105" marR="332105" indent="-370840">
              <a:lnSpc>
                <a:spcPct val="100499"/>
              </a:lnSpc>
              <a:buFont typeface="Arial"/>
              <a:buChar char="•"/>
              <a:tabLst>
                <a:tab pos="459105" algn="l"/>
                <a:tab pos="1827530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Méréskor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Szöveti</a:t>
            </a:r>
            <a:r>
              <a:rPr sz="2150" b="1" u="sng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faktort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(Tissue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Factor)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adnak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hozzá,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amiket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nyúl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agyból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nyernek,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vagy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rekombinánsan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állítanak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elő.</a:t>
            </a:r>
            <a:endParaRPr sz="2150">
              <a:latin typeface="Arial"/>
              <a:cs typeface="Arial"/>
            </a:endParaRPr>
          </a:p>
          <a:p>
            <a:pPr marL="459105" marR="93980" indent="-370840">
              <a:lnSpc>
                <a:spcPct val="100499"/>
              </a:lnSpc>
              <a:buFont typeface="Arial"/>
              <a:buChar char="•"/>
              <a:tabLst>
                <a:tab pos="4591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összes</a:t>
            </a:r>
            <a:r>
              <a:rPr sz="2150" b="1" u="sng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többi</a:t>
            </a:r>
            <a:r>
              <a:rPr sz="2150" b="1" u="sng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faktor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plazma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mintából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jön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teszt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alanyai.</a:t>
            </a:r>
            <a:endParaRPr sz="2150">
              <a:latin typeface="Arial"/>
              <a:cs typeface="Arial"/>
            </a:endParaRPr>
          </a:p>
          <a:p>
            <a:pPr marL="459105" marR="714375" indent="-370840">
              <a:lnSpc>
                <a:spcPts val="2590"/>
              </a:lnSpc>
              <a:spcBef>
                <a:spcPts val="90"/>
              </a:spcBef>
              <a:buFont typeface="Arial"/>
              <a:buChar char="•"/>
              <a:tabLst>
                <a:tab pos="4591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Végül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feleslegben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Ca</a:t>
            </a:r>
            <a:r>
              <a:rPr sz="2175" b="1" baseline="24904" dirty="0">
                <a:solidFill>
                  <a:srgbClr val="BF0000"/>
                </a:solidFill>
                <a:latin typeface="Arial"/>
                <a:cs typeface="Arial"/>
              </a:rPr>
              <a:t>2+</a:t>
            </a:r>
            <a:r>
              <a:rPr sz="2175" b="1" spc="-52" baseline="2490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iont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adnak,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ami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alvadási</a:t>
            </a:r>
            <a:r>
              <a:rPr sz="2150" b="1" u="sng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spc="-2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idő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számlálását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indítja.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1071372"/>
            <a:ext cx="5935980" cy="54406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52343" y="1554480"/>
            <a:ext cx="1610995" cy="332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59"/>
              </a:spcBef>
            </a:pPr>
            <a:r>
              <a:rPr sz="1500" b="1" dirty="0">
                <a:latin typeface="Arial"/>
                <a:cs typeface="Arial"/>
              </a:rPr>
              <a:t>Tissue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Factor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89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663"/>
            <a:ext cx="10692765" cy="840105"/>
          </a:xfrm>
          <a:custGeom>
            <a:avLst/>
            <a:gdLst/>
            <a:ahLst/>
            <a:cxnLst/>
            <a:rect l="l" t="t" r="r" b="b"/>
            <a:pathLst>
              <a:path w="10692765" h="840105">
                <a:moveTo>
                  <a:pt x="10692384" y="839724"/>
                </a:moveTo>
                <a:lnTo>
                  <a:pt x="0" y="83972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3972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176" rIns="0" bIns="0" rtlCol="0">
            <a:spAutoFit/>
          </a:bodyPr>
          <a:lstStyle/>
          <a:p>
            <a:pPr marL="370205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C3300"/>
                </a:solidFill>
              </a:rPr>
              <a:t>Antitestek</a:t>
            </a:r>
            <a:r>
              <a:rPr spc="-55" dirty="0">
                <a:solidFill>
                  <a:srgbClr val="CC3300"/>
                </a:solidFill>
              </a:rPr>
              <a:t> </a:t>
            </a:r>
            <a:r>
              <a:rPr dirty="0">
                <a:solidFill>
                  <a:srgbClr val="CC3300"/>
                </a:solidFill>
              </a:rPr>
              <a:t>-</a:t>
            </a:r>
            <a:r>
              <a:rPr spc="-90" dirty="0">
                <a:solidFill>
                  <a:srgbClr val="CC3300"/>
                </a:solidFill>
              </a:rPr>
              <a:t> </a:t>
            </a:r>
            <a:r>
              <a:rPr spc="-25" dirty="0">
                <a:solidFill>
                  <a:srgbClr val="CC3300"/>
                </a:solidFill>
              </a:rPr>
              <a:t>IgE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2103" y="1835887"/>
            <a:ext cx="7581265" cy="39103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Szerkezet: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monomer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Aránya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antitestek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között: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0,002%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237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Előfordulása</a:t>
            </a:r>
            <a:r>
              <a:rPr sz="215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szervezetben: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vér,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hízósejtek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(masztociták)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felületéhez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kapcsolódva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egész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testben</a:t>
            </a:r>
            <a:endParaRPr sz="2150">
              <a:latin typeface="Arial"/>
              <a:cs typeface="Arial"/>
            </a:endParaRPr>
          </a:p>
          <a:p>
            <a:pPr marL="12700" marR="3434079">
              <a:lnSpc>
                <a:spcPts val="4670"/>
              </a:lnSpc>
              <a:spcBef>
                <a:spcPts val="46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Féléletideje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szérumban: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nap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Átlép-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méhlepényen:</a:t>
            </a:r>
            <a:r>
              <a:rPr sz="215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endParaRPr sz="2150">
              <a:latin typeface="Arial"/>
              <a:cs typeface="Arial"/>
            </a:endParaRPr>
          </a:p>
          <a:p>
            <a:pPr marL="12700" marR="223520">
              <a:lnSpc>
                <a:spcPts val="2330"/>
              </a:lnSpc>
              <a:spcBef>
                <a:spcPts val="187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Szerepe: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allergiás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reakciókért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felel,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allergia-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tesztekben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célmolekula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167" y="429768"/>
            <a:ext cx="2319528" cy="222351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1545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7" rIns="0" bIns="0" rtlCol="0">
            <a:spAutoFit/>
          </a:bodyPr>
          <a:lstStyle/>
          <a:p>
            <a:pPr marL="162623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„Protrombin</a:t>
            </a:r>
            <a:r>
              <a:rPr spc="-80" dirty="0"/>
              <a:t> </a:t>
            </a:r>
            <a:r>
              <a:rPr dirty="0"/>
              <a:t>idő”</a:t>
            </a:r>
            <a:r>
              <a:rPr spc="-80" dirty="0"/>
              <a:t> </a:t>
            </a:r>
            <a:r>
              <a:rPr dirty="0"/>
              <a:t>teszt,</a:t>
            </a:r>
            <a:r>
              <a:rPr spc="-75" dirty="0"/>
              <a:t> </a:t>
            </a:r>
            <a:r>
              <a:rPr dirty="0"/>
              <a:t>az</a:t>
            </a:r>
            <a:r>
              <a:rPr spc="-55" dirty="0"/>
              <a:t> </a:t>
            </a:r>
            <a:r>
              <a:rPr dirty="0"/>
              <a:t>extrinsic</a:t>
            </a:r>
            <a:r>
              <a:rPr spc="-45" dirty="0"/>
              <a:t> </a:t>
            </a:r>
            <a:r>
              <a:rPr dirty="0"/>
              <a:t>út</a:t>
            </a:r>
            <a:r>
              <a:rPr spc="-60" dirty="0"/>
              <a:t> </a:t>
            </a:r>
            <a:r>
              <a:rPr spc="-10" dirty="0"/>
              <a:t>tesztje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1009" y="1848075"/>
            <a:ext cx="2586990" cy="430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608330" indent="-309880">
              <a:lnSpc>
                <a:spcPct val="100499"/>
              </a:lnSpc>
              <a:spcBef>
                <a:spcPts val="95"/>
              </a:spcBef>
              <a:buFont typeface="Arial"/>
              <a:buChar char="•"/>
              <a:tabLst>
                <a:tab pos="464820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PT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méri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az 	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I,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II,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70" dirty="0">
                <a:solidFill>
                  <a:srgbClr val="BF0000"/>
                </a:solidFill>
                <a:latin typeface="Arial"/>
                <a:cs typeface="Arial"/>
              </a:rPr>
              <a:t>V,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VII,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60" dirty="0">
                <a:solidFill>
                  <a:srgbClr val="BF0000"/>
                </a:solidFill>
                <a:latin typeface="Arial"/>
                <a:cs typeface="Arial"/>
              </a:rPr>
              <a:t>X</a:t>
            </a:r>
            <a:endParaRPr sz="215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10"/>
              </a:spcBef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faktorokat.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150">
              <a:latin typeface="Arial"/>
              <a:cs typeface="Arial"/>
            </a:endParaRPr>
          </a:p>
          <a:p>
            <a:pPr marL="321945" marR="140335" indent="-309880">
              <a:lnSpc>
                <a:spcPct val="100400"/>
              </a:lnSpc>
              <a:buFont typeface="Arial"/>
              <a:buChar char="•"/>
              <a:tabLst>
                <a:tab pos="321945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Varfarin</a:t>
            </a:r>
            <a:r>
              <a:rPr sz="215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dózisok ellenőrzésére,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BF0000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21945" marR="354330" indent="-309880">
              <a:lnSpc>
                <a:spcPct val="100499"/>
              </a:lnSpc>
              <a:spcBef>
                <a:spcPts val="5"/>
              </a:spcBef>
              <a:buFont typeface="Arial"/>
              <a:buChar char="•"/>
              <a:tabLst>
                <a:tab pos="3219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Máj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károsodás ellenőrzésére,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BF0000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21945" marR="5080" indent="-309880">
              <a:lnSpc>
                <a:spcPct val="100499"/>
              </a:lnSpc>
              <a:buFont typeface="Arial"/>
              <a:buChar char="•"/>
              <a:tabLst>
                <a:tab pos="3219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vitamin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státusz ellenőrzésére használható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0475" y="982980"/>
            <a:ext cx="6504940" cy="5621020"/>
            <a:chOff x="760475" y="982980"/>
            <a:chExt cx="6504940" cy="5621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5" y="982980"/>
              <a:ext cx="6504431" cy="5620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24399" y="2382012"/>
              <a:ext cx="1165860" cy="622300"/>
            </a:xfrm>
            <a:custGeom>
              <a:avLst/>
              <a:gdLst/>
              <a:ahLst/>
              <a:cxnLst/>
              <a:rect l="l" t="t" r="r" b="b"/>
              <a:pathLst>
                <a:path w="1165860" h="622300">
                  <a:moveTo>
                    <a:pt x="0" y="310895"/>
                  </a:moveTo>
                  <a:lnTo>
                    <a:pt x="11891" y="248093"/>
                  </a:lnTo>
                  <a:lnTo>
                    <a:pt x="45981" y="189666"/>
                  </a:lnTo>
                  <a:lnTo>
                    <a:pt x="99896" y="136847"/>
                  </a:lnTo>
                  <a:lnTo>
                    <a:pt x="133545" y="112925"/>
                  </a:lnTo>
                  <a:lnTo>
                    <a:pt x="171259" y="90868"/>
                  </a:lnTo>
                  <a:lnTo>
                    <a:pt x="212741" y="70829"/>
                  </a:lnTo>
                  <a:lnTo>
                    <a:pt x="257695" y="52961"/>
                  </a:lnTo>
                  <a:lnTo>
                    <a:pt x="305824" y="37420"/>
                  </a:lnTo>
                  <a:lnTo>
                    <a:pt x="356830" y="24360"/>
                  </a:lnTo>
                  <a:lnTo>
                    <a:pt x="410416" y="13933"/>
                  </a:lnTo>
                  <a:lnTo>
                    <a:pt x="466287" y="6295"/>
                  </a:lnTo>
                  <a:lnTo>
                    <a:pt x="524144" y="1599"/>
                  </a:lnTo>
                  <a:lnTo>
                    <a:pt x="583691" y="0"/>
                  </a:lnTo>
                  <a:lnTo>
                    <a:pt x="643222" y="1599"/>
                  </a:lnTo>
                  <a:lnTo>
                    <a:pt x="701031" y="6295"/>
                  </a:lnTo>
                  <a:lnTo>
                    <a:pt x="756826" y="13933"/>
                  </a:lnTo>
                  <a:lnTo>
                    <a:pt x="810315" y="24360"/>
                  </a:lnTo>
                  <a:lnTo>
                    <a:pt x="861206" y="37420"/>
                  </a:lnTo>
                  <a:lnTo>
                    <a:pt x="909205" y="52961"/>
                  </a:lnTo>
                  <a:lnTo>
                    <a:pt x="954022" y="70829"/>
                  </a:lnTo>
                  <a:lnTo>
                    <a:pt x="995362" y="90868"/>
                  </a:lnTo>
                  <a:lnTo>
                    <a:pt x="1032934" y="112925"/>
                  </a:lnTo>
                  <a:lnTo>
                    <a:pt x="1066445" y="136847"/>
                  </a:lnTo>
                  <a:lnTo>
                    <a:pt x="1095603" y="162479"/>
                  </a:lnTo>
                  <a:lnTo>
                    <a:pt x="1139690" y="218256"/>
                  </a:lnTo>
                  <a:lnTo>
                    <a:pt x="1162854" y="279024"/>
                  </a:lnTo>
                  <a:lnTo>
                    <a:pt x="1165860" y="310895"/>
                  </a:lnTo>
                  <a:lnTo>
                    <a:pt x="1162854" y="342767"/>
                  </a:lnTo>
                  <a:lnTo>
                    <a:pt x="1139690" y="403535"/>
                  </a:lnTo>
                  <a:lnTo>
                    <a:pt x="1095603" y="459312"/>
                  </a:lnTo>
                  <a:lnTo>
                    <a:pt x="1066445" y="484944"/>
                  </a:lnTo>
                  <a:lnTo>
                    <a:pt x="1032934" y="508866"/>
                  </a:lnTo>
                  <a:lnTo>
                    <a:pt x="995362" y="530923"/>
                  </a:lnTo>
                  <a:lnTo>
                    <a:pt x="954022" y="550962"/>
                  </a:lnTo>
                  <a:lnTo>
                    <a:pt x="909205" y="568830"/>
                  </a:lnTo>
                  <a:lnTo>
                    <a:pt x="861206" y="584371"/>
                  </a:lnTo>
                  <a:lnTo>
                    <a:pt x="810315" y="597431"/>
                  </a:lnTo>
                  <a:lnTo>
                    <a:pt x="756826" y="607858"/>
                  </a:lnTo>
                  <a:lnTo>
                    <a:pt x="701031" y="615496"/>
                  </a:lnTo>
                  <a:lnTo>
                    <a:pt x="643222" y="620192"/>
                  </a:lnTo>
                  <a:lnTo>
                    <a:pt x="583691" y="621791"/>
                  </a:lnTo>
                  <a:lnTo>
                    <a:pt x="524144" y="620192"/>
                  </a:lnTo>
                  <a:lnTo>
                    <a:pt x="466287" y="615496"/>
                  </a:lnTo>
                  <a:lnTo>
                    <a:pt x="410416" y="607858"/>
                  </a:lnTo>
                  <a:lnTo>
                    <a:pt x="356830" y="597431"/>
                  </a:lnTo>
                  <a:lnTo>
                    <a:pt x="305824" y="584371"/>
                  </a:lnTo>
                  <a:lnTo>
                    <a:pt x="257695" y="568830"/>
                  </a:lnTo>
                  <a:lnTo>
                    <a:pt x="212741" y="550962"/>
                  </a:lnTo>
                  <a:lnTo>
                    <a:pt x="171259" y="530923"/>
                  </a:lnTo>
                  <a:lnTo>
                    <a:pt x="133545" y="508866"/>
                  </a:lnTo>
                  <a:lnTo>
                    <a:pt x="99896" y="484944"/>
                  </a:lnTo>
                  <a:lnTo>
                    <a:pt x="70609" y="459312"/>
                  </a:lnTo>
                  <a:lnTo>
                    <a:pt x="26310" y="403535"/>
                  </a:lnTo>
                  <a:lnTo>
                    <a:pt x="3022" y="342767"/>
                  </a:lnTo>
                  <a:lnTo>
                    <a:pt x="0" y="310895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0228" y="4017263"/>
              <a:ext cx="1165860" cy="622300"/>
            </a:xfrm>
            <a:custGeom>
              <a:avLst/>
              <a:gdLst/>
              <a:ahLst/>
              <a:cxnLst/>
              <a:rect l="l" t="t" r="r" b="b"/>
              <a:pathLst>
                <a:path w="1165860" h="622300">
                  <a:moveTo>
                    <a:pt x="0" y="310895"/>
                  </a:moveTo>
                  <a:lnTo>
                    <a:pt x="11828" y="248093"/>
                  </a:lnTo>
                  <a:lnTo>
                    <a:pt x="45767" y="189666"/>
                  </a:lnTo>
                  <a:lnTo>
                    <a:pt x="99494" y="136847"/>
                  </a:lnTo>
                  <a:lnTo>
                    <a:pt x="133053" y="112925"/>
                  </a:lnTo>
                  <a:lnTo>
                    <a:pt x="170688" y="90868"/>
                  </a:lnTo>
                  <a:lnTo>
                    <a:pt x="212109" y="70829"/>
                  </a:lnTo>
                  <a:lnTo>
                    <a:pt x="257026" y="52961"/>
                  </a:lnTo>
                  <a:lnTo>
                    <a:pt x="305149" y="37420"/>
                  </a:lnTo>
                  <a:lnTo>
                    <a:pt x="356187" y="24360"/>
                  </a:lnTo>
                  <a:lnTo>
                    <a:pt x="409851" y="13933"/>
                  </a:lnTo>
                  <a:lnTo>
                    <a:pt x="465849" y="6295"/>
                  </a:lnTo>
                  <a:lnTo>
                    <a:pt x="523893" y="1599"/>
                  </a:lnTo>
                  <a:lnTo>
                    <a:pt x="583691" y="0"/>
                  </a:lnTo>
                  <a:lnTo>
                    <a:pt x="643222" y="1599"/>
                  </a:lnTo>
                  <a:lnTo>
                    <a:pt x="701031" y="6295"/>
                  </a:lnTo>
                  <a:lnTo>
                    <a:pt x="756826" y="13933"/>
                  </a:lnTo>
                  <a:lnTo>
                    <a:pt x="810315" y="24360"/>
                  </a:lnTo>
                  <a:lnTo>
                    <a:pt x="861206" y="37420"/>
                  </a:lnTo>
                  <a:lnTo>
                    <a:pt x="909205" y="52961"/>
                  </a:lnTo>
                  <a:lnTo>
                    <a:pt x="954022" y="70829"/>
                  </a:lnTo>
                  <a:lnTo>
                    <a:pt x="995362" y="90868"/>
                  </a:lnTo>
                  <a:lnTo>
                    <a:pt x="1032934" y="112925"/>
                  </a:lnTo>
                  <a:lnTo>
                    <a:pt x="1066445" y="136847"/>
                  </a:lnTo>
                  <a:lnTo>
                    <a:pt x="1095603" y="162479"/>
                  </a:lnTo>
                  <a:lnTo>
                    <a:pt x="1139690" y="218256"/>
                  </a:lnTo>
                  <a:lnTo>
                    <a:pt x="1162854" y="279024"/>
                  </a:lnTo>
                  <a:lnTo>
                    <a:pt x="1165860" y="310895"/>
                  </a:lnTo>
                  <a:lnTo>
                    <a:pt x="1162854" y="342767"/>
                  </a:lnTo>
                  <a:lnTo>
                    <a:pt x="1139690" y="403535"/>
                  </a:lnTo>
                  <a:lnTo>
                    <a:pt x="1095603" y="459312"/>
                  </a:lnTo>
                  <a:lnTo>
                    <a:pt x="1066445" y="484944"/>
                  </a:lnTo>
                  <a:lnTo>
                    <a:pt x="1032934" y="508866"/>
                  </a:lnTo>
                  <a:lnTo>
                    <a:pt x="995362" y="530923"/>
                  </a:lnTo>
                  <a:lnTo>
                    <a:pt x="954022" y="550962"/>
                  </a:lnTo>
                  <a:lnTo>
                    <a:pt x="909205" y="568830"/>
                  </a:lnTo>
                  <a:lnTo>
                    <a:pt x="861206" y="584371"/>
                  </a:lnTo>
                  <a:lnTo>
                    <a:pt x="810315" y="597431"/>
                  </a:lnTo>
                  <a:lnTo>
                    <a:pt x="756826" y="607858"/>
                  </a:lnTo>
                  <a:lnTo>
                    <a:pt x="701031" y="615496"/>
                  </a:lnTo>
                  <a:lnTo>
                    <a:pt x="643222" y="620192"/>
                  </a:lnTo>
                  <a:lnTo>
                    <a:pt x="583691" y="621791"/>
                  </a:lnTo>
                  <a:lnTo>
                    <a:pt x="523893" y="620192"/>
                  </a:lnTo>
                  <a:lnTo>
                    <a:pt x="465849" y="615496"/>
                  </a:lnTo>
                  <a:lnTo>
                    <a:pt x="409851" y="607858"/>
                  </a:lnTo>
                  <a:lnTo>
                    <a:pt x="356187" y="597431"/>
                  </a:lnTo>
                  <a:lnTo>
                    <a:pt x="305149" y="584371"/>
                  </a:lnTo>
                  <a:lnTo>
                    <a:pt x="257026" y="568830"/>
                  </a:lnTo>
                  <a:lnTo>
                    <a:pt x="212109" y="550962"/>
                  </a:lnTo>
                  <a:lnTo>
                    <a:pt x="170688" y="530923"/>
                  </a:lnTo>
                  <a:lnTo>
                    <a:pt x="133053" y="508866"/>
                  </a:lnTo>
                  <a:lnTo>
                    <a:pt x="99494" y="484944"/>
                  </a:lnTo>
                  <a:lnTo>
                    <a:pt x="70302" y="459312"/>
                  </a:lnTo>
                  <a:lnTo>
                    <a:pt x="26179" y="403535"/>
                  </a:lnTo>
                  <a:lnTo>
                    <a:pt x="3005" y="342767"/>
                  </a:lnTo>
                  <a:lnTo>
                    <a:pt x="0" y="310895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8084" y="4946904"/>
              <a:ext cx="1165860" cy="622300"/>
            </a:xfrm>
            <a:custGeom>
              <a:avLst/>
              <a:gdLst/>
              <a:ahLst/>
              <a:cxnLst/>
              <a:rect l="l" t="t" r="r" b="b"/>
              <a:pathLst>
                <a:path w="1165860" h="622300">
                  <a:moveTo>
                    <a:pt x="0" y="310895"/>
                  </a:moveTo>
                  <a:lnTo>
                    <a:pt x="11891" y="248093"/>
                  </a:lnTo>
                  <a:lnTo>
                    <a:pt x="45981" y="189666"/>
                  </a:lnTo>
                  <a:lnTo>
                    <a:pt x="99896" y="136847"/>
                  </a:lnTo>
                  <a:lnTo>
                    <a:pt x="133545" y="112925"/>
                  </a:lnTo>
                  <a:lnTo>
                    <a:pt x="171259" y="90868"/>
                  </a:lnTo>
                  <a:lnTo>
                    <a:pt x="212741" y="70829"/>
                  </a:lnTo>
                  <a:lnTo>
                    <a:pt x="257695" y="52961"/>
                  </a:lnTo>
                  <a:lnTo>
                    <a:pt x="305824" y="37420"/>
                  </a:lnTo>
                  <a:lnTo>
                    <a:pt x="356830" y="24360"/>
                  </a:lnTo>
                  <a:lnTo>
                    <a:pt x="410416" y="13933"/>
                  </a:lnTo>
                  <a:lnTo>
                    <a:pt x="466287" y="6295"/>
                  </a:lnTo>
                  <a:lnTo>
                    <a:pt x="524144" y="1599"/>
                  </a:lnTo>
                  <a:lnTo>
                    <a:pt x="583691" y="0"/>
                  </a:lnTo>
                  <a:lnTo>
                    <a:pt x="643222" y="1599"/>
                  </a:lnTo>
                  <a:lnTo>
                    <a:pt x="701031" y="6295"/>
                  </a:lnTo>
                  <a:lnTo>
                    <a:pt x="756826" y="13933"/>
                  </a:lnTo>
                  <a:lnTo>
                    <a:pt x="810315" y="24360"/>
                  </a:lnTo>
                  <a:lnTo>
                    <a:pt x="861206" y="37420"/>
                  </a:lnTo>
                  <a:lnTo>
                    <a:pt x="909205" y="52961"/>
                  </a:lnTo>
                  <a:lnTo>
                    <a:pt x="954022" y="70829"/>
                  </a:lnTo>
                  <a:lnTo>
                    <a:pt x="995362" y="90868"/>
                  </a:lnTo>
                  <a:lnTo>
                    <a:pt x="1032934" y="112925"/>
                  </a:lnTo>
                  <a:lnTo>
                    <a:pt x="1066445" y="136847"/>
                  </a:lnTo>
                  <a:lnTo>
                    <a:pt x="1095603" y="162479"/>
                  </a:lnTo>
                  <a:lnTo>
                    <a:pt x="1139690" y="218256"/>
                  </a:lnTo>
                  <a:lnTo>
                    <a:pt x="1162854" y="279024"/>
                  </a:lnTo>
                  <a:lnTo>
                    <a:pt x="1165860" y="310895"/>
                  </a:lnTo>
                  <a:lnTo>
                    <a:pt x="1162854" y="342767"/>
                  </a:lnTo>
                  <a:lnTo>
                    <a:pt x="1139690" y="403535"/>
                  </a:lnTo>
                  <a:lnTo>
                    <a:pt x="1095603" y="459312"/>
                  </a:lnTo>
                  <a:lnTo>
                    <a:pt x="1066445" y="484944"/>
                  </a:lnTo>
                  <a:lnTo>
                    <a:pt x="1032934" y="508866"/>
                  </a:lnTo>
                  <a:lnTo>
                    <a:pt x="995362" y="530923"/>
                  </a:lnTo>
                  <a:lnTo>
                    <a:pt x="954022" y="550962"/>
                  </a:lnTo>
                  <a:lnTo>
                    <a:pt x="909205" y="568830"/>
                  </a:lnTo>
                  <a:lnTo>
                    <a:pt x="861206" y="584371"/>
                  </a:lnTo>
                  <a:lnTo>
                    <a:pt x="810315" y="597431"/>
                  </a:lnTo>
                  <a:lnTo>
                    <a:pt x="756826" y="607858"/>
                  </a:lnTo>
                  <a:lnTo>
                    <a:pt x="701031" y="615496"/>
                  </a:lnTo>
                  <a:lnTo>
                    <a:pt x="643222" y="620192"/>
                  </a:lnTo>
                  <a:lnTo>
                    <a:pt x="583691" y="621791"/>
                  </a:lnTo>
                  <a:lnTo>
                    <a:pt x="524144" y="620192"/>
                  </a:lnTo>
                  <a:lnTo>
                    <a:pt x="466287" y="615496"/>
                  </a:lnTo>
                  <a:lnTo>
                    <a:pt x="410416" y="607858"/>
                  </a:lnTo>
                  <a:lnTo>
                    <a:pt x="356830" y="597431"/>
                  </a:lnTo>
                  <a:lnTo>
                    <a:pt x="305824" y="584371"/>
                  </a:lnTo>
                  <a:lnTo>
                    <a:pt x="257695" y="568830"/>
                  </a:lnTo>
                  <a:lnTo>
                    <a:pt x="212741" y="550962"/>
                  </a:lnTo>
                  <a:lnTo>
                    <a:pt x="171259" y="530923"/>
                  </a:lnTo>
                  <a:lnTo>
                    <a:pt x="133545" y="508866"/>
                  </a:lnTo>
                  <a:lnTo>
                    <a:pt x="99896" y="484944"/>
                  </a:lnTo>
                  <a:lnTo>
                    <a:pt x="70609" y="459312"/>
                  </a:lnTo>
                  <a:lnTo>
                    <a:pt x="26310" y="403535"/>
                  </a:lnTo>
                  <a:lnTo>
                    <a:pt x="3022" y="342767"/>
                  </a:lnTo>
                  <a:lnTo>
                    <a:pt x="0" y="310895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3132" y="5801868"/>
              <a:ext cx="1165860" cy="622300"/>
            </a:xfrm>
            <a:custGeom>
              <a:avLst/>
              <a:gdLst/>
              <a:ahLst/>
              <a:cxnLst/>
              <a:rect l="l" t="t" r="r" b="b"/>
              <a:pathLst>
                <a:path w="1165860" h="622300">
                  <a:moveTo>
                    <a:pt x="0" y="310895"/>
                  </a:moveTo>
                  <a:lnTo>
                    <a:pt x="11891" y="248093"/>
                  </a:lnTo>
                  <a:lnTo>
                    <a:pt x="45981" y="189666"/>
                  </a:lnTo>
                  <a:lnTo>
                    <a:pt x="99896" y="136847"/>
                  </a:lnTo>
                  <a:lnTo>
                    <a:pt x="133545" y="112925"/>
                  </a:lnTo>
                  <a:lnTo>
                    <a:pt x="171259" y="90868"/>
                  </a:lnTo>
                  <a:lnTo>
                    <a:pt x="212741" y="70829"/>
                  </a:lnTo>
                  <a:lnTo>
                    <a:pt x="257695" y="52961"/>
                  </a:lnTo>
                  <a:lnTo>
                    <a:pt x="305824" y="37420"/>
                  </a:lnTo>
                  <a:lnTo>
                    <a:pt x="356830" y="24360"/>
                  </a:lnTo>
                  <a:lnTo>
                    <a:pt x="410416" y="13933"/>
                  </a:lnTo>
                  <a:lnTo>
                    <a:pt x="466287" y="6295"/>
                  </a:lnTo>
                  <a:lnTo>
                    <a:pt x="524144" y="1599"/>
                  </a:lnTo>
                  <a:lnTo>
                    <a:pt x="583691" y="0"/>
                  </a:lnTo>
                  <a:lnTo>
                    <a:pt x="643222" y="1599"/>
                  </a:lnTo>
                  <a:lnTo>
                    <a:pt x="701031" y="6295"/>
                  </a:lnTo>
                  <a:lnTo>
                    <a:pt x="756826" y="13933"/>
                  </a:lnTo>
                  <a:lnTo>
                    <a:pt x="810315" y="24360"/>
                  </a:lnTo>
                  <a:lnTo>
                    <a:pt x="861206" y="37420"/>
                  </a:lnTo>
                  <a:lnTo>
                    <a:pt x="909205" y="52961"/>
                  </a:lnTo>
                  <a:lnTo>
                    <a:pt x="954022" y="70829"/>
                  </a:lnTo>
                  <a:lnTo>
                    <a:pt x="995362" y="90868"/>
                  </a:lnTo>
                  <a:lnTo>
                    <a:pt x="1032934" y="112925"/>
                  </a:lnTo>
                  <a:lnTo>
                    <a:pt x="1066445" y="136847"/>
                  </a:lnTo>
                  <a:lnTo>
                    <a:pt x="1095603" y="162479"/>
                  </a:lnTo>
                  <a:lnTo>
                    <a:pt x="1139690" y="218256"/>
                  </a:lnTo>
                  <a:lnTo>
                    <a:pt x="1162854" y="279024"/>
                  </a:lnTo>
                  <a:lnTo>
                    <a:pt x="1165860" y="310895"/>
                  </a:lnTo>
                  <a:lnTo>
                    <a:pt x="1162854" y="342767"/>
                  </a:lnTo>
                  <a:lnTo>
                    <a:pt x="1139690" y="403535"/>
                  </a:lnTo>
                  <a:lnTo>
                    <a:pt x="1095603" y="459312"/>
                  </a:lnTo>
                  <a:lnTo>
                    <a:pt x="1066445" y="484944"/>
                  </a:lnTo>
                  <a:lnTo>
                    <a:pt x="1032934" y="508866"/>
                  </a:lnTo>
                  <a:lnTo>
                    <a:pt x="995362" y="530923"/>
                  </a:lnTo>
                  <a:lnTo>
                    <a:pt x="954022" y="550962"/>
                  </a:lnTo>
                  <a:lnTo>
                    <a:pt x="909205" y="568830"/>
                  </a:lnTo>
                  <a:lnTo>
                    <a:pt x="861206" y="584371"/>
                  </a:lnTo>
                  <a:lnTo>
                    <a:pt x="810315" y="597431"/>
                  </a:lnTo>
                  <a:lnTo>
                    <a:pt x="756826" y="607858"/>
                  </a:lnTo>
                  <a:lnTo>
                    <a:pt x="701031" y="615496"/>
                  </a:lnTo>
                  <a:lnTo>
                    <a:pt x="643222" y="620192"/>
                  </a:lnTo>
                  <a:lnTo>
                    <a:pt x="583691" y="621791"/>
                  </a:lnTo>
                  <a:lnTo>
                    <a:pt x="524144" y="620192"/>
                  </a:lnTo>
                  <a:lnTo>
                    <a:pt x="466287" y="615496"/>
                  </a:lnTo>
                  <a:lnTo>
                    <a:pt x="410416" y="607858"/>
                  </a:lnTo>
                  <a:lnTo>
                    <a:pt x="356830" y="597431"/>
                  </a:lnTo>
                  <a:lnTo>
                    <a:pt x="305824" y="584371"/>
                  </a:lnTo>
                  <a:lnTo>
                    <a:pt x="257695" y="568830"/>
                  </a:lnTo>
                  <a:lnTo>
                    <a:pt x="212741" y="550962"/>
                  </a:lnTo>
                  <a:lnTo>
                    <a:pt x="171259" y="530923"/>
                  </a:lnTo>
                  <a:lnTo>
                    <a:pt x="133545" y="508866"/>
                  </a:lnTo>
                  <a:lnTo>
                    <a:pt x="99896" y="484944"/>
                  </a:lnTo>
                  <a:lnTo>
                    <a:pt x="70609" y="459312"/>
                  </a:lnTo>
                  <a:lnTo>
                    <a:pt x="26310" y="403535"/>
                  </a:lnTo>
                  <a:lnTo>
                    <a:pt x="3022" y="342767"/>
                  </a:lnTo>
                  <a:lnTo>
                    <a:pt x="0" y="310895"/>
                  </a:lnTo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90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7" rIns="0" bIns="0" rtlCol="0">
            <a:spAutoFit/>
          </a:bodyPr>
          <a:lstStyle/>
          <a:p>
            <a:pPr marL="162623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„Protrombin</a:t>
            </a:r>
            <a:r>
              <a:rPr spc="-80" dirty="0"/>
              <a:t> </a:t>
            </a:r>
            <a:r>
              <a:rPr dirty="0"/>
              <a:t>idő”</a:t>
            </a:r>
            <a:r>
              <a:rPr spc="-80" dirty="0"/>
              <a:t> </a:t>
            </a:r>
            <a:r>
              <a:rPr dirty="0"/>
              <a:t>teszt,</a:t>
            </a:r>
            <a:r>
              <a:rPr spc="-75" dirty="0"/>
              <a:t> </a:t>
            </a:r>
            <a:r>
              <a:rPr dirty="0"/>
              <a:t>az</a:t>
            </a:r>
            <a:r>
              <a:rPr spc="-55" dirty="0"/>
              <a:t> </a:t>
            </a:r>
            <a:r>
              <a:rPr dirty="0"/>
              <a:t>extrinsic</a:t>
            </a:r>
            <a:r>
              <a:rPr spc="-45" dirty="0"/>
              <a:t> </a:t>
            </a:r>
            <a:r>
              <a:rPr dirty="0"/>
              <a:t>út</a:t>
            </a:r>
            <a:r>
              <a:rPr spc="-60" dirty="0"/>
              <a:t> </a:t>
            </a:r>
            <a:r>
              <a:rPr spc="-10" dirty="0"/>
              <a:t>tesztje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02080"/>
            <a:ext cx="5542787" cy="48188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22948" y="982980"/>
            <a:ext cx="3065145" cy="2369820"/>
            <a:chOff x="6822948" y="982980"/>
            <a:chExt cx="3065145" cy="2369820"/>
          </a:xfrm>
        </p:grpSpPr>
        <p:sp>
          <p:nvSpPr>
            <p:cNvPr id="5" name="object 5"/>
            <p:cNvSpPr/>
            <p:nvPr/>
          </p:nvSpPr>
          <p:spPr>
            <a:xfrm>
              <a:off x="6822948" y="982980"/>
              <a:ext cx="3065145" cy="2369820"/>
            </a:xfrm>
            <a:custGeom>
              <a:avLst/>
              <a:gdLst/>
              <a:ahLst/>
              <a:cxnLst/>
              <a:rect l="l" t="t" r="r" b="b"/>
              <a:pathLst>
                <a:path w="3065145" h="2369820">
                  <a:moveTo>
                    <a:pt x="3064763" y="2369820"/>
                  </a:moveTo>
                  <a:lnTo>
                    <a:pt x="0" y="2369820"/>
                  </a:lnTo>
                  <a:lnTo>
                    <a:pt x="0" y="0"/>
                  </a:lnTo>
                  <a:lnTo>
                    <a:pt x="3064763" y="0"/>
                  </a:lnTo>
                  <a:lnTo>
                    <a:pt x="3064763" y="2369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1360" y="982980"/>
              <a:ext cx="2567939" cy="236981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2947" y="3485388"/>
            <a:ext cx="3064763" cy="223723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822948" y="5879592"/>
            <a:ext cx="3065145" cy="1096010"/>
            <a:chOff x="6822948" y="5879592"/>
            <a:chExt cx="3065145" cy="1096010"/>
          </a:xfrm>
        </p:grpSpPr>
        <p:sp>
          <p:nvSpPr>
            <p:cNvPr id="9" name="object 9"/>
            <p:cNvSpPr/>
            <p:nvPr/>
          </p:nvSpPr>
          <p:spPr>
            <a:xfrm>
              <a:off x="6822948" y="5879592"/>
              <a:ext cx="3065145" cy="1096010"/>
            </a:xfrm>
            <a:custGeom>
              <a:avLst/>
              <a:gdLst/>
              <a:ahLst/>
              <a:cxnLst/>
              <a:rect l="l" t="t" r="r" b="b"/>
              <a:pathLst>
                <a:path w="3065145" h="1096009">
                  <a:moveTo>
                    <a:pt x="3064763" y="1095755"/>
                  </a:moveTo>
                  <a:lnTo>
                    <a:pt x="0" y="1095755"/>
                  </a:lnTo>
                  <a:lnTo>
                    <a:pt x="0" y="0"/>
                  </a:lnTo>
                  <a:lnTo>
                    <a:pt x="3064763" y="0"/>
                  </a:lnTo>
                  <a:lnTo>
                    <a:pt x="3064763" y="1095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6556" y="5879592"/>
              <a:ext cx="1719071" cy="10957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39725" y="6991883"/>
            <a:ext cx="2476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91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973" y="3132582"/>
            <a:ext cx="5055235" cy="2693035"/>
            <a:chOff x="172973" y="3132582"/>
            <a:chExt cx="5055235" cy="2693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" y="3142488"/>
              <a:ext cx="5035296" cy="2673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307" y="3137916"/>
              <a:ext cx="5044440" cy="2682240"/>
            </a:xfrm>
            <a:custGeom>
              <a:avLst/>
              <a:gdLst/>
              <a:ahLst/>
              <a:cxnLst/>
              <a:rect l="l" t="t" r="r" b="b"/>
              <a:pathLst>
                <a:path w="5044440" h="2682240">
                  <a:moveTo>
                    <a:pt x="0" y="0"/>
                  </a:moveTo>
                  <a:lnTo>
                    <a:pt x="5044440" y="0"/>
                  </a:lnTo>
                  <a:lnTo>
                    <a:pt x="5044440" y="2682239"/>
                  </a:lnTo>
                  <a:lnTo>
                    <a:pt x="0" y="268223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286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160" dirty="0"/>
              <a:t> </a:t>
            </a:r>
            <a:r>
              <a:rPr dirty="0"/>
              <a:t>fibrin</a:t>
            </a:r>
            <a:r>
              <a:rPr spc="-85" dirty="0"/>
              <a:t> </a:t>
            </a:r>
            <a:r>
              <a:rPr dirty="0"/>
              <a:t>bontási</a:t>
            </a:r>
            <a:r>
              <a:rPr spc="-75" dirty="0"/>
              <a:t> </a:t>
            </a:r>
            <a:r>
              <a:rPr dirty="0"/>
              <a:t>fő</a:t>
            </a:r>
            <a:r>
              <a:rPr spc="-60" dirty="0"/>
              <a:t> </a:t>
            </a:r>
            <a:r>
              <a:rPr dirty="0"/>
              <a:t>termék,</a:t>
            </a:r>
            <a:r>
              <a:rPr spc="-5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D-</a:t>
            </a:r>
            <a:r>
              <a:rPr dirty="0"/>
              <a:t>dimer</a:t>
            </a:r>
            <a:r>
              <a:rPr spc="-55" dirty="0"/>
              <a:t> </a:t>
            </a:r>
            <a:r>
              <a:rPr spc="-10" dirty="0"/>
              <a:t>meghatározása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39725" y="6991883"/>
            <a:ext cx="2476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92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8607" y="1314703"/>
            <a:ext cx="8691245" cy="5286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2905" indent="-3702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fibrin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degradációs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termékek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közvetlen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mérése.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Két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domént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tartalmaz</a:t>
            </a:r>
            <a:r>
              <a:rPr sz="215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egymás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mellett.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15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D-dimer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jelenléte</a:t>
            </a:r>
            <a:r>
              <a:rPr sz="215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érrendszeren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belüli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koagulációra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utal.</a:t>
            </a:r>
            <a:endParaRPr sz="2150">
              <a:latin typeface="Arial"/>
              <a:cs typeface="Arial"/>
            </a:endParaRPr>
          </a:p>
          <a:p>
            <a:pPr marL="382905" indent="-37020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8290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Normál</a:t>
            </a:r>
            <a:r>
              <a:rPr sz="215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tartomány</a:t>
            </a:r>
            <a:r>
              <a:rPr sz="21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&lt;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0,5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mg/dl.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BF0000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941445">
              <a:lnSpc>
                <a:spcPct val="100000"/>
              </a:lnSpc>
            </a:pP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A</a:t>
            </a:r>
            <a:r>
              <a:rPr sz="2150" b="1" u="sng" spc="-10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magas </a:t>
            </a:r>
            <a:r>
              <a:rPr sz="21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D-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dimer</a:t>
            </a:r>
            <a:r>
              <a:rPr sz="2150" b="1" u="sng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koncentráció</a:t>
            </a:r>
            <a:r>
              <a:rPr sz="215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2150" b="1" u="sng" spc="-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oka:</a:t>
            </a:r>
            <a:endParaRPr sz="2150">
              <a:latin typeface="Arial"/>
              <a:cs typeface="Arial"/>
            </a:endParaRPr>
          </a:p>
          <a:p>
            <a:pPr marL="4246245" lvl="1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Mélyvénás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trombózis</a:t>
            </a:r>
            <a:endParaRPr sz="2150">
              <a:latin typeface="Arial"/>
              <a:cs typeface="Arial"/>
            </a:endParaRPr>
          </a:p>
          <a:p>
            <a:pPr marL="4246245" lvl="1" indent="-37020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Artériás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rög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 jelenléte</a:t>
            </a:r>
            <a:endParaRPr sz="2150">
              <a:latin typeface="Arial"/>
              <a:cs typeface="Arial"/>
            </a:endParaRPr>
          </a:p>
          <a:p>
            <a:pPr marL="4246245" lvl="1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Súlyos</a:t>
            </a:r>
            <a:r>
              <a:rPr sz="21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szepszis</a:t>
            </a:r>
            <a:endParaRPr sz="2150">
              <a:latin typeface="Arial"/>
              <a:cs typeface="Arial"/>
            </a:endParaRPr>
          </a:p>
          <a:p>
            <a:pPr marL="4246245" lvl="1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Rák</a:t>
            </a:r>
            <a:endParaRPr sz="2150">
              <a:latin typeface="Arial"/>
              <a:cs typeface="Arial"/>
            </a:endParaRPr>
          </a:p>
          <a:p>
            <a:pPr marL="4246245" marR="246379" lvl="1" indent="-370840">
              <a:lnSpc>
                <a:spcPct val="100400"/>
              </a:lnSpc>
              <a:spcBef>
                <a:spcPts val="5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Nem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régi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sebészeti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beavatkozás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vagy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trauma</a:t>
            </a:r>
            <a:endParaRPr sz="2150">
              <a:latin typeface="Arial"/>
              <a:cs typeface="Arial"/>
            </a:endParaRPr>
          </a:p>
          <a:p>
            <a:pPr marL="4246245" lvl="1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Májbetegség</a:t>
            </a:r>
            <a:endParaRPr sz="2150">
              <a:latin typeface="Arial"/>
              <a:cs typeface="Arial"/>
            </a:endParaRPr>
          </a:p>
          <a:p>
            <a:pPr marL="4246245" lvl="1" indent="-3702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246245" algn="l"/>
              </a:tabLst>
            </a:pP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Terhesség</a:t>
            </a:r>
            <a:endParaRPr sz="2150">
              <a:latin typeface="Arial"/>
              <a:cs typeface="Arial"/>
            </a:endParaRPr>
          </a:p>
          <a:p>
            <a:pPr marL="4246245" marR="5080" lvl="1" indent="-370840">
              <a:lnSpc>
                <a:spcPct val="100499"/>
              </a:lnSpc>
              <a:buFont typeface="Arial"/>
              <a:buChar char="•"/>
              <a:tabLst>
                <a:tab pos="4246245" algn="l"/>
              </a:tabLst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DIC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(disszeminált</a:t>
            </a:r>
            <a:r>
              <a:rPr sz="215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intravaszkuláris koaguláció)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653" y="1133094"/>
            <a:ext cx="2714625" cy="3069590"/>
            <a:chOff x="660653" y="1133094"/>
            <a:chExt cx="2714625" cy="306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59" y="1143000"/>
              <a:ext cx="2694431" cy="3049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987" y="1138428"/>
              <a:ext cx="2703830" cy="3058795"/>
            </a:xfrm>
            <a:custGeom>
              <a:avLst/>
              <a:gdLst/>
              <a:ahLst/>
              <a:cxnLst/>
              <a:rect l="l" t="t" r="r" b="b"/>
              <a:pathLst>
                <a:path w="2703829" h="3058795">
                  <a:moveTo>
                    <a:pt x="0" y="0"/>
                  </a:moveTo>
                  <a:lnTo>
                    <a:pt x="2703576" y="0"/>
                  </a:lnTo>
                  <a:lnTo>
                    <a:pt x="2703576" y="3058668"/>
                  </a:lnTo>
                  <a:lnTo>
                    <a:pt x="0" y="305866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057" rIns="0" bIns="0" rtlCol="0">
            <a:spAutoFit/>
          </a:bodyPr>
          <a:lstStyle/>
          <a:p>
            <a:pPr marL="343979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D-</a:t>
            </a:r>
            <a:r>
              <a:rPr dirty="0"/>
              <a:t>dimer</a:t>
            </a:r>
            <a:r>
              <a:rPr spc="-80" dirty="0"/>
              <a:t> </a:t>
            </a:r>
            <a:r>
              <a:rPr spc="-10" dirty="0"/>
              <a:t>meghatározás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7744" y="5454396"/>
            <a:ext cx="1708404" cy="12390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7744" y="1109472"/>
            <a:ext cx="5689091" cy="35737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546069" y="3378190"/>
            <a:ext cx="989330" cy="38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z="1150" b="1" spc="-10" dirty="0">
                <a:latin typeface="Arial"/>
                <a:cs typeface="Arial"/>
              </a:rPr>
              <a:t>Monoklonális antitest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57032" y="3052572"/>
            <a:ext cx="182880" cy="1054735"/>
          </a:xfrm>
          <a:custGeom>
            <a:avLst/>
            <a:gdLst/>
            <a:ahLst/>
            <a:cxnLst/>
            <a:rect l="l" t="t" r="r" b="b"/>
            <a:pathLst>
              <a:path w="182879" h="1054735">
                <a:moveTo>
                  <a:pt x="0" y="0"/>
                </a:moveTo>
                <a:lnTo>
                  <a:pt x="35504" y="1071"/>
                </a:lnTo>
                <a:lnTo>
                  <a:pt x="64579" y="4000"/>
                </a:lnTo>
                <a:lnTo>
                  <a:pt x="84224" y="8358"/>
                </a:lnTo>
                <a:lnTo>
                  <a:pt x="91439" y="13716"/>
                </a:lnTo>
                <a:lnTo>
                  <a:pt x="91439" y="512063"/>
                </a:lnTo>
                <a:lnTo>
                  <a:pt x="98655" y="517659"/>
                </a:lnTo>
                <a:lnTo>
                  <a:pt x="118300" y="522541"/>
                </a:lnTo>
                <a:lnTo>
                  <a:pt x="147375" y="525994"/>
                </a:lnTo>
                <a:lnTo>
                  <a:pt x="182880" y="527304"/>
                </a:lnTo>
                <a:lnTo>
                  <a:pt x="147375" y="528399"/>
                </a:lnTo>
                <a:lnTo>
                  <a:pt x="118300" y="531495"/>
                </a:lnTo>
                <a:lnTo>
                  <a:pt x="98655" y="536305"/>
                </a:lnTo>
                <a:lnTo>
                  <a:pt x="91439" y="542543"/>
                </a:lnTo>
                <a:lnTo>
                  <a:pt x="91439" y="1039368"/>
                </a:lnTo>
                <a:lnTo>
                  <a:pt x="84224" y="1044963"/>
                </a:lnTo>
                <a:lnTo>
                  <a:pt x="64579" y="1049845"/>
                </a:lnTo>
                <a:lnTo>
                  <a:pt x="35504" y="1053298"/>
                </a:lnTo>
                <a:lnTo>
                  <a:pt x="0" y="1054608"/>
                </a:lnTo>
              </a:path>
            </a:pathLst>
          </a:custGeom>
          <a:ln w="10668">
            <a:solidFill>
              <a:srgbClr val="B6DB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9855" y="4916423"/>
            <a:ext cx="2506980" cy="23134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55345" y="4332236"/>
            <a:ext cx="2690495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6265">
              <a:lnSpc>
                <a:spcPct val="100499"/>
              </a:lnSpc>
              <a:spcBef>
                <a:spcPts val="95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Ha</a:t>
            </a:r>
            <a:r>
              <a:rPr sz="21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van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D-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dimer,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kialakul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az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agglutinációs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3D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háló,</a:t>
            </a:r>
            <a:r>
              <a:rPr sz="21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BF0000"/>
                </a:solidFill>
                <a:latin typeface="Arial"/>
                <a:cs typeface="Arial"/>
              </a:rPr>
              <a:t>és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90"/>
              </a:spcBef>
            </a:pP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megváltozik</a:t>
            </a:r>
            <a:r>
              <a:rPr sz="215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az </a:t>
            </a:r>
            <a:r>
              <a:rPr sz="2150" b="1" spc="-20" dirty="0">
                <a:solidFill>
                  <a:srgbClr val="BF0000"/>
                </a:solidFill>
                <a:latin typeface="Arial"/>
                <a:cs typeface="Arial"/>
              </a:rPr>
              <a:t>oldat </a:t>
            </a:r>
            <a:r>
              <a:rPr sz="2150" b="1" dirty="0">
                <a:solidFill>
                  <a:srgbClr val="BF0000"/>
                </a:solidFill>
                <a:latin typeface="Arial"/>
                <a:cs typeface="Arial"/>
              </a:rPr>
              <a:t>optikai</a:t>
            </a:r>
            <a:r>
              <a:rPr sz="215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BF0000"/>
                </a:solidFill>
                <a:latin typeface="Arial"/>
                <a:cs typeface="Arial"/>
              </a:rPr>
              <a:t>sűrűsége.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44296" y="7014788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93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0020" y="5712993"/>
            <a:ext cx="371665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Köszönöm</a:t>
            </a:r>
            <a:r>
              <a:rPr sz="26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F0000"/>
                </a:solidFill>
                <a:latin typeface="Arial"/>
                <a:cs typeface="Arial"/>
              </a:rPr>
              <a:t>figyelmet</a:t>
            </a:r>
            <a:r>
              <a:rPr sz="26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BF0000"/>
                </a:solidFill>
                <a:latin typeface="Arial"/>
                <a:cs typeface="Arial"/>
              </a:rPr>
              <a:t>!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9820" y="982980"/>
            <a:ext cx="6062471" cy="4564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64256" y="6866913"/>
            <a:ext cx="2095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spc="-25" dirty="0">
                <a:solidFill>
                  <a:srgbClr val="CC3300"/>
                </a:solidFill>
                <a:latin typeface="Arial"/>
                <a:cs typeface="Arial"/>
              </a:rPr>
              <a:t>94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4612</Words>
  <Application>Microsoft Office PowerPoint</Application>
  <PresentationFormat>Egyéni</PresentationFormat>
  <Paragraphs>883</Paragraphs>
  <Slides>94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94</vt:i4>
      </vt:variant>
    </vt:vector>
  </HeadingPairs>
  <TitlesOfParts>
    <vt:vector size="98" baseType="lpstr">
      <vt:lpstr>Arial</vt:lpstr>
      <vt:lpstr>Times New Roman</vt:lpstr>
      <vt:lpstr>Wingdings</vt:lpstr>
      <vt:lpstr>Office Theme</vt:lpstr>
      <vt:lpstr>Biotermék technológia 2 Msc. Biomérnök hallgatók részére</vt:lpstr>
      <vt:lpstr>Tartalom</vt:lpstr>
      <vt:lpstr>Tartalom folyt.</vt:lpstr>
      <vt:lpstr>Antitestek</vt:lpstr>
      <vt:lpstr>Az antitestek fiziológiás szerepe</vt:lpstr>
      <vt:lpstr>Antitestek - IgM</vt:lpstr>
      <vt:lpstr>Antitestek IgA</vt:lpstr>
      <vt:lpstr>Antitestek - IgD</vt:lpstr>
      <vt:lpstr>Antitestek - IgE</vt:lpstr>
      <vt:lpstr>Antitestek IgG</vt:lpstr>
      <vt:lpstr>Az IgG antitestek szerkezetének ábrázolásai</vt:lpstr>
      <vt:lpstr>Az antitestek szerkezete</vt:lpstr>
      <vt:lpstr>Complementarity determining regions (CDR)</vt:lpstr>
      <vt:lpstr>Antitestek</vt:lpstr>
      <vt:lpstr>Antitestek – DNS fragment átrendeződés a B-sejt fejlődése során</vt:lpstr>
      <vt:lpstr>Az antitestek glikozilálása</vt:lpstr>
      <vt:lpstr>Poliklonállis és monoklonális antitestek keletkezése</vt:lpstr>
      <vt:lpstr>A Mab-ok előállítása hibridóma technikával</vt:lpstr>
      <vt:lpstr>Monoklonális ellenanyag előállítás menete</vt:lpstr>
      <vt:lpstr>Miért hibridoma?</vt:lpstr>
      <vt:lpstr>Monoklonális ellenanyagok</vt:lpstr>
      <vt:lpstr>Hibridóma szelekció, a “HAT Trick”</vt:lpstr>
      <vt:lpstr>Hibridóma szelekció, a “HAT Trick”</vt:lpstr>
      <vt:lpstr>Hibridóma szelekció, a “HAT Trick”</vt:lpstr>
      <vt:lpstr>Hibridóma szelekció, a “HAT Trick”</vt:lpstr>
      <vt:lpstr>Hibridóma szelekció, a “HAT Trick”</vt:lpstr>
      <vt:lpstr>A monoklonális antitestek felhasználása</vt:lpstr>
      <vt:lpstr>PowerPoint-bemutató</vt:lpstr>
      <vt:lpstr>PowerPoint-bemutató</vt:lpstr>
      <vt:lpstr>A Mab-okkal kapcsolatos Nobel-díjak</vt:lpstr>
      <vt:lpstr>Érvek a Mab-ok használatával kapcsolatban</vt:lpstr>
      <vt:lpstr>A Mab-ok fejlődése</vt:lpstr>
      <vt:lpstr>Humán Mab-ok létrehozásának módszerei – phage display</vt:lpstr>
      <vt:lpstr>Humán Mab-ok létrehozásának módszerei – transzgenikus egér</vt:lpstr>
      <vt:lpstr>Humán Mab-ok létrehozásának módszerei – B sejt immortalizáció</vt:lpstr>
      <vt:lpstr>Humanizált Mab-ok létrehozásának módszere</vt:lpstr>
      <vt:lpstr>Monoklonális antitestek elnevezésének rendszere</vt:lpstr>
      <vt:lpstr>Mab-ok a jelenben</vt:lpstr>
      <vt:lpstr>Mab-ok a jövőben</vt:lpstr>
      <vt:lpstr>Érdekes alternatívák: Mab fragmentumok</vt:lpstr>
      <vt:lpstr>Érdekes alternatívák: Nanobody</vt:lpstr>
      <vt:lpstr>A Mab-okkal kapcsolatos mellékhatások</vt:lpstr>
      <vt:lpstr>Tartalom folyt.</vt:lpstr>
      <vt:lpstr>A fejlesztési folyamat</vt:lpstr>
      <vt:lpstr>A Mab glikozilációja</vt:lpstr>
      <vt:lpstr>A Mab glikozilációja</vt:lpstr>
      <vt:lpstr> Glikozilációs mintázat optimálása a tápoldat összetételével</vt:lpstr>
      <vt:lpstr>Milyen hibás termékek keletkezhetnek?</vt:lpstr>
      <vt:lpstr>Mab termelő eljárás emlős sejttel – tenyésztési sor</vt:lpstr>
      <vt:lpstr>Mab termelő eljárás emlős sejttel – Downstream 1.</vt:lpstr>
      <vt:lpstr>Mab termelő eljárás emlős sejttel – Downstream 2.</vt:lpstr>
      <vt:lpstr>Mab termelő eljárás emlős sejttel – Downstream 3.</vt:lpstr>
      <vt:lpstr>Kromatográfiás oszlopok léptéknövelése</vt:lpstr>
      <vt:lpstr>Protein A kromatográfia</vt:lpstr>
      <vt:lpstr>Vírus inaktiválás</vt:lpstr>
      <vt:lpstr>Vírus inaktiválás</vt:lpstr>
      <vt:lpstr>Vírus inaktiválás</vt:lpstr>
      <vt:lpstr>Vírus inaktiválás</vt:lpstr>
      <vt:lpstr>Kationcserés kromatográfia</vt:lpstr>
      <vt:lpstr>Kationcserés kromatográfia</vt:lpstr>
      <vt:lpstr>Anioncserés kromatográfia</vt:lpstr>
      <vt:lpstr>A Mab termék jellemzése</vt:lpstr>
      <vt:lpstr>A Mab termék jellemzése</vt:lpstr>
      <vt:lpstr>A Mab termék jellemzése</vt:lpstr>
      <vt:lpstr>A Mab termék jellemzése</vt:lpstr>
      <vt:lpstr>Tartalom folyt.</vt:lpstr>
      <vt:lpstr>Az egészségügyi költségek növekedése az USA-ban</vt:lpstr>
      <vt:lpstr>Kismolekulás és biotechnológiai gyógyszeres kezelések összehasonlítása költségek szempontjából</vt:lpstr>
      <vt:lpstr>Originális biotech blockbusterek</vt:lpstr>
      <vt:lpstr>Bioszimiláris gyógyszerek – összehasonlítás kis molekulás termékekkel</vt:lpstr>
      <vt:lpstr>A bioszimilárisok egy külön szektort képeznek a gyógyszeriparon belül</vt:lpstr>
      <vt:lpstr>Bioszimiláris gyógyszerek – vita az elnevezésről</vt:lpstr>
      <vt:lpstr>Bioszimiláris gyógyszerek:</vt:lpstr>
      <vt:lpstr>Bioszimiláris gyógyszerek:</vt:lpstr>
      <vt:lpstr>Bioszimiláris gyógyszerek:</vt:lpstr>
      <vt:lpstr>PowerPoint-bemutató</vt:lpstr>
      <vt:lpstr>PowerPoint-bemutató</vt:lpstr>
      <vt:lpstr>A bioszimilaritás bizonyítása</vt:lpstr>
      <vt:lpstr>Lehetséges variációk egy molekulán belül</vt:lpstr>
      <vt:lpstr>Az originátorok támadása</vt:lpstr>
      <vt:lpstr>A bioszimiláris gyártók ellentámadása, az originátorok változtatásainak felhasználásával</vt:lpstr>
      <vt:lpstr>Összefoglaló megállapítások 1.</vt:lpstr>
      <vt:lpstr>Összefoglaló megállapítások 2.</vt:lpstr>
      <vt:lpstr>Tartalom folyt.</vt:lpstr>
      <vt:lpstr>PowerPoint-bemutató</vt:lpstr>
      <vt:lpstr>A véralvadás fő folyamatai és elemei</vt:lpstr>
      <vt:lpstr>Koagulációs kaszkád Fibrinolízis kaszkád</vt:lpstr>
      <vt:lpstr>Koagulációs kaszkád Fibrinolízis kaszkád</vt:lpstr>
      <vt:lpstr>„Protrombin idő” teszt, az extrinsic út tesztje</vt:lpstr>
      <vt:lpstr>„Protrombin idő” teszt, az extrinsic út tesztje</vt:lpstr>
      <vt:lpstr>„Protrombin idő” teszt, az extrinsic út tesztje</vt:lpstr>
      <vt:lpstr>A fibrin bontási fő termék, a D-dimer meghatározása</vt:lpstr>
      <vt:lpstr>D-dimer meghatározás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Rekombináns fehérjék 2 rész Pécs M kurzus 2023.pptx</dc:title>
  <dc:creator>Ballagi András</dc:creator>
  <cp:lastModifiedBy>Pécs Miklós László</cp:lastModifiedBy>
  <cp:revision>1</cp:revision>
  <dcterms:created xsi:type="dcterms:W3CDTF">2023-11-28T18:26:47Z</dcterms:created>
  <dcterms:modified xsi:type="dcterms:W3CDTF">2023-11-28T18:29:40Z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2023-11-28T00:00:00Z</vt:filetime>
  </property>
  <property fmtid="{D5CDD505-2E9C-101B-9397-08002B2CF9AE}" pid="3" name="LastSaved">
    <vt:filetime>2023-11-28T00:00:00Z</vt:filetime>
  </property>
  <property fmtid="{D5CDD505-2E9C-101B-9397-08002B2CF9AE}" pid="4" name="Producer">
    <vt:lpwstr>Microsoft: Print To PDF</vt:lpwstr>
  </property>
</Properties>
</file>