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16"/>
  </p:notesMasterIdLst>
  <p:sldIdLst>
    <p:sldId id="292" r:id="rId2"/>
    <p:sldId id="299" r:id="rId3"/>
    <p:sldId id="296" r:id="rId4"/>
    <p:sldId id="300" r:id="rId5"/>
    <p:sldId id="303" r:id="rId6"/>
    <p:sldId id="309" r:id="rId7"/>
    <p:sldId id="302" r:id="rId8"/>
    <p:sldId id="307" r:id="rId9"/>
    <p:sldId id="310" r:id="rId10"/>
    <p:sldId id="311" r:id="rId11"/>
    <p:sldId id="312" r:id="rId12"/>
    <p:sldId id="313" r:id="rId13"/>
    <p:sldId id="314" r:id="rId14"/>
    <p:sldId id="256" r:id="rId15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70" autoAdjust="0"/>
  </p:normalViewPr>
  <p:slideViewPr>
    <p:cSldViewPr>
      <p:cViewPr>
        <p:scale>
          <a:sx n="100" d="100"/>
          <a:sy n="100" d="100"/>
        </p:scale>
        <p:origin x="-461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1EA65712-0376-4657-9192-D7C1B6A2919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A65712-0376-4657-9192-D7C1B6A2919F}" type="slidenum">
              <a:rPr lang="hu-HU" smtClean="0"/>
              <a:pPr>
                <a:defRPr/>
              </a:pPr>
              <a:t>3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 b="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 b="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u-HU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u-HU"/>
            </a:p>
          </p:txBody>
        </p:sp>
      </p:grpSp>
      <p:sp>
        <p:nvSpPr>
          <p:cNvPr id="4813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Alcím mintájának szerkesztése</a:t>
            </a:r>
          </a:p>
        </p:txBody>
      </p:sp>
      <p:sp>
        <p:nvSpPr>
          <p:cNvPr id="48140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Mintacím szerkesztése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44A0F048-4647-4928-96F4-9C2C5A3AE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3234F-653C-48C4-9174-FBBAD0D124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DB4D4-26F2-4830-B425-4BD9BD96DD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CD00E6-9048-4409-A46E-387919EE82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4B5C1-962E-45DE-B8E8-ABD0780296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AA6764-763B-4E33-953B-B7F5B2A613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55B1C-E0DC-419C-B13E-2D716F0C80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9026A4-2869-471B-BE2E-B06815C6C8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FF4E5-3A1F-4FB9-A5B2-7135A0DEC4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82BB5-F740-4E11-B856-25571DA8A7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50196-8B70-4F43-B77C-8DFE52AF5D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47108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u-HU"/>
              </a:p>
            </p:txBody>
          </p:sp>
          <p:sp>
            <p:nvSpPr>
              <p:cNvPr id="47109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hu-HU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47111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u-HU"/>
              </a:p>
            </p:txBody>
          </p:sp>
          <p:sp>
            <p:nvSpPr>
              <p:cNvPr id="47112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u-HU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Mintacím szerkesztése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Mintaszöveg szerkesztése</a:t>
            </a:r>
          </a:p>
          <a:p>
            <a:pPr lvl="1"/>
            <a:r>
              <a:rPr lang="en-US" smtClean="0"/>
              <a:t>Második szint</a:t>
            </a:r>
          </a:p>
          <a:p>
            <a:pPr lvl="2"/>
            <a:r>
              <a:rPr lang="en-US" smtClean="0"/>
              <a:t>Harmadik szint</a:t>
            </a:r>
          </a:p>
          <a:p>
            <a:pPr lvl="3"/>
            <a:r>
              <a:rPr lang="en-US" smtClean="0"/>
              <a:t>Negyedik szint</a:t>
            </a:r>
          </a:p>
          <a:p>
            <a:pPr lvl="4"/>
            <a:r>
              <a:rPr lang="en-US" smtClean="0"/>
              <a:t>Ötödik szint</a:t>
            </a:r>
          </a:p>
        </p:txBody>
      </p:sp>
      <p:sp>
        <p:nvSpPr>
          <p:cNvPr id="4711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1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1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F97D676-94F3-48D5-8D6C-F1C5286BC3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z="2800" dirty="0" smtClean="0"/>
              <a:t>Technológia és termék fejlesztés, innováció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36591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u-HU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u-HU" sz="2000" dirty="0" smtClean="0"/>
          </a:p>
          <a:p>
            <a:pPr algn="ctr" eaLnBrk="1" hangingPunct="1">
              <a:lnSpc>
                <a:spcPct val="90000"/>
              </a:lnSpc>
              <a:buNone/>
            </a:pPr>
            <a:r>
              <a:rPr lang="hu-HU" sz="3200" b="1" dirty="0" smtClean="0"/>
              <a:t>Fejlesztési és beruházási trendek egy mérnök szemével</a:t>
            </a:r>
            <a:r>
              <a:rPr lang="hu-HU" sz="1600" dirty="0" smtClean="0"/>
              <a:t/>
            </a:r>
            <a:br>
              <a:rPr lang="hu-HU" sz="1600" dirty="0" smtClean="0"/>
            </a:br>
            <a:endParaRPr lang="hu-HU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u-HU" sz="2000" dirty="0" smtClean="0"/>
          </a:p>
          <a:p>
            <a:pPr algn="ctr" eaLnBrk="1" hangingPunct="1">
              <a:lnSpc>
                <a:spcPct val="90000"/>
              </a:lnSpc>
              <a:buNone/>
            </a:pPr>
            <a:r>
              <a:rPr lang="hu-HU" sz="2000" dirty="0" smtClean="0"/>
              <a:t>Budapest, </a:t>
            </a:r>
            <a:r>
              <a:rPr lang="hu-HU" sz="2000" dirty="0" smtClean="0"/>
              <a:t>2017.09.12.</a:t>
            </a:r>
            <a:endParaRPr lang="hu-HU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u-HU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u-HU" sz="2000" dirty="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u-HU" sz="2000" dirty="0" smtClean="0"/>
              <a:t>.</a:t>
            </a:r>
          </a:p>
          <a:p>
            <a:pPr algn="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u-HU" sz="1600" b="1" dirty="0" smtClean="0"/>
              <a:t>Víg András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u-HU" sz="1600" b="1" dirty="0" err="1" smtClean="0"/>
              <a:t>TechnovaCont</a:t>
            </a:r>
            <a:r>
              <a:rPr lang="hu-HU" sz="1600" b="1" dirty="0" smtClean="0"/>
              <a:t> kft.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z="2800" smtClean="0"/>
              <a:t>Megvalósíthatósági Tanulmány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sz="2400" b="1" smtClean="0"/>
              <a:t>A projekt megvalósíthatóságának vizsgálata			</a:t>
            </a:r>
          </a:p>
          <a:p>
            <a:pPr eaLnBrk="1" hangingPunct="1">
              <a:lnSpc>
                <a:spcPct val="80000"/>
              </a:lnSpc>
            </a:pPr>
            <a:r>
              <a:rPr lang="hu-HU" sz="2400" smtClean="0"/>
              <a:t>A műszaki és szakmai ütemezés realitása</a:t>
            </a:r>
          </a:p>
          <a:p>
            <a:pPr eaLnBrk="1" hangingPunct="1">
              <a:lnSpc>
                <a:spcPct val="80000"/>
              </a:lnSpc>
            </a:pPr>
            <a:r>
              <a:rPr lang="hu-HU" sz="2400" smtClean="0"/>
              <a:t>A megvalósíthatóság vizsgálata a tulajdonviszonyok és egyéb, a projektet befolyásoló jogviszonyok vizsgálata alapján </a:t>
            </a:r>
          </a:p>
          <a:p>
            <a:pPr eaLnBrk="1" hangingPunct="1">
              <a:lnSpc>
                <a:spcPct val="80000"/>
              </a:lnSpc>
            </a:pPr>
            <a:r>
              <a:rPr lang="hu-HU" sz="2400" smtClean="0"/>
              <a:t>A közbeszerzési terv értékelése (ütemezés, jogi megfelelőség), ha releváns </a:t>
            </a:r>
          </a:p>
          <a:p>
            <a:pPr eaLnBrk="1" hangingPunct="1">
              <a:lnSpc>
                <a:spcPct val="80000"/>
              </a:lnSpc>
            </a:pPr>
            <a:r>
              <a:rPr lang="hu-HU" sz="2400" smtClean="0"/>
              <a:t>Kockázatelemzés és kezelés stratégia megfelelősége a projekt megvalósítás időszakában (technikai, gazdasági, jogi, intézményi kockázatok)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z="2800" smtClean="0"/>
              <a:t>Megvalósíthatósági Tanulmány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hu-HU" sz="2000" b="1" smtClean="0"/>
              <a:t>A projekt költségvetésének és megtérülésének vizsgálata</a:t>
            </a:r>
            <a:r>
              <a:rPr lang="hu-HU" sz="2000" smtClean="0"/>
              <a:t> </a:t>
            </a:r>
          </a:p>
          <a:p>
            <a:pPr eaLnBrk="1" hangingPunct="1"/>
            <a:r>
              <a:rPr lang="hu-HU" sz="2000" smtClean="0"/>
              <a:t>A projekt beruházási költsége		</a:t>
            </a:r>
          </a:p>
          <a:p>
            <a:pPr eaLnBrk="1" hangingPunct="1"/>
            <a:r>
              <a:rPr lang="hu-HU" sz="2000" smtClean="0"/>
              <a:t>A projektelemek (projektöltségek) indokoltsága és elszámolhatósága </a:t>
            </a:r>
          </a:p>
          <a:p>
            <a:pPr eaLnBrk="1" hangingPunct="1"/>
            <a:r>
              <a:rPr lang="hu-HU" sz="2000" smtClean="0"/>
              <a:t>A projekt költséghatékonysága </a:t>
            </a:r>
          </a:p>
          <a:p>
            <a:pPr eaLnBrk="1" hangingPunct="1"/>
            <a:r>
              <a:rPr lang="hu-HU" sz="2000" smtClean="0"/>
              <a:t>A projekt megtérülési számításának illetve közgazdasági költség-haszon elemzés számításának helyessége, az input adatok realitása </a:t>
            </a:r>
          </a:p>
          <a:p>
            <a:pPr eaLnBrk="1" hangingPunct="1"/>
            <a:r>
              <a:rPr lang="hu-HU" sz="2000" smtClean="0"/>
              <a:t>Fenntartási időszak alatt az üzemeltetés során keletkező költségek és bevételek becslése</a:t>
            </a:r>
          </a:p>
          <a:p>
            <a:pPr eaLnBrk="1" hangingPunct="1"/>
            <a:endParaRPr lang="hu-HU" sz="200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z="2800" smtClean="0"/>
              <a:t>Megvalósíthatósági Tanulmány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sz="2400" b="1" smtClean="0"/>
              <a:t>A projekt szakmai fenntarthatósága</a:t>
            </a:r>
            <a:r>
              <a:rPr lang="hu-HU" sz="2400" smtClean="0"/>
              <a:t> 				</a:t>
            </a:r>
          </a:p>
          <a:p>
            <a:pPr algn="just" eaLnBrk="1" hangingPunct="1">
              <a:lnSpc>
                <a:spcPct val="80000"/>
              </a:lnSpc>
            </a:pPr>
            <a:r>
              <a:rPr lang="hu-HU" sz="2400" smtClean="0"/>
              <a:t>Az élettartamon belüli működésre/működtetésre vonatkozó szakmai koncepció megfelelősége</a:t>
            </a:r>
          </a:p>
          <a:p>
            <a:pPr eaLnBrk="1" hangingPunct="1">
              <a:lnSpc>
                <a:spcPct val="80000"/>
              </a:lnSpc>
            </a:pPr>
            <a:r>
              <a:rPr lang="hu-HU" sz="2400" smtClean="0"/>
              <a:t>A kialakítandó üzemeltetési környezet megfelelősége (jogi és hatékonysági szempontból)</a:t>
            </a:r>
          </a:p>
          <a:p>
            <a:pPr eaLnBrk="1" hangingPunct="1">
              <a:lnSpc>
                <a:spcPct val="80000"/>
              </a:lnSpc>
            </a:pPr>
            <a:r>
              <a:rPr lang="hu-HU" sz="2400" smtClean="0"/>
              <a:t>Az üzemeltetési költségek realitása</a:t>
            </a:r>
          </a:p>
          <a:p>
            <a:pPr eaLnBrk="1" hangingPunct="1">
              <a:lnSpc>
                <a:spcPct val="80000"/>
              </a:lnSpc>
            </a:pPr>
            <a:r>
              <a:rPr lang="hu-HU" sz="2400" smtClean="0"/>
              <a:t>Kockázatkezelési stratégia megfelelősége a fenntartás időszakában  (technikai, gazdasági, jogi, intézményi kockázatok, amennyiben releváns)</a:t>
            </a:r>
            <a:r>
              <a:rPr lang="hu-HU" sz="1600" smtClean="0"/>
              <a:t> 		</a:t>
            </a:r>
          </a:p>
          <a:p>
            <a:pPr eaLnBrk="1" hangingPunct="1">
              <a:lnSpc>
                <a:spcPct val="80000"/>
              </a:lnSpc>
            </a:pPr>
            <a:endParaRPr lang="hu-HU" sz="16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hu-HU" sz="18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z="2800" smtClean="0"/>
              <a:t>Megvalósíthatósági Tanulmány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hu-HU" sz="2000" smtClean="0"/>
          </a:p>
          <a:p>
            <a:pPr eaLnBrk="1" hangingPunct="1">
              <a:buFont typeface="Wingdings" pitchFamily="2" charset="2"/>
              <a:buNone/>
            </a:pPr>
            <a:endParaRPr lang="hu-HU" sz="2000" smtClean="0"/>
          </a:p>
          <a:p>
            <a:pPr eaLnBrk="1" hangingPunct="1">
              <a:buFont typeface="Wingdings" pitchFamily="2" charset="2"/>
              <a:buNone/>
            </a:pPr>
            <a:r>
              <a:rPr lang="hu-HU" b="1" smtClean="0"/>
              <a:t>A MT a támogatási szerződés műszaki melléklete!</a:t>
            </a:r>
          </a:p>
          <a:p>
            <a:pPr eaLnBrk="1" hangingPunct="1">
              <a:buFont typeface="Wingdings" pitchFamily="2" charset="2"/>
              <a:buNone/>
            </a:pPr>
            <a:endParaRPr lang="hu-HU" sz="200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6"/>
          <p:cNvSpPr txBox="1">
            <a:spLocks noChangeArrowheads="1"/>
          </p:cNvSpPr>
          <p:nvPr/>
        </p:nvSpPr>
        <p:spPr bwMode="auto">
          <a:xfrm>
            <a:off x="2443163" y="1697038"/>
            <a:ext cx="42894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3200" b="0"/>
              <a:t>Köszönöm a figyelmet!</a:t>
            </a:r>
            <a:endParaRPr lang="en-US" sz="32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z="2400" smtClean="0"/>
              <a:t>Egyedi gépek, berendezések,</a:t>
            </a:r>
            <a:br>
              <a:rPr lang="hu-HU" sz="2400" smtClean="0"/>
            </a:br>
            <a:r>
              <a:rPr lang="hu-HU" sz="2400" smtClean="0"/>
              <a:t>technológiák, a 90-es évek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sz="2000" b="1" smtClean="0"/>
              <a:t>A 90-es évek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sz="1800" b="1" smtClean="0"/>
              <a:t>- </a:t>
            </a:r>
            <a:r>
              <a:rPr lang="hu-HU" sz="2000" b="1" smtClean="0"/>
              <a:t>Dorogi hulladékégető fejlesztések,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2000" b="1" smtClean="0"/>
              <a:t>- Veszélyes hulladék égető Alkaloida,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2000" b="1" smtClean="0"/>
              <a:t>- Alacsony aktivitású atomerőműi hulladék vizek tisztítása, ultraszűrő, pilót üzem építése, kimérése,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2000" b="1" smtClean="0"/>
              <a:t>- Üzemi méretű alacsony aktivitású atomerőműi hulladék vizek tisztítása, a 3-4 és a 1-2 blokk részére,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2000" b="1" smtClean="0"/>
              <a:t>- Enyhülő cocom lista visszaütése</a:t>
            </a:r>
            <a:r>
              <a:rPr lang="hu-HU" sz="1800" b="1" smtClean="0"/>
              <a:t>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800" b="1" smtClean="0"/>
              <a:t>- </a:t>
            </a:r>
            <a:r>
              <a:rPr lang="hu-HU" sz="2000" b="1" smtClean="0"/>
              <a:t>1t/h kapacitású napraforgó feldolgozó kis üzem tervezése, építése,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2000" b="1" smtClean="0"/>
              <a:t>- Kötelező vállalat átalakítások, privatizáció,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2000" b="1" smtClean="0"/>
              <a:t>- Tőkehiány, alulfinanszírozás, ELŐREMENEKÜLÉS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600" b="1" smtClean="0"/>
              <a:t>- </a:t>
            </a:r>
            <a:r>
              <a:rPr lang="hu-HU" sz="2000" b="1" smtClean="0"/>
              <a:t>Csökkenő szabadalmi bejelentések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z="2400" smtClean="0"/>
              <a:t>Egyedi gépek, berendezések,</a:t>
            </a:r>
            <a:br>
              <a:rPr lang="hu-HU" sz="2400" smtClean="0"/>
            </a:br>
            <a:r>
              <a:rPr lang="hu-HU" sz="2400" smtClean="0"/>
              <a:t>technológiák, a 90-es évek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hu-HU" sz="2000" b="1" dirty="0" smtClean="0"/>
              <a:t>- E hitel és kapcsolatos történetek, eredeti tőkefelhalmozás? </a:t>
            </a:r>
          </a:p>
          <a:p>
            <a:pPr eaLnBrk="1" hangingPunct="1">
              <a:buFontTx/>
              <a:buNone/>
            </a:pPr>
            <a:r>
              <a:rPr lang="hu-HU" sz="2000" b="1" dirty="0" smtClean="0"/>
              <a:t>- öncsőd bejelentési kötelezettség</a:t>
            </a:r>
          </a:p>
          <a:p>
            <a:pPr eaLnBrk="1" hangingPunct="1">
              <a:buFontTx/>
              <a:buNone/>
            </a:pPr>
            <a:r>
              <a:rPr lang="hu-HU" sz="2000" b="1" dirty="0" smtClean="0"/>
              <a:t>- Nagyigmándi </a:t>
            </a:r>
            <a:r>
              <a:rPr lang="hu-HU" sz="2000" b="1" dirty="0" err="1" smtClean="0"/>
              <a:t>átészterező</a:t>
            </a:r>
            <a:r>
              <a:rPr lang="hu-HU" sz="2000" b="1" dirty="0" smtClean="0"/>
              <a:t>, </a:t>
            </a:r>
          </a:p>
          <a:p>
            <a:pPr eaLnBrk="1" hangingPunct="1">
              <a:buFontTx/>
              <a:buNone/>
            </a:pPr>
            <a:r>
              <a:rPr lang="hu-HU" sz="2000" b="1" dirty="0" smtClean="0"/>
              <a:t>- Kisüzemi technológiák, családi vállalkozások.</a:t>
            </a:r>
          </a:p>
          <a:p>
            <a:pPr eaLnBrk="1" hangingPunct="1">
              <a:buFontTx/>
              <a:buNone/>
            </a:pPr>
            <a:r>
              <a:rPr lang="hu-HU" sz="2000" b="1" dirty="0" smtClean="0"/>
              <a:t>- Biodízel</a:t>
            </a:r>
          </a:p>
          <a:p>
            <a:pPr eaLnBrk="1" hangingPunct="1">
              <a:buFontTx/>
              <a:buNone/>
            </a:pPr>
            <a:r>
              <a:rPr lang="hu-HU" sz="2000" b="1" dirty="0" smtClean="0"/>
              <a:t>- </a:t>
            </a:r>
            <a:r>
              <a:rPr lang="hu-HU" sz="2000" b="1" dirty="0" err="1" smtClean="0"/>
              <a:t>Bioetanol</a:t>
            </a:r>
            <a:endParaRPr lang="hu-HU" sz="2000" b="1" dirty="0" smtClean="0"/>
          </a:p>
          <a:p>
            <a:pPr eaLnBrk="1" hangingPunct="1">
              <a:buFontTx/>
              <a:buNone/>
            </a:pPr>
            <a:r>
              <a:rPr lang="hu-HU" b="1" dirty="0" smtClean="0"/>
              <a:t>- </a:t>
            </a:r>
            <a:r>
              <a:rPr lang="hu-HU" sz="2000" b="1" dirty="0" smtClean="0"/>
              <a:t>Hitel ínség bemutatása a paksi ultraszűrő példáján</a:t>
            </a:r>
            <a:endParaRPr lang="hu-HU" b="1" dirty="0" smtClean="0"/>
          </a:p>
          <a:p>
            <a:pPr eaLnBrk="1" hangingPunct="1">
              <a:buFontTx/>
              <a:buChar char="-"/>
            </a:pPr>
            <a:endParaRPr lang="hu-HU" b="1" dirty="0" smtClean="0"/>
          </a:p>
          <a:p>
            <a:pPr eaLnBrk="1" hangingPunct="1">
              <a:buFontTx/>
              <a:buChar char="-"/>
            </a:pPr>
            <a:endParaRPr lang="hu-HU" sz="2000" b="1" dirty="0" smtClean="0"/>
          </a:p>
          <a:p>
            <a:pPr eaLnBrk="1" hangingPunct="1">
              <a:buFontTx/>
              <a:buChar char="-"/>
            </a:pPr>
            <a:endParaRPr lang="hu-HU" sz="2000" b="1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z="2800" smtClean="0"/>
              <a:t>Egyedi gépek, berendezések,</a:t>
            </a:r>
            <a:br>
              <a:rPr lang="hu-HU" sz="2800" smtClean="0"/>
            </a:br>
            <a:r>
              <a:rPr lang="hu-HU" sz="2800" smtClean="0"/>
              <a:t>technológiák, az új évezred nyitánya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hu-HU" sz="2000" b="1" smtClean="0"/>
              <a:t>Az új évezred első évtizede:</a:t>
            </a:r>
          </a:p>
          <a:p>
            <a:pPr eaLnBrk="1" hangingPunct="1">
              <a:buFontTx/>
              <a:buNone/>
            </a:pPr>
            <a:r>
              <a:rPr lang="hu-HU" sz="2000" b="1" smtClean="0"/>
              <a:t>- A csődtörvény,</a:t>
            </a:r>
          </a:p>
          <a:p>
            <a:pPr eaLnBrk="1" hangingPunct="1">
              <a:buFontTx/>
              <a:buChar char="-"/>
            </a:pPr>
            <a:r>
              <a:rPr lang="hu-HU" sz="2000" b="1" smtClean="0"/>
              <a:t>Előcsatlakozási támogatás ISPA</a:t>
            </a:r>
          </a:p>
          <a:p>
            <a:pPr eaLnBrk="1" hangingPunct="1">
              <a:buFontTx/>
              <a:buChar char="-"/>
            </a:pPr>
            <a:r>
              <a:rPr lang="hu-HU" sz="2000" b="1" smtClean="0"/>
              <a:t>2004 EU csatlakozás</a:t>
            </a:r>
          </a:p>
          <a:p>
            <a:pPr eaLnBrk="1" hangingPunct="1">
              <a:buFontTx/>
              <a:buNone/>
            </a:pPr>
            <a:r>
              <a:rPr lang="hu-HU" sz="2000" b="1" smtClean="0"/>
              <a:t>- Kohéziós Alap, A közösség legszegényebb tagállamai közötti különbség csökkentése</a:t>
            </a:r>
          </a:p>
          <a:p>
            <a:pPr eaLnBrk="1" hangingPunct="1">
              <a:buFontTx/>
              <a:buNone/>
            </a:pPr>
            <a:r>
              <a:rPr lang="hu-HU" sz="2000" b="1" smtClean="0"/>
              <a:t>- Pályázati rendszer</a:t>
            </a:r>
          </a:p>
          <a:p>
            <a:pPr eaLnBrk="1" hangingPunct="1">
              <a:buFontTx/>
              <a:buNone/>
            </a:pPr>
            <a:r>
              <a:rPr lang="hu-HU" sz="2000" b="1" smtClean="0"/>
              <a:t>- A sikeres pályázat ismérvei</a:t>
            </a:r>
          </a:p>
          <a:p>
            <a:pPr eaLnBrk="1" hangingPunct="1">
              <a:buFontTx/>
              <a:buChar char="-"/>
            </a:pPr>
            <a:endParaRPr lang="hu-HU" sz="2000" b="1" smtClean="0"/>
          </a:p>
          <a:p>
            <a:pPr eaLnBrk="1" hangingPunct="1">
              <a:buFontTx/>
              <a:buChar char="-"/>
            </a:pPr>
            <a:endParaRPr lang="hu-HU" sz="2000" b="1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z="2800" b="0" smtClean="0"/>
              <a:t>Megvalósíthatósági tanulmány</a:t>
            </a:r>
            <a:br>
              <a:rPr lang="hu-HU" sz="2800" b="0" smtClean="0"/>
            </a:br>
            <a:endParaRPr lang="hu-HU" sz="2800" b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hu-HU" sz="2000" b="1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u-HU" sz="3200" b="1" smtClean="0">
                <a:solidFill>
                  <a:srgbClr val="FF0000"/>
                </a:solidFill>
              </a:rPr>
              <a:t>Megvalósíthatósági tanulmány = PÁLYÁZAT</a:t>
            </a:r>
          </a:p>
          <a:p>
            <a:pPr eaLnBrk="1" hangingPunct="1">
              <a:lnSpc>
                <a:spcPct val="90000"/>
              </a:lnSpc>
            </a:pPr>
            <a:r>
              <a:rPr lang="hu-HU" sz="1600" b="1" smtClean="0"/>
              <a:t>KOMPLEX konstrukció       =         SZÉLESKÖRŰ ismeretek </a:t>
            </a:r>
          </a:p>
          <a:p>
            <a:pPr eaLnBrk="1" hangingPunct="1">
              <a:lnSpc>
                <a:spcPct val="90000"/>
              </a:lnSpc>
            </a:pPr>
            <a:endParaRPr lang="hu-HU" sz="1600" b="1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u-HU" sz="2000" b="1" smtClean="0"/>
              <a:t>Szakember igény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u-HU" sz="2000" b="1" smtClean="0"/>
              <a:t>Műszaki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u-HU" sz="2000" b="1" smtClean="0"/>
              <a:t>Gazdasági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u-HU" sz="2000" b="1" smtClean="0"/>
              <a:t>Pénzügyi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u-HU" sz="2000" b="1" smtClean="0"/>
              <a:t>Jogi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z="2800" smtClean="0"/>
              <a:t>Megvalósíthatósági Tanulmány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hu-HU" sz="2400" b="1" smtClean="0"/>
              <a:t>Megvalósíthatósági tanulmány (MT)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hu-HU" sz="2400" b="1" smtClean="0"/>
          </a:p>
          <a:p>
            <a:pPr eaLnBrk="1" hangingPunct="1">
              <a:defRPr/>
            </a:pPr>
            <a:r>
              <a:rPr lang="hu-HU" sz="2000" b="1" smtClean="0"/>
              <a:t>A projekt célja, indokoltsága, eredménye</a:t>
            </a:r>
          </a:p>
          <a:p>
            <a:pPr eaLnBrk="1" hangingPunct="1">
              <a:defRPr/>
            </a:pPr>
            <a:endParaRPr lang="hu-HU" sz="2000" b="1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hu-HU" sz="2400" b="1" smtClean="0"/>
              <a:t>	</a:t>
            </a:r>
            <a:r>
              <a:rPr lang="hu-HU" sz="2400" smtClean="0"/>
              <a:t>Projekt ötlet</a:t>
            </a:r>
            <a:r>
              <a:rPr lang="hu-HU" sz="2400" b="1" smtClean="0"/>
              <a:t> 	</a:t>
            </a:r>
            <a:r>
              <a:rPr lang="hu-HU" sz="2400" b="1" smtClean="0">
                <a:solidFill>
                  <a:srgbClr val="FF0000"/>
                </a:solidFill>
              </a:rPr>
              <a:t>		</a:t>
            </a:r>
            <a:r>
              <a:rPr lang="hu-HU" sz="2400" smtClean="0"/>
              <a:t>Projekt vég</a:t>
            </a:r>
            <a:endParaRPr lang="hu-HU" sz="2400" b="1" smtClean="0"/>
          </a:p>
          <a:p>
            <a:pPr eaLnBrk="1" hangingPunct="1">
              <a:defRPr/>
            </a:pPr>
            <a:r>
              <a:rPr lang="hu-HU" sz="2000" b="1" smtClean="0"/>
              <a:t>Jelenlegi és tervezett állapot ismertetése</a:t>
            </a:r>
            <a:r>
              <a:rPr lang="hu-HU" b="1" smtClean="0"/>
              <a:t>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u-HU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Energetikai – Műszaki – Pénzügyi jellemzők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u-HU" sz="1600" b="1" smtClean="0"/>
              <a:t>Adatok, jellemzők alátámasztása: számításokkal, műszaki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u-HU" sz="1600" b="1" smtClean="0"/>
              <a:t>leírásokkal.ajánlatokkal,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hu-HU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z="2800" smtClean="0"/>
              <a:t>Megvalósíthatósági Tanulmány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u-HU" sz="2000" b="1" dirty="0" smtClean="0"/>
              <a:t>Vezetői összefoglaló</a:t>
            </a:r>
          </a:p>
          <a:p>
            <a:pPr eaLnBrk="1" hangingPunct="1">
              <a:lnSpc>
                <a:spcPct val="80000"/>
              </a:lnSpc>
            </a:pPr>
            <a:r>
              <a:rPr lang="hu-HU" sz="2000" b="1" dirty="0" smtClean="0"/>
              <a:t>A projektgazda és a projektmenedzsment bemutatása</a:t>
            </a:r>
          </a:p>
          <a:p>
            <a:pPr eaLnBrk="1" hangingPunct="1">
              <a:lnSpc>
                <a:spcPct val="80000"/>
              </a:lnSpc>
            </a:pPr>
            <a:r>
              <a:rPr lang="hu-HU" sz="2000" b="1" dirty="0" smtClean="0"/>
              <a:t>A projekt céljának, indokoltságának bemutatása</a:t>
            </a:r>
          </a:p>
          <a:p>
            <a:pPr eaLnBrk="1" hangingPunct="1">
              <a:lnSpc>
                <a:spcPct val="80000"/>
              </a:lnSpc>
            </a:pPr>
            <a:r>
              <a:rPr lang="hu-HU" sz="2000" b="1" dirty="0" smtClean="0"/>
              <a:t>A projekt tervezésének kiinduló adatai</a:t>
            </a:r>
          </a:p>
          <a:p>
            <a:pPr eaLnBrk="1" hangingPunct="1">
              <a:lnSpc>
                <a:spcPct val="80000"/>
              </a:lnSpc>
            </a:pPr>
            <a:r>
              <a:rPr lang="hu-HU" sz="2000" b="1" dirty="0" smtClean="0"/>
              <a:t>A jelenlegi helyzet ismertetése</a:t>
            </a:r>
          </a:p>
          <a:p>
            <a:pPr eaLnBrk="1" hangingPunct="1">
              <a:lnSpc>
                <a:spcPct val="80000"/>
              </a:lnSpc>
            </a:pPr>
            <a:r>
              <a:rPr lang="hu-HU" sz="2000" b="1" dirty="0" smtClean="0"/>
              <a:t>Változatelemzés </a:t>
            </a:r>
            <a:r>
              <a:rPr lang="hu-HU" sz="2000" dirty="0" smtClean="0"/>
              <a:t>(a kiválasztott változat kiválasztásának módja és alátámasztása)</a:t>
            </a:r>
          </a:p>
          <a:p>
            <a:pPr eaLnBrk="1" hangingPunct="1">
              <a:lnSpc>
                <a:spcPct val="80000"/>
              </a:lnSpc>
            </a:pPr>
            <a:r>
              <a:rPr lang="hu-HU" sz="2000" b="1" dirty="0" smtClean="0"/>
              <a:t>A kiválasztott változat bemutatása</a:t>
            </a:r>
          </a:p>
          <a:p>
            <a:pPr eaLnBrk="1" hangingPunct="1">
              <a:lnSpc>
                <a:spcPct val="80000"/>
              </a:lnSpc>
            </a:pPr>
            <a:r>
              <a:rPr lang="hu-HU" sz="2000" b="1" dirty="0" smtClean="0"/>
              <a:t> Környezetvédelmi szempontok</a:t>
            </a:r>
          </a:p>
          <a:p>
            <a:pPr eaLnBrk="1" hangingPunct="1">
              <a:lnSpc>
                <a:spcPct val="80000"/>
              </a:lnSpc>
            </a:pPr>
            <a:r>
              <a:rPr lang="hu-HU" sz="2000" b="1" dirty="0" smtClean="0"/>
              <a:t> Hatósági és egyéb engedélyek</a:t>
            </a:r>
          </a:p>
          <a:p>
            <a:pPr eaLnBrk="1" hangingPunct="1">
              <a:lnSpc>
                <a:spcPct val="80000"/>
              </a:lnSpc>
            </a:pPr>
            <a:r>
              <a:rPr lang="hu-HU" sz="2000" b="1" dirty="0" smtClean="0"/>
              <a:t> A megvalósítás pénzügyi és műszaki ütemterve</a:t>
            </a:r>
          </a:p>
          <a:p>
            <a:pPr eaLnBrk="1" hangingPunct="1">
              <a:lnSpc>
                <a:spcPct val="80000"/>
              </a:lnSpc>
            </a:pPr>
            <a:r>
              <a:rPr lang="hu-HU" sz="2000" b="1" dirty="0" smtClean="0"/>
              <a:t> Egyéb </a:t>
            </a:r>
            <a:r>
              <a:rPr lang="hu-HU" sz="2000" dirty="0" smtClean="0"/>
              <a:t>(kockázat kezelés)</a:t>
            </a:r>
            <a:endParaRPr lang="hu-HU" sz="2000" b="1" dirty="0" smtClean="0"/>
          </a:p>
          <a:p>
            <a:pPr eaLnBrk="1" hangingPunct="1">
              <a:lnSpc>
                <a:spcPct val="80000"/>
              </a:lnSpc>
            </a:pPr>
            <a:endParaRPr lang="hu-HU" sz="20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hu-HU" sz="20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z="2800" smtClean="0"/>
              <a:t>Megvalósíthatósági Tanulmány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sz="2000" b="1" dirty="0" smtClean="0"/>
              <a:t>Energetikai melléklet</a:t>
            </a: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sz="2000" b="1" dirty="0" smtClean="0"/>
              <a:t>Az </a:t>
            </a:r>
            <a:r>
              <a:rPr lang="hu-HU" sz="1800" b="1" dirty="0" smtClean="0"/>
              <a:t>energetikai </a:t>
            </a:r>
            <a:r>
              <a:rPr lang="hu-HU" sz="1800" b="1" dirty="0" smtClean="0"/>
              <a:t>melléklet a Megvalósíthatósági Tanulmány 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sz="1800" b="1" dirty="0" smtClean="0"/>
              <a:t>energetikai és pénzügyi részeinek összegzését kell, hogy 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sz="1800" b="1" dirty="0" smtClean="0"/>
              <a:t>ismertesse. összefoglalja a számszerű eredményeket</a:t>
            </a:r>
            <a:endParaRPr lang="hu-HU" sz="1800" dirty="0" smtClean="0"/>
          </a:p>
          <a:p>
            <a:pPr marL="0" indent="0" eaLnBrk="1" hangingPunct="1">
              <a:lnSpc>
                <a:spcPct val="80000"/>
              </a:lnSpc>
            </a:pPr>
            <a:r>
              <a:rPr lang="hu-HU" sz="1800" b="1" dirty="0" smtClean="0"/>
              <a:t>Élettartam</a:t>
            </a:r>
            <a:r>
              <a:rPr lang="hu-HU" sz="1800" dirty="0" smtClean="0"/>
              <a:t> meghatározás és alátámasztás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hu-HU" sz="1800" b="1" dirty="0" smtClean="0"/>
              <a:t>Létesítményjegyzék</a:t>
            </a:r>
            <a:endParaRPr lang="hu-HU" sz="1800" dirty="0" smtClean="0"/>
          </a:p>
          <a:p>
            <a:pPr marL="0" indent="0" eaLnBrk="1" hangingPunct="1">
              <a:lnSpc>
                <a:spcPct val="80000"/>
              </a:lnSpc>
            </a:pPr>
            <a:r>
              <a:rPr lang="hu-HU" sz="1800" b="1" dirty="0" smtClean="0"/>
              <a:t>Átlagos</a:t>
            </a:r>
            <a:r>
              <a:rPr lang="hu-HU" sz="1800" dirty="0" smtClean="0"/>
              <a:t> körülményekre számított adatok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hu-HU" sz="1800" dirty="0" smtClean="0"/>
              <a:t>Kiindulási és tervezett </a:t>
            </a:r>
            <a:r>
              <a:rPr lang="hu-HU" sz="1800" b="1" dirty="0" smtClean="0"/>
              <a:t>energia adatok</a:t>
            </a:r>
            <a:endParaRPr lang="hu-HU" sz="1800" dirty="0" smtClean="0"/>
          </a:p>
          <a:p>
            <a:pPr marL="0" indent="0" eaLnBrk="1" hangingPunct="1">
              <a:lnSpc>
                <a:spcPct val="80000"/>
              </a:lnSpc>
            </a:pPr>
            <a:r>
              <a:rPr lang="hu-HU" sz="1800" dirty="0" smtClean="0"/>
              <a:t>Energia és egyéb </a:t>
            </a:r>
            <a:r>
              <a:rPr lang="hu-HU" sz="1800" b="1" dirty="0" smtClean="0"/>
              <a:t>működési költségek</a:t>
            </a:r>
            <a:r>
              <a:rPr lang="hu-HU" sz="1800" dirty="0" smtClean="0"/>
              <a:t>, </a:t>
            </a:r>
            <a:r>
              <a:rPr lang="hu-HU" sz="1800" b="1" dirty="0" smtClean="0"/>
              <a:t>árbevételek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hu-HU" sz="1800" b="1" dirty="0" err="1" smtClean="0"/>
              <a:t>ÜHG</a:t>
            </a:r>
            <a:r>
              <a:rPr lang="hu-HU" sz="1800" dirty="0" err="1" smtClean="0"/>
              <a:t>-kibocsátás</a:t>
            </a:r>
            <a:r>
              <a:rPr lang="hu-HU" sz="1800" dirty="0" smtClean="0"/>
              <a:t> (CO</a:t>
            </a:r>
            <a:r>
              <a:rPr lang="hu-HU" sz="1800" baseline="-25000" dirty="0" smtClean="0"/>
              <a:t>2</a:t>
            </a:r>
            <a:r>
              <a:rPr lang="hu-HU" sz="1800" dirty="0" smtClean="0"/>
              <a:t> </a:t>
            </a:r>
            <a:r>
              <a:rPr lang="hu-HU" sz="1800" dirty="0" err="1" smtClean="0"/>
              <a:t>ekv</a:t>
            </a:r>
            <a:r>
              <a:rPr lang="hu-HU" sz="1800" dirty="0" smtClean="0"/>
              <a:t>)</a:t>
            </a:r>
            <a:r>
              <a:rPr lang="hu-HU" sz="1800" baseline="30000" dirty="0" smtClean="0"/>
              <a:t> </a:t>
            </a:r>
            <a:r>
              <a:rPr lang="hu-HU" sz="1800" dirty="0" smtClean="0"/>
              <a:t>csökkentés </a:t>
            </a:r>
            <a:r>
              <a:rPr lang="hu-HU" sz="1800" b="1" dirty="0" smtClean="0"/>
              <a:t>éves</a:t>
            </a:r>
            <a:r>
              <a:rPr lang="hu-HU" sz="1800" dirty="0" smtClean="0"/>
              <a:t> szinten és </a:t>
            </a:r>
            <a:r>
              <a:rPr lang="hu-HU" sz="1800" b="1" dirty="0" smtClean="0"/>
              <a:t>élettartam</a:t>
            </a:r>
            <a:r>
              <a:rPr lang="hu-HU" sz="1800" dirty="0" smtClean="0"/>
              <a:t> alatt</a:t>
            </a:r>
          </a:p>
          <a:p>
            <a:pPr marL="0" indent="0" eaLnBrk="1" hangingPunct="1">
              <a:lnSpc>
                <a:spcPct val="80000"/>
              </a:lnSpc>
            </a:pPr>
            <a:endParaRPr lang="hu-HU" sz="1800" dirty="0" smtClean="0"/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u-HU" sz="1400" dirty="0" smtClean="0"/>
              <a:t> </a:t>
            </a:r>
            <a:endParaRPr lang="hu-HU" sz="1400" b="1" dirty="0" smtClean="0"/>
          </a:p>
          <a:p>
            <a:pPr marL="0" indent="0" eaLnBrk="1" hangingPunct="1">
              <a:lnSpc>
                <a:spcPct val="80000"/>
              </a:lnSpc>
            </a:pPr>
            <a:endParaRPr lang="hu-HU" sz="1400" b="1" dirty="0" smtClean="0"/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hu-HU" sz="1400" b="1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z="2800" smtClean="0"/>
              <a:t>Megvalósíthatósági Tanulmány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u-HU" sz="1800" b="1" dirty="0" smtClean="0"/>
              <a:t>MT energetikai melléklet tipikus hibái:</a:t>
            </a:r>
          </a:p>
          <a:p>
            <a:pPr eaLnBrk="1" hangingPunct="1">
              <a:lnSpc>
                <a:spcPct val="90000"/>
              </a:lnSpc>
            </a:pPr>
            <a:r>
              <a:rPr lang="hu-HU" sz="2400" dirty="0" smtClean="0"/>
              <a:t>Az </a:t>
            </a:r>
            <a:r>
              <a:rPr lang="hu-HU" sz="2400" dirty="0" err="1" smtClean="0"/>
              <a:t>MT-ben</a:t>
            </a:r>
            <a:r>
              <a:rPr lang="hu-HU" sz="2400" dirty="0" smtClean="0"/>
              <a:t> számítással, magyarázattal nem alátámasztott adatok feltüntetése</a:t>
            </a:r>
          </a:p>
          <a:p>
            <a:pPr eaLnBrk="1" hangingPunct="1">
              <a:lnSpc>
                <a:spcPct val="90000"/>
              </a:lnSpc>
            </a:pPr>
            <a:r>
              <a:rPr lang="hu-HU" sz="2400" dirty="0" smtClean="0"/>
              <a:t>A táblázatok hiányos kitöltése</a:t>
            </a:r>
          </a:p>
          <a:p>
            <a:pPr eaLnBrk="1" hangingPunct="1">
              <a:lnSpc>
                <a:spcPct val="90000"/>
              </a:lnSpc>
            </a:pPr>
            <a:r>
              <a:rPr lang="hu-HU" sz="2400" dirty="0" smtClean="0"/>
              <a:t>Rosszul kitöltött létesítmény jegyzék</a:t>
            </a:r>
          </a:p>
          <a:p>
            <a:pPr eaLnBrk="1" hangingPunct="1">
              <a:lnSpc>
                <a:spcPct val="90000"/>
              </a:lnSpc>
            </a:pPr>
            <a:r>
              <a:rPr lang="hu-HU" sz="2400" dirty="0" smtClean="0"/>
              <a:t>Hibás dimenziók</a:t>
            </a:r>
          </a:p>
          <a:p>
            <a:pPr eaLnBrk="1" hangingPunct="1">
              <a:lnSpc>
                <a:spcPct val="90000"/>
              </a:lnSpc>
            </a:pPr>
            <a:r>
              <a:rPr lang="hu-HU" sz="2400" dirty="0" smtClean="0"/>
              <a:t>Eltérő adatok az </a:t>
            </a:r>
            <a:r>
              <a:rPr lang="hu-HU" sz="2400" dirty="0" err="1" smtClean="0"/>
              <a:t>MT-ben</a:t>
            </a:r>
            <a:r>
              <a:rPr lang="hu-HU" sz="2400" dirty="0" smtClean="0"/>
              <a:t> és az energetikai mellékletben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u-HU" sz="2400" dirty="0" smtClean="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pszulák">
  <a:themeElements>
    <a:clrScheme name="Kapszulák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Kapszulá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Kapszulák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zulák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zulák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zulák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zulák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zulák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zulák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zulák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2512</TotalTime>
  <Words>405</Words>
  <Application>Microsoft Office PowerPoint</Application>
  <PresentationFormat>Diavetítés a képernyőre (4:3 oldalarány)</PresentationFormat>
  <Paragraphs>117</Paragraphs>
  <Slides>14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5" baseType="lpstr">
      <vt:lpstr>Kapszulák</vt:lpstr>
      <vt:lpstr>Technológia és termék fejlesztés, innováció</vt:lpstr>
      <vt:lpstr>Egyedi gépek, berendezések, technológiák, a 90-es évek</vt:lpstr>
      <vt:lpstr>Egyedi gépek, berendezések, technológiák, a 90-es évek</vt:lpstr>
      <vt:lpstr>Egyedi gépek, berendezések, technológiák, az új évezred nyitánya</vt:lpstr>
      <vt:lpstr>Megvalósíthatósági tanulmány </vt:lpstr>
      <vt:lpstr>Megvalósíthatósági Tanulmány</vt:lpstr>
      <vt:lpstr>Megvalósíthatósági Tanulmány</vt:lpstr>
      <vt:lpstr>Megvalósíthatósági Tanulmány</vt:lpstr>
      <vt:lpstr>Megvalósíthatósági Tanulmány</vt:lpstr>
      <vt:lpstr>Megvalósíthatósági Tanulmány</vt:lpstr>
      <vt:lpstr>Megvalósíthatósági Tanulmány</vt:lpstr>
      <vt:lpstr>Megvalósíthatósági Tanulmány</vt:lpstr>
      <vt:lpstr>Megvalósíthatósági Tanulmány</vt:lpstr>
      <vt:lpstr>14. dia</vt:lpstr>
    </vt:vector>
  </TitlesOfParts>
  <Company>Forenviron Kft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KDV Hulladékhasznosító Erőmű</dc:title>
  <dc:creator>peterandras</dc:creator>
  <cp:lastModifiedBy>HP1401</cp:lastModifiedBy>
  <cp:revision>111</cp:revision>
  <dcterms:created xsi:type="dcterms:W3CDTF">2007-09-07T12:29:06Z</dcterms:created>
  <dcterms:modified xsi:type="dcterms:W3CDTF">2017-09-11T07:23:04Z</dcterms:modified>
</cp:coreProperties>
</file>