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96" r:id="rId2"/>
    <p:sldId id="340" r:id="rId3"/>
    <p:sldId id="342" r:id="rId4"/>
    <p:sldId id="336" r:id="rId5"/>
    <p:sldId id="337" r:id="rId6"/>
    <p:sldId id="338" r:id="rId7"/>
    <p:sldId id="369" r:id="rId8"/>
    <p:sldId id="363" r:id="rId9"/>
    <p:sldId id="352" r:id="rId10"/>
    <p:sldId id="346" r:id="rId11"/>
    <p:sldId id="367" r:id="rId12"/>
    <p:sldId id="374" r:id="rId13"/>
    <p:sldId id="368" r:id="rId14"/>
    <p:sldId id="345" r:id="rId15"/>
    <p:sldId id="370" r:id="rId16"/>
    <p:sldId id="364" r:id="rId17"/>
    <p:sldId id="372" r:id="rId18"/>
  </p:sldIdLst>
  <p:sldSz cx="9144000" cy="6858000" type="screen4x3"/>
  <p:notesSz cx="6858000" cy="9144000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913" autoAdjust="0"/>
  </p:normalViewPr>
  <p:slideViewPr>
    <p:cSldViewPr>
      <p:cViewPr>
        <p:scale>
          <a:sx n="100" d="100"/>
          <a:sy n="100" d="100"/>
        </p:scale>
        <p:origin x="-461" y="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0DE21F-91DA-4DF6-9BD9-1666032A96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3EEE5-AEE0-4986-9665-F262945AB41E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DE21F-91DA-4DF6-9BD9-1666032A964D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F93B0-22A1-4592-911D-9CDEB0A06E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ADA9-F625-4ACE-962E-E80A6E11A7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C452-03A8-40F8-80A5-ED82A9C3F5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54A8-D66B-41CF-B379-68E91E0C28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D0FD-ADCE-4CDA-88B7-E2EF9C19FC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CF43-5248-453B-A5AF-31F6E5D370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7ADC-E211-4434-9F6C-DE860F632A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A8B4-306F-4491-AE15-E696BEF084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3648-8816-4397-BD7D-1FE64BEC101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2A40C-85C9-481B-B8B6-6626908B8D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FF13-E7C9-4536-A405-2C585CEA82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hu-HU"/>
              <a:t>Víg András TechnovaCont Kft.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A34BDA-E791-41BC-B68E-08AA2522D7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zsolt\Dokumentumok\LACTIC%20ACID%20NEW\BIOFINOMIT&#211;\PRESENTATION\tejsav_modell0306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409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38C56-3533-448A-B033-EF6B5A9A0BED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>NITROKÉMIA-HUNEST </a:t>
            </a:r>
            <a:br>
              <a:rPr lang="hu-HU" sz="3600" smtClean="0"/>
            </a:br>
            <a:r>
              <a:rPr lang="hu-HU" sz="2400" b="1" smtClean="0"/>
              <a:t>Biofinomító</a:t>
            </a:r>
          </a:p>
        </p:txBody>
      </p:sp>
      <p:pic>
        <p:nvPicPr>
          <p:cNvPr id="4101" name="Picture 6" descr="WA5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628775"/>
            <a:ext cx="631983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126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E660B-F658-42C5-8DF8-BAEBB102DEB9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l" eaLnBrk="1" hangingPunct="1"/>
            <a:r>
              <a:rPr lang="hu-HU" sz="2000" b="1" smtClean="0"/>
              <a:t>Anyagáramok (t/év)</a:t>
            </a:r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0" y="28575"/>
            <a:ext cx="9144000" cy="6829425"/>
            <a:chOff x="0" y="0"/>
            <a:chExt cx="5760" cy="4302"/>
          </a:xfrm>
        </p:grpSpPr>
        <p:pic>
          <p:nvPicPr>
            <p:cNvPr id="11286" name="Picture 5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289" name="Text Box 8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3341688" y="1963738"/>
            <a:ext cx="1397000" cy="3475037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969696"/>
            </a:outerShdw>
          </a:effectLst>
        </p:spPr>
        <p:txBody>
          <a:bodyPr lIns="90000" tIns="82800" rIns="90000" anchorCtr="1"/>
          <a:lstStyle/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endParaRPr lang="en-GB" sz="1200" b="1">
              <a:latin typeface="Arial Narrow" pitchFamily="34" charset="0"/>
            </a:endParaRPr>
          </a:p>
          <a:p>
            <a:pPr>
              <a:defRPr/>
            </a:pPr>
            <a:r>
              <a:rPr lang="en-GB" sz="1400" b="1">
                <a:latin typeface="Arial Narrow" pitchFamily="34" charset="0"/>
              </a:rPr>
              <a:t>BALATONFŰZFÖ</a:t>
            </a:r>
          </a:p>
          <a:p>
            <a:pPr>
              <a:defRPr/>
            </a:pPr>
            <a:r>
              <a:rPr lang="en-GB" sz="1400" b="1">
                <a:latin typeface="Arial Narrow" pitchFamily="34" charset="0"/>
              </a:rPr>
              <a:t>BIO</a:t>
            </a:r>
            <a:r>
              <a:rPr lang="hu-HU" sz="1400" b="1">
                <a:latin typeface="Arial Narrow" pitchFamily="34" charset="0"/>
              </a:rPr>
              <a:t>FINOMÍTÓ</a:t>
            </a:r>
            <a:endParaRPr lang="en-GB" sz="1400" b="1">
              <a:latin typeface="Arial Narrow" pitchFamily="34" charset="0"/>
            </a:endParaRPr>
          </a:p>
          <a:p>
            <a:pPr>
              <a:defRPr/>
            </a:pPr>
            <a:endParaRPr lang="en-GB" sz="1400" b="1">
              <a:latin typeface="Arial Narrow" pitchFamily="34" charset="0"/>
            </a:endParaRP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>
            <a:off x="2151063" y="2049463"/>
            <a:ext cx="1130300" cy="306387"/>
          </a:xfrm>
          <a:prstGeom prst="homePlate">
            <a:avLst>
              <a:gd name="adj" fmla="val 53885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hu-HU" sz="1400" b="1"/>
              <a:t>1</a:t>
            </a:r>
            <a:r>
              <a:rPr lang="en-GB" sz="1400" b="1"/>
              <a:t>00 000</a:t>
            </a: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4862513" y="1984375"/>
            <a:ext cx="1114425" cy="274638"/>
          </a:xfrm>
          <a:prstGeom prst="homePlate">
            <a:avLst>
              <a:gd name="adj" fmla="val 101445"/>
            </a:avLst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AC0000"/>
              </a:buClr>
              <a:buSzPct val="70000"/>
              <a:buFont typeface="Wingdings" pitchFamily="2" charset="2"/>
              <a:buNone/>
              <a:defRPr/>
            </a:pPr>
            <a:r>
              <a:rPr lang="hu-HU" sz="1200" b="1"/>
              <a:t>3 0</a:t>
            </a:r>
            <a:r>
              <a:rPr lang="en-GB" sz="1200" b="1"/>
              <a:t>00</a:t>
            </a:r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4862513" y="2784475"/>
            <a:ext cx="1114425" cy="274638"/>
          </a:xfrm>
          <a:prstGeom prst="homePlate">
            <a:avLst>
              <a:gd name="adj" fmla="val 101445"/>
            </a:avLst>
          </a:prstGeom>
          <a:solidFill>
            <a:srgbClr val="33CCFF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hu-HU" sz="1200" b="1"/>
              <a:t>8</a:t>
            </a:r>
            <a:r>
              <a:rPr lang="en-GB" sz="1200" b="1"/>
              <a:t> 000</a:t>
            </a:r>
          </a:p>
        </p:txBody>
      </p:sp>
      <p:sp>
        <p:nvSpPr>
          <p:cNvPr id="216078" name="AutoShape 14"/>
          <p:cNvSpPr>
            <a:spLocks noChangeArrowheads="1"/>
          </p:cNvSpPr>
          <p:nvPr/>
        </p:nvSpPr>
        <p:spPr bwMode="auto">
          <a:xfrm>
            <a:off x="4862513" y="2384425"/>
            <a:ext cx="1114425" cy="274638"/>
          </a:xfrm>
          <a:prstGeom prst="homePlate">
            <a:avLst>
              <a:gd name="adj" fmla="val 101445"/>
            </a:avLst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AC0000"/>
              </a:buClr>
              <a:buSzPct val="70000"/>
              <a:buFont typeface="Wingdings" pitchFamily="2" charset="2"/>
              <a:buNone/>
              <a:defRPr/>
            </a:pPr>
            <a:r>
              <a:rPr lang="hu-HU" sz="1200" b="1"/>
              <a:t>1</a:t>
            </a:r>
            <a:r>
              <a:rPr lang="en-GB" sz="1200" b="1"/>
              <a:t> 000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6054725" y="2408238"/>
            <a:ext cx="2620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Tejsav (élelmiszeripar)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6054725" y="1844675"/>
            <a:ext cx="2620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Tejsav  (gyógyszeripar</a:t>
            </a:r>
            <a:r>
              <a:rPr lang="hu-HU" sz="1200" b="1">
                <a:latin typeface="Arial Narrow" pitchFamily="34" charset="0"/>
              </a:rPr>
              <a:t> </a:t>
            </a:r>
            <a:endParaRPr lang="en-GB" sz="1200" b="1">
              <a:latin typeface="Arial Narrow" pitchFamily="34" charset="0"/>
            </a:endParaRP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6054725" y="2736850"/>
            <a:ext cx="21891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</a:t>
            </a:r>
            <a:r>
              <a:rPr lang="en-GB" b="1">
                <a:latin typeface="Arial Narrow" pitchFamily="34" charset="0"/>
              </a:rPr>
              <a:t>Gluten</a:t>
            </a:r>
          </a:p>
        </p:txBody>
      </p:sp>
      <p:sp>
        <p:nvSpPr>
          <p:cNvPr id="216085" name="AutoShape 21"/>
          <p:cNvSpPr>
            <a:spLocks noChangeArrowheads="1"/>
          </p:cNvSpPr>
          <p:nvPr/>
        </p:nvSpPr>
        <p:spPr bwMode="auto">
          <a:xfrm>
            <a:off x="4862513" y="3429000"/>
            <a:ext cx="1114425" cy="504825"/>
          </a:xfrm>
          <a:prstGeom prst="homePlate">
            <a:avLst>
              <a:gd name="adj" fmla="val 55189"/>
            </a:avLst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AC0000"/>
              </a:buClr>
              <a:buSzPct val="70000"/>
              <a:buFont typeface="Wingdings" pitchFamily="2" charset="2"/>
              <a:buNone/>
              <a:defRPr/>
            </a:pPr>
            <a:r>
              <a:rPr lang="en-GB" sz="1200" b="1"/>
              <a:t>2</a:t>
            </a:r>
            <a:r>
              <a:rPr lang="hu-HU" sz="1200" b="1"/>
              <a:t>0</a:t>
            </a:r>
            <a:r>
              <a:rPr lang="en-GB" sz="1200" b="1"/>
              <a:t> 000</a:t>
            </a: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6011863" y="3500438"/>
            <a:ext cx="1327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 Politejsav</a:t>
            </a:r>
            <a:r>
              <a:rPr lang="en-GB" sz="1200" b="1">
                <a:latin typeface="Arial Narrow" pitchFamily="34" charset="0"/>
              </a:rPr>
              <a:t> </a:t>
            </a:r>
          </a:p>
        </p:txBody>
      </p:sp>
      <p:sp>
        <p:nvSpPr>
          <p:cNvPr id="216087" name="AutoShape 23"/>
          <p:cNvSpPr>
            <a:spLocks noChangeArrowheads="1"/>
          </p:cNvSpPr>
          <p:nvPr/>
        </p:nvSpPr>
        <p:spPr bwMode="auto">
          <a:xfrm>
            <a:off x="4862513" y="4384675"/>
            <a:ext cx="1114425" cy="274638"/>
          </a:xfrm>
          <a:prstGeom prst="homePlate">
            <a:avLst>
              <a:gd name="adj" fmla="val 101445"/>
            </a:avLst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AC0000"/>
              </a:buClr>
              <a:buSzPct val="70000"/>
              <a:buFont typeface="Wingdings" pitchFamily="2" charset="2"/>
              <a:buNone/>
              <a:defRPr/>
            </a:pPr>
            <a:r>
              <a:rPr lang="en-GB" sz="1200" b="1"/>
              <a:t>30 000</a:t>
            </a:r>
          </a:p>
        </p:txBody>
      </p:sp>
      <p:sp>
        <p:nvSpPr>
          <p:cNvPr id="11281" name="Text Box 24"/>
          <p:cNvSpPr txBox="1">
            <a:spLocks noChangeArrowheads="1"/>
          </p:cNvSpPr>
          <p:nvPr/>
        </p:nvSpPr>
        <p:spPr bwMode="auto">
          <a:xfrm>
            <a:off x="6054725" y="4381500"/>
            <a:ext cx="26209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Laktát-észterek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16089" name="AutoShape 25"/>
          <p:cNvSpPr>
            <a:spLocks noChangeArrowheads="1"/>
          </p:cNvSpPr>
          <p:nvPr/>
        </p:nvSpPr>
        <p:spPr bwMode="auto">
          <a:xfrm>
            <a:off x="4862513" y="5184775"/>
            <a:ext cx="1114425" cy="274638"/>
          </a:xfrm>
          <a:prstGeom prst="homePlate">
            <a:avLst>
              <a:gd name="adj" fmla="val 101445"/>
            </a:avLst>
          </a:prstGeom>
          <a:solidFill>
            <a:srgbClr val="33CCFF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 sz="1200" b="1"/>
              <a:t>30 000</a:t>
            </a:r>
          </a:p>
        </p:txBody>
      </p:sp>
      <p:sp>
        <p:nvSpPr>
          <p:cNvPr id="11283" name="Text Box 26"/>
          <p:cNvSpPr txBox="1">
            <a:spLocks noChangeArrowheads="1"/>
          </p:cNvSpPr>
          <p:nvPr/>
        </p:nvSpPr>
        <p:spPr bwMode="auto">
          <a:xfrm>
            <a:off x="6011863" y="5154613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hu-HU" b="1">
                <a:latin typeface="Arial Narrow" pitchFamily="34" charset="0"/>
              </a:rPr>
              <a:t>  Érlelt bioiszap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216091" name="AutoShape 27"/>
          <p:cNvSpPr>
            <a:spLocks noChangeArrowheads="1"/>
          </p:cNvSpPr>
          <p:nvPr/>
        </p:nvSpPr>
        <p:spPr bwMode="auto">
          <a:xfrm>
            <a:off x="2195513" y="4797425"/>
            <a:ext cx="1114425" cy="277813"/>
          </a:xfrm>
          <a:prstGeom prst="homePlate">
            <a:avLst>
              <a:gd name="adj" fmla="val 6800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en-GB"/>
              <a:t>Butanol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1258888" y="1989138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latin typeface="Arial Narrow" pitchFamily="34" charset="0"/>
              </a:rPr>
              <a:t>Búza</a:t>
            </a:r>
            <a:endParaRPr lang="en-GB" sz="2400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229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C0519-B74C-43A4-B560-62107EC5A6AB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sz="1800" b="1" smtClean="0"/>
              <a:t>NITROKÉMIA-HUNEST BIOFINOMÍTÓ</a:t>
            </a:r>
            <a:br>
              <a:rPr lang="hu-HU" sz="1800" b="1" smtClean="0"/>
            </a:br>
            <a:endParaRPr lang="hu-HU" sz="1800" b="1" smtClean="0"/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2296" name="Picture 5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299" name="Text Box 8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hu-HU"/>
            </a:p>
            <a:p>
              <a:pPr eaLnBrk="1" hangingPunct="1">
                <a:spcBef>
                  <a:spcPct val="50000"/>
                </a:spcBef>
              </a:pPr>
              <a:endParaRPr lang="hu-HU" b="1"/>
            </a:p>
          </p:txBody>
        </p:sp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2294" name="Oval 10"/>
          <p:cNvSpPr>
            <a:spLocks noChangeArrowheads="1"/>
          </p:cNvSpPr>
          <p:nvPr/>
        </p:nvSpPr>
        <p:spPr bwMode="auto">
          <a:xfrm>
            <a:off x="5508625" y="4437063"/>
            <a:ext cx="2447925" cy="1223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pic>
        <p:nvPicPr>
          <p:cNvPr id="12295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331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5B37A-44CF-4834-8D1A-0EFD8A901C80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/>
            </a:r>
            <a:br>
              <a:rPr lang="hu-HU" sz="3600" smtClean="0"/>
            </a:br>
            <a:endParaRPr lang="hu-HU" sz="3600" smtClean="0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3338" name="Picture 5" descr="j0318866[1]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341" name="Text Box 8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/>
                <a:t>NITROKÉMIA HUNEST BIOFINOMÍTÓ</a:t>
              </a:r>
            </a:p>
          </p:txBody>
        </p:sp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0" y="0"/>
            <a:ext cx="9144000" cy="7177088"/>
            <a:chOff x="-522" y="0"/>
            <a:chExt cx="6396" cy="4521"/>
          </a:xfrm>
        </p:grpSpPr>
        <p:pic>
          <p:nvPicPr>
            <p:cNvPr id="13319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22" y="0"/>
              <a:ext cx="6395" cy="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Text Box 20"/>
            <p:cNvSpPr txBox="1">
              <a:spLocks noChangeArrowheads="1"/>
            </p:cNvSpPr>
            <p:nvPr/>
          </p:nvSpPr>
          <p:spPr bwMode="auto">
            <a:xfrm>
              <a:off x="-159" y="0"/>
              <a:ext cx="56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/>
                <a:t>A TERVEZETT FEJLESZTÉS KÖZVETLEN ÉS KÖZVETETT HATÁSAI</a:t>
              </a:r>
            </a:p>
          </p:txBody>
        </p:sp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-499" y="300"/>
              <a:ext cx="99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Mezőgazdaság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100 000 tonna búza ~500 munkahely</a:t>
              </a:r>
            </a:p>
          </p:txBody>
        </p:sp>
        <p:sp>
          <p:nvSpPr>
            <p:cNvPr id="13322" name="Text Box 22"/>
            <p:cNvSpPr txBox="1">
              <a:spLocks noChangeArrowheads="1"/>
            </p:cNvSpPr>
            <p:nvPr/>
          </p:nvSpPr>
          <p:spPr bwMode="auto">
            <a:xfrm>
              <a:off x="-522" y="845"/>
              <a:ext cx="104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Tervezés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~150 000 mérnökóra </a:t>
              </a:r>
            </a:p>
          </p:txBody>
        </p:sp>
        <p:sp>
          <p:nvSpPr>
            <p:cNvPr id="13323" name="Text Box 23"/>
            <p:cNvSpPr txBox="1">
              <a:spLocks noChangeArrowheads="1"/>
            </p:cNvSpPr>
            <p:nvPr/>
          </p:nvSpPr>
          <p:spPr bwMode="auto">
            <a:xfrm>
              <a:off x="-477" y="1298"/>
              <a:ext cx="117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Gépgyártás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40% hazai gyártás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~10Mrd Ft megrendelés</a:t>
              </a:r>
            </a:p>
          </p:txBody>
        </p:sp>
        <p:sp>
          <p:nvSpPr>
            <p:cNvPr id="13324" name="Text Box 24"/>
            <p:cNvSpPr txBox="1">
              <a:spLocks noChangeArrowheads="1"/>
            </p:cNvSpPr>
            <p:nvPr/>
          </p:nvSpPr>
          <p:spPr bwMode="auto">
            <a:xfrm>
              <a:off x="-522" y="2341"/>
              <a:ext cx="8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Építőipar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2Mrd Ft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Helyi kivitelezés</a:t>
              </a:r>
            </a:p>
          </p:txBody>
        </p:sp>
        <p:sp>
          <p:nvSpPr>
            <p:cNvPr id="13325" name="Text Box 25"/>
            <p:cNvSpPr txBox="1">
              <a:spLocks noChangeArrowheads="1"/>
            </p:cNvSpPr>
            <p:nvPr/>
          </p:nvSpPr>
          <p:spPr bwMode="auto">
            <a:xfrm>
              <a:off x="-522" y="3022"/>
              <a:ext cx="81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Szállítás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~200 et árumozgatás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30-40 gépkocsi</a:t>
              </a:r>
            </a:p>
          </p:txBody>
        </p:sp>
        <p:sp>
          <p:nvSpPr>
            <p:cNvPr id="13326" name="Text Box 26"/>
            <p:cNvSpPr txBox="1">
              <a:spLocks noChangeArrowheads="1"/>
            </p:cNvSpPr>
            <p:nvPr/>
          </p:nvSpPr>
          <p:spPr bwMode="auto">
            <a:xfrm>
              <a:off x="4513" y="300"/>
              <a:ext cx="98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 dirty="0" smtClean="0"/>
                <a:t>Szolgáltatások</a:t>
              </a:r>
              <a:endParaRPr lang="hu-HU" sz="1200" dirty="0"/>
            </a:p>
            <a:p>
              <a:pPr eaLnBrk="1" hangingPunct="1">
                <a:spcBef>
                  <a:spcPct val="50000"/>
                </a:spcBef>
              </a:pPr>
              <a:r>
                <a:rPr lang="hu-HU" sz="1200" dirty="0"/>
                <a:t>~500 </a:t>
              </a:r>
              <a:r>
                <a:rPr lang="hu-HU" sz="1200" dirty="0" err="1"/>
                <a:t>MFt</a:t>
              </a:r>
              <a:r>
                <a:rPr lang="hu-HU" sz="1200" dirty="0"/>
                <a:t> megrendelés</a:t>
              </a:r>
            </a:p>
          </p:txBody>
        </p:sp>
        <p:sp>
          <p:nvSpPr>
            <p:cNvPr id="13327" name="Text Box 27"/>
            <p:cNvSpPr txBox="1">
              <a:spLocks noChangeArrowheads="1"/>
            </p:cNvSpPr>
            <p:nvPr/>
          </p:nvSpPr>
          <p:spPr bwMode="auto">
            <a:xfrm>
              <a:off x="1066" y="346"/>
              <a:ext cx="113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Kutatás &amp; Fejlesztés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Biotechnológiai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Közép- és felsőfokú szakképzés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250 fő létszámigény</a:t>
              </a:r>
            </a:p>
          </p:txBody>
        </p:sp>
        <p:sp>
          <p:nvSpPr>
            <p:cNvPr id="13328" name="Text Box 28"/>
            <p:cNvSpPr txBox="1">
              <a:spLocks noChangeArrowheads="1"/>
            </p:cNvSpPr>
            <p:nvPr/>
          </p:nvSpPr>
          <p:spPr bwMode="auto">
            <a:xfrm>
              <a:off x="4853" y="1752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További iparok betelepülése</a:t>
              </a:r>
            </a:p>
          </p:txBody>
        </p:sp>
        <p:sp>
          <p:nvSpPr>
            <p:cNvPr id="13329" name="Text Box 29"/>
            <p:cNvSpPr txBox="1">
              <a:spLocks noChangeArrowheads="1"/>
            </p:cNvSpPr>
            <p:nvPr/>
          </p:nvSpPr>
          <p:spPr bwMode="auto">
            <a:xfrm>
              <a:off x="4740" y="2069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Háztartásvegyipar</a:t>
              </a:r>
            </a:p>
          </p:txBody>
        </p:sp>
        <p:sp>
          <p:nvSpPr>
            <p:cNvPr id="13330" name="Text Box 30"/>
            <p:cNvSpPr txBox="1">
              <a:spLocks noChangeArrowheads="1"/>
            </p:cNvSpPr>
            <p:nvPr/>
          </p:nvSpPr>
          <p:spPr bwMode="auto">
            <a:xfrm>
              <a:off x="4740" y="2251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Műanyagipar</a:t>
              </a:r>
            </a:p>
          </p:txBody>
        </p:sp>
        <p:sp>
          <p:nvSpPr>
            <p:cNvPr id="13331" name="Text Box 31"/>
            <p:cNvSpPr txBox="1">
              <a:spLocks noChangeArrowheads="1"/>
            </p:cNvSpPr>
            <p:nvPr/>
          </p:nvSpPr>
          <p:spPr bwMode="auto">
            <a:xfrm>
              <a:off x="4740" y="2432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Csomagolóanyag ipar</a:t>
              </a:r>
            </a:p>
          </p:txBody>
        </p:sp>
        <p:sp>
          <p:nvSpPr>
            <p:cNvPr id="13332" name="Text Box 32"/>
            <p:cNvSpPr txBox="1">
              <a:spLocks noChangeArrowheads="1"/>
            </p:cNvSpPr>
            <p:nvPr/>
          </p:nvSpPr>
          <p:spPr bwMode="auto">
            <a:xfrm>
              <a:off x="4740" y="2659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Élelmiszeripar</a:t>
              </a:r>
            </a:p>
          </p:txBody>
        </p:sp>
        <p:sp>
          <p:nvSpPr>
            <p:cNvPr id="13333" name="Text Box 33"/>
            <p:cNvSpPr txBox="1">
              <a:spLocks noChangeArrowheads="1"/>
            </p:cNvSpPr>
            <p:nvPr/>
          </p:nvSpPr>
          <p:spPr bwMode="auto">
            <a:xfrm>
              <a:off x="4740" y="2931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Festékgyártás</a:t>
              </a:r>
            </a:p>
          </p:txBody>
        </p:sp>
        <p:sp>
          <p:nvSpPr>
            <p:cNvPr id="13334" name="Text Box 34"/>
            <p:cNvSpPr txBox="1">
              <a:spLocks noChangeArrowheads="1"/>
            </p:cNvSpPr>
            <p:nvPr/>
          </p:nvSpPr>
          <p:spPr bwMode="auto">
            <a:xfrm>
              <a:off x="4740" y="3158"/>
              <a:ext cx="11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200"/>
                <a:t>Finomvegyipar</a:t>
              </a:r>
            </a:p>
          </p:txBody>
        </p:sp>
        <p:sp>
          <p:nvSpPr>
            <p:cNvPr id="13335" name="Text Box 35"/>
            <p:cNvSpPr txBox="1">
              <a:spLocks noChangeArrowheads="1"/>
            </p:cNvSpPr>
            <p:nvPr/>
          </p:nvSpPr>
          <p:spPr bwMode="auto">
            <a:xfrm>
              <a:off x="2880" y="3067"/>
              <a:ext cx="172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Helyi adóbevételek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Iparűzési adóalap ~ 10 Mrd Ft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Épületek alapterülete ~14 000m</a:t>
              </a:r>
              <a:r>
                <a:rPr lang="hu-HU" sz="1200" baseline="30000"/>
                <a:t>2</a:t>
              </a:r>
              <a:endParaRPr lang="hu-HU" sz="1200"/>
            </a:p>
          </p:txBody>
        </p:sp>
        <p:sp>
          <p:nvSpPr>
            <p:cNvPr id="13336" name="Text Box 36"/>
            <p:cNvSpPr txBox="1">
              <a:spLocks noChangeArrowheads="1"/>
            </p:cNvSpPr>
            <p:nvPr/>
          </p:nvSpPr>
          <p:spPr bwMode="auto">
            <a:xfrm>
              <a:off x="3152" y="3702"/>
              <a:ext cx="90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Bérkiáramlás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sz="1200"/>
                <a:t>1500 MFt</a:t>
              </a:r>
            </a:p>
          </p:txBody>
        </p:sp>
        <p:sp>
          <p:nvSpPr>
            <p:cNvPr id="13337" name="Text Box 37"/>
            <p:cNvSpPr txBox="1">
              <a:spLocks noChangeArrowheads="1"/>
            </p:cNvSpPr>
            <p:nvPr/>
          </p:nvSpPr>
          <p:spPr bwMode="auto">
            <a:xfrm>
              <a:off x="748" y="4089"/>
              <a:ext cx="4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/>
                <a:t>Balatonfűzfő lehet az évszázad iparágának központja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433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D63D2-5C21-4470-A277-84542AD131DB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endParaRPr lang="hu-HU" sz="4000" smtClean="0"/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4345" name="Picture 5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 - HUNEST BIOFINOMÍTÓ</a:t>
              </a:r>
            </a:p>
            <a:p>
              <a:pPr eaLnBrk="1" hangingPunct="1">
                <a:spcBef>
                  <a:spcPct val="50000"/>
                </a:spcBef>
              </a:pPr>
              <a:endParaRPr lang="hu-HU" b="1"/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4342" name="Oval 10"/>
          <p:cNvSpPr>
            <a:spLocks noChangeArrowheads="1"/>
          </p:cNvSpPr>
          <p:nvPr/>
        </p:nvSpPr>
        <p:spPr bwMode="auto">
          <a:xfrm>
            <a:off x="5508625" y="4437063"/>
            <a:ext cx="2447925" cy="1223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44675"/>
            <a:ext cx="84978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304800" y="1216025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hu-HU"/>
              <a:t>Biogáz üzem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536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97BFA-8CE2-4FE9-8674-57FF9102DDAC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hu-HU" sz="4000" smtClean="0"/>
              <a:t/>
            </a:r>
            <a:br>
              <a:rPr lang="hu-HU" sz="4000" smtClean="0"/>
            </a:br>
            <a:endParaRPr lang="hu-HU" sz="4000" smtClean="0"/>
          </a:p>
        </p:txBody>
      </p:sp>
      <p:grpSp>
        <p:nvGrpSpPr>
          <p:cNvPr id="15365" name="Group 16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5370" name="Picture 17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Line 19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  <a:p>
              <a:pPr eaLnBrk="1" hangingPunct="1">
                <a:spcBef>
                  <a:spcPct val="50000"/>
                </a:spcBef>
              </a:pPr>
              <a:endParaRPr lang="hu-HU" b="1"/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5366" name="Oval 23"/>
          <p:cNvSpPr>
            <a:spLocks noChangeArrowheads="1"/>
          </p:cNvSpPr>
          <p:nvPr/>
        </p:nvSpPr>
        <p:spPr bwMode="auto">
          <a:xfrm>
            <a:off x="5508625" y="4437063"/>
            <a:ext cx="2447925" cy="12239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hu-HU"/>
          </a:p>
        </p:txBody>
      </p:sp>
      <p:pic>
        <p:nvPicPr>
          <p:cNvPr id="21404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" y="1196975"/>
            <a:ext cx="5327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42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276475"/>
            <a:ext cx="423862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43" name="Picture 27" descr="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7463" y="2997200"/>
            <a:ext cx="46085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4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8EB55-87D1-4743-8606-135CDC2768F3}" type="slidenum">
              <a:rPr lang="hu-HU" smtClean="0"/>
              <a:pPr/>
              <a:t>15</a:t>
            </a:fld>
            <a:endParaRPr lang="hu-HU" smtClean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6390" name="Picture 3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16394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400"/>
                <a:t>Pannon Egyetem 2008 05 23</a:t>
              </a:r>
            </a:p>
          </p:txBody>
        </p:sp>
      </p:grp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23850" y="1484313"/>
            <a:ext cx="79216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sz="2400" b="1"/>
              <a:t>A beruházás főbb gazdasági mutatói</a:t>
            </a:r>
          </a:p>
          <a:p>
            <a:pPr algn="l"/>
            <a:endParaRPr lang="hu-HU" sz="2400" b="1"/>
          </a:p>
          <a:p>
            <a:pPr algn="l"/>
            <a:r>
              <a:rPr lang="hu-HU" sz="2400"/>
              <a:t>Beruházási költség:     		39 759 MFt/év</a:t>
            </a:r>
          </a:p>
          <a:p>
            <a:pPr algn="l"/>
            <a:r>
              <a:rPr lang="hu-HU" sz="2400"/>
              <a:t>Árbevétel:				23 455 MFt/év</a:t>
            </a:r>
          </a:p>
          <a:p>
            <a:pPr algn="l"/>
            <a:r>
              <a:rPr lang="hu-HU" sz="2400"/>
              <a:t>Működési költség:			15 633 MFt/év</a:t>
            </a:r>
          </a:p>
          <a:p>
            <a:pPr algn="l"/>
            <a:r>
              <a:rPr lang="hu-HU" sz="2400"/>
              <a:t>Adózott eredményhányad:		10,7%</a:t>
            </a:r>
          </a:p>
          <a:p>
            <a:pPr algn="l"/>
            <a:endParaRPr lang="hu-HU" sz="2400"/>
          </a:p>
          <a:p>
            <a:pPr algn="l"/>
            <a:endParaRPr lang="hu-HU" sz="2400"/>
          </a:p>
          <a:p>
            <a:pPr algn="l"/>
            <a:r>
              <a:rPr lang="hu-HU" sz="2400"/>
              <a:t>Megtérülés a halmozott pénzegyenlegből:	8,3 év	</a:t>
            </a:r>
          </a:p>
          <a:p>
            <a:pPr algn="l"/>
            <a:r>
              <a:rPr lang="hu-HU" sz="2400"/>
              <a:t>Állótőke megtérülése a nettó jelenértékből:	5,0 év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8F3C47-9F9C-4703-95EE-AACDECC67C07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/>
            </a:r>
            <a:br>
              <a:rPr lang="hu-HU" sz="3600" smtClean="0"/>
            </a:br>
            <a:endParaRPr lang="hu-HU" sz="360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18487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Fosszilis energiahordozók 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Biomassza hasznosítás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Megújuló energia forrás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Gazdasági növekedés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Munkahely teremtés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Fenntartható növekedés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Klíma változás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Környezetvédelem</a:t>
            </a:r>
          </a:p>
        </p:txBody>
      </p:sp>
      <p:grpSp>
        <p:nvGrpSpPr>
          <p:cNvPr id="17414" name="Group 4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7416" name="Picture 5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1020" y="255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17420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7415" name="Text Box 10"/>
          <p:cNvSpPr txBox="1">
            <a:spLocks noChangeArrowheads="1"/>
          </p:cNvSpPr>
          <p:nvPr/>
        </p:nvSpPr>
        <p:spPr bwMode="auto">
          <a:xfrm rot="-4088520">
            <a:off x="4038600" y="3025775"/>
            <a:ext cx="5546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hu-HU" sz="8000">
                <a:solidFill>
                  <a:srgbClr val="006600"/>
                </a:solidFill>
              </a:rPr>
              <a:t>Biofinomító!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843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80A321-5D87-46C3-8A3D-D430C7F76293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/>
            </a:r>
            <a:br>
              <a:rPr lang="hu-HU" sz="3600" smtClean="0"/>
            </a:br>
            <a:endParaRPr lang="hu-HU" sz="3600" smtClean="0"/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8439" name="Picture 5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Line 7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18443" name="Text Box 9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843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mtClean="0"/>
              <a:t>Köszönöm megtisztelő figyelmüket!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512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16EDC-8C4E-4069-8B90-CA064B11C050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/>
            </a:r>
            <a:br>
              <a:rPr lang="hu-HU" sz="3600" smtClean="0"/>
            </a:br>
            <a:endParaRPr lang="hu-HU" sz="360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18487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mtClean="0"/>
              <a:t>Fosszilis energiahordozók 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Biomassza hasznosítás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Megújuló energia forrás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Gazdasági növekedés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Munkahely teremtés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Fenntartható növekedés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Klíma változás</a:t>
            </a:r>
          </a:p>
          <a:p>
            <a:pPr eaLnBrk="1" hangingPunct="1">
              <a:lnSpc>
                <a:spcPct val="90000"/>
              </a:lnSpc>
            </a:pPr>
            <a:r>
              <a:rPr lang="hu-HU" smtClean="0"/>
              <a:t>Környezetvédelem</a:t>
            </a:r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5134" name="Picture 11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37" name="Text Box 14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 - HUNEST BIOFINOMÍTÓ</a:t>
              </a:r>
            </a:p>
          </p:txBody>
        </p:sp>
        <p:sp>
          <p:nvSpPr>
            <p:cNvPr id="5138" name="Text Box 15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grpSp>
        <p:nvGrpSpPr>
          <p:cNvPr id="5127" name="Group 22"/>
          <p:cNvGrpSpPr>
            <a:grpSpLocks/>
          </p:cNvGrpSpPr>
          <p:nvPr/>
        </p:nvGrpSpPr>
        <p:grpSpPr bwMode="auto">
          <a:xfrm>
            <a:off x="5867400" y="1412875"/>
            <a:ext cx="2084388" cy="4279900"/>
            <a:chOff x="3696" y="890"/>
            <a:chExt cx="1313" cy="2696"/>
          </a:xfrm>
        </p:grpSpPr>
        <p:sp>
          <p:nvSpPr>
            <p:cNvPr id="5128" name="Text Box 16"/>
            <p:cNvSpPr txBox="1">
              <a:spLocks noChangeArrowheads="1"/>
            </p:cNvSpPr>
            <p:nvPr/>
          </p:nvSpPr>
          <p:spPr bwMode="auto">
            <a:xfrm>
              <a:off x="3696" y="1616"/>
              <a:ext cx="5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hu-HU" sz="9600">
                  <a:solidFill>
                    <a:srgbClr val="006600"/>
                  </a:solidFill>
                </a:rPr>
                <a:t>?</a:t>
              </a:r>
            </a:p>
          </p:txBody>
        </p: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3969" y="2795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hu-HU">
                  <a:solidFill>
                    <a:srgbClr val="006600"/>
                  </a:solidFill>
                </a:rPr>
                <a:t>?</a:t>
              </a:r>
            </a:p>
          </p:txBody>
        </p:sp>
        <p:sp>
          <p:nvSpPr>
            <p:cNvPr id="5130" name="Rectangle 18"/>
            <p:cNvSpPr>
              <a:spLocks noChangeArrowheads="1"/>
            </p:cNvSpPr>
            <p:nvPr/>
          </p:nvSpPr>
          <p:spPr bwMode="auto">
            <a:xfrm>
              <a:off x="4332" y="2296"/>
              <a:ext cx="22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hu-HU" sz="4800">
                  <a:solidFill>
                    <a:srgbClr val="006600"/>
                  </a:solidFill>
                </a:rPr>
                <a:t>?</a:t>
              </a:r>
            </a:p>
          </p:txBody>
        </p:sp>
        <p:sp>
          <p:nvSpPr>
            <p:cNvPr id="5131" name="Rectangle 19"/>
            <p:cNvSpPr>
              <a:spLocks noChangeArrowheads="1"/>
            </p:cNvSpPr>
            <p:nvPr/>
          </p:nvSpPr>
          <p:spPr bwMode="auto">
            <a:xfrm>
              <a:off x="4105" y="890"/>
              <a:ext cx="38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hu-HU" sz="6000">
                  <a:solidFill>
                    <a:srgbClr val="006600"/>
                  </a:solidFill>
                </a:rPr>
                <a:t>?</a:t>
              </a:r>
            </a:p>
          </p:txBody>
        </p:sp>
        <p:sp>
          <p:nvSpPr>
            <p:cNvPr id="5132" name="Text Box 20"/>
            <p:cNvSpPr txBox="1">
              <a:spLocks noChangeArrowheads="1"/>
            </p:cNvSpPr>
            <p:nvPr/>
          </p:nvSpPr>
          <p:spPr bwMode="auto">
            <a:xfrm>
              <a:off x="4286" y="3067"/>
              <a:ext cx="32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hu-HU" sz="4800">
                  <a:solidFill>
                    <a:srgbClr val="006600"/>
                  </a:solidFill>
                </a:rPr>
                <a:t>?</a:t>
              </a:r>
            </a:p>
          </p:txBody>
        </p:sp>
        <p:sp>
          <p:nvSpPr>
            <p:cNvPr id="5133" name="Rectangle 21"/>
            <p:cNvSpPr>
              <a:spLocks noChangeArrowheads="1"/>
            </p:cNvSpPr>
            <p:nvPr/>
          </p:nvSpPr>
          <p:spPr bwMode="auto">
            <a:xfrm>
              <a:off x="4468" y="1207"/>
              <a:ext cx="54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hu-HU" sz="9600">
                  <a:solidFill>
                    <a:srgbClr val="0066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6147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2C414D-832C-455A-8EF0-091F81C4E5F1}" type="slidenum">
              <a:rPr lang="hu-HU" smtClean="0"/>
              <a:pPr/>
              <a:t>3</a:t>
            </a:fld>
            <a:endParaRPr lang="hu-HU" smtClean="0"/>
          </a:p>
        </p:txBody>
      </p:sp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6152" name="Picture 3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 - HUNEST BIOFINOMÍTÓ</a:t>
              </a:r>
            </a:p>
          </p:txBody>
        </p:sp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pic>
        <p:nvPicPr>
          <p:cNvPr id="6149" name="Picture 8" descr="balatonfuzfo-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08050"/>
            <a:ext cx="83534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 rot="21360000" flipV="1">
            <a:off x="0" y="5734050"/>
            <a:ext cx="6478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endParaRPr lang="hu-HU" b="1">
              <a:solidFill>
                <a:srgbClr val="008000"/>
              </a:solidFill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3276600" y="1628775"/>
            <a:ext cx="412591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b="1">
                <a:solidFill>
                  <a:srgbClr val="008000"/>
                </a:solidFill>
              </a:rPr>
              <a:t>700.000 m</a:t>
            </a:r>
            <a:r>
              <a:rPr lang="hu-HU" b="1" baseline="30000">
                <a:solidFill>
                  <a:srgbClr val="008000"/>
                </a:solidFill>
              </a:rPr>
              <a:t>2</a:t>
            </a:r>
            <a:r>
              <a:rPr lang="hu-HU" b="1">
                <a:solidFill>
                  <a:srgbClr val="008000"/>
                </a:solidFill>
              </a:rPr>
              <a:t>  barnamezős ipari terület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7171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C7DD4-BF7C-48DE-B179-6A33DC109B20}" type="slidenum">
              <a:rPr lang="hu-HU" smtClean="0"/>
              <a:pPr/>
              <a:t>4</a:t>
            </a:fld>
            <a:endParaRPr lang="hu-HU" smtClean="0"/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7174" name="Picture 3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 - HUNEST BIOFINOMÍTÓ</a:t>
              </a:r>
            </a:p>
          </p:txBody>
        </p:sp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pic>
        <p:nvPicPr>
          <p:cNvPr id="1863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765175"/>
            <a:ext cx="81359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819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9D56B-9D0F-426C-AE43-A3E582B65A01}" type="slidenum">
              <a:rPr lang="hu-HU" smtClean="0"/>
              <a:pPr/>
              <a:t>5</a:t>
            </a:fld>
            <a:endParaRPr lang="hu-HU" smtClean="0"/>
          </a:p>
        </p:txBody>
      </p:sp>
      <p:grpSp>
        <p:nvGrpSpPr>
          <p:cNvPr id="8196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8198" name="Picture 3" descr="j0318866[1]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/>
                <a:t>NITROKÉMIA HUNEST BIOFINOMÍTÓ</a:t>
              </a:r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pic>
        <p:nvPicPr>
          <p:cNvPr id="187400" name="tejsav_modell030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7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4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740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028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5072F-21B5-45ED-94DC-318411C4007A}" type="slidenum">
              <a:rPr lang="hu-HU" smtClean="0"/>
              <a:pPr/>
              <a:t>6</a:t>
            </a:fld>
            <a:endParaRPr lang="hu-HU" smtClean="0"/>
          </a:p>
        </p:txBody>
      </p:sp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047" name="Picture 3" descr="j0318866[1]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9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 - HUNEST BIOFINOMÍTÓ</a:t>
              </a:r>
            </a:p>
          </p:txBody>
        </p:sp>
        <p:sp>
          <p:nvSpPr>
            <p:cNvPr id="1051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195513" y="1916113"/>
            <a:ext cx="1439862" cy="107950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2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Elcukrosítás</a:t>
            </a:r>
            <a:endParaRPr lang="en-US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3995738" y="1773238"/>
            <a:ext cx="1223962" cy="158273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2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Ferment</a:t>
            </a: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áció</a:t>
            </a:r>
            <a:endParaRPr lang="en-US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5580063" y="1773238"/>
            <a:ext cx="1079500" cy="2016125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20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Kémiai szintézis</a:t>
            </a:r>
            <a:endParaRPr lang="en-US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6948488" y="1700213"/>
            <a:ext cx="1973262" cy="2447925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Gyártott termékek:</a:t>
            </a:r>
          </a:p>
          <a:p>
            <a:pPr algn="l"/>
            <a:endParaRPr lang="en-US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 pitchFamily="18" charset="2"/>
              <a:buChar char=""/>
            </a:pP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olitejsav</a:t>
            </a:r>
          </a:p>
          <a:p>
            <a:pPr algn="l">
              <a:buFont typeface="Symbol" pitchFamily="18" charset="2"/>
              <a:buNone/>
            </a:pPr>
            <a:endParaRPr lang="en-US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 pitchFamily="18" charset="2"/>
              <a:buChar char=""/>
            </a:pP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Metil-laktát</a:t>
            </a:r>
          </a:p>
          <a:p>
            <a:pPr algn="l">
              <a:buFont typeface="Symbol" pitchFamily="18" charset="2"/>
              <a:buNone/>
            </a:pPr>
            <a:endParaRPr lang="en-US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 pitchFamily="18" charset="2"/>
              <a:buChar char=""/>
            </a:pP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Etil-laktát</a:t>
            </a:r>
          </a:p>
          <a:p>
            <a:pPr algn="l">
              <a:buFont typeface="Symbol" pitchFamily="18" charset="2"/>
              <a:buNone/>
            </a:pPr>
            <a:endParaRPr lang="hu-H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Symbol" pitchFamily="18" charset="2"/>
              <a:buChar char=""/>
            </a:pP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Vitális glutén</a:t>
            </a:r>
          </a:p>
          <a:p>
            <a:pPr algn="l"/>
            <a:endParaRPr lang="hu-H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395288" y="1844675"/>
            <a:ext cx="1476375" cy="10795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Malmi őrlés keményítő feltárás</a:t>
            </a:r>
          </a:p>
          <a:p>
            <a:pPr algn="r">
              <a:spcBef>
                <a:spcPct val="50000"/>
              </a:spcBef>
            </a:pPr>
            <a:endParaRPr lang="hu-HU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US" sz="14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1979613" y="2420938"/>
            <a:ext cx="346075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3995738" y="1773238"/>
            <a:ext cx="1223962" cy="158273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2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Ferment</a:t>
            </a:r>
            <a:r>
              <a:rPr lang="hu-H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áció</a:t>
            </a:r>
            <a:endParaRPr lang="en-US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37" name="Line 16"/>
          <p:cNvSpPr>
            <a:spLocks noChangeShapeType="1"/>
          </p:cNvSpPr>
          <p:nvPr/>
        </p:nvSpPr>
        <p:spPr bwMode="auto">
          <a:xfrm>
            <a:off x="3635375" y="2492375"/>
            <a:ext cx="346075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>
            <a:off x="5292725" y="2565400"/>
            <a:ext cx="346075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39" name="Line 18"/>
          <p:cNvSpPr>
            <a:spLocks noChangeShapeType="1"/>
          </p:cNvSpPr>
          <p:nvPr/>
        </p:nvSpPr>
        <p:spPr bwMode="auto">
          <a:xfrm>
            <a:off x="6659563" y="2636838"/>
            <a:ext cx="419100" cy="15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27088" y="3716338"/>
            <a:ext cx="3960812" cy="2500312"/>
            <a:chOff x="521" y="2341"/>
            <a:chExt cx="2495" cy="1575"/>
          </a:xfrm>
        </p:grpSpPr>
        <p:grpSp>
          <p:nvGrpSpPr>
            <p:cNvPr id="1042" name="Group 25"/>
            <p:cNvGrpSpPr>
              <a:grpSpLocks noChangeAspect="1"/>
            </p:cNvGrpSpPr>
            <p:nvPr/>
          </p:nvGrpSpPr>
          <p:grpSpPr bwMode="auto">
            <a:xfrm>
              <a:off x="521" y="2523"/>
              <a:ext cx="2495" cy="1393"/>
              <a:chOff x="2271" y="8808"/>
              <a:chExt cx="5616" cy="3346"/>
            </a:xfrm>
          </p:grpSpPr>
          <p:sp>
            <p:nvSpPr>
              <p:cNvPr id="1044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2271" y="8808"/>
                <a:ext cx="5616" cy="3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8443" name="Rectangle 27"/>
              <p:cNvSpPr>
                <a:spLocks noChangeArrowheads="1"/>
              </p:cNvSpPr>
              <p:nvPr/>
            </p:nvSpPr>
            <p:spPr bwMode="auto">
              <a:xfrm>
                <a:off x="2422" y="8952"/>
                <a:ext cx="5458" cy="319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69696"/>
                </a:outerShdw>
              </a:effectLst>
            </p:spPr>
            <p:txBody>
              <a:bodyPr lIns="90000" tIns="82800" rIns="90000" anchorCtr="1"/>
              <a:lstStyle/>
              <a:p>
                <a:pPr eaLnBrk="1" hangingPunct="1">
                  <a:defRPr/>
                </a:pPr>
                <a:r>
                  <a:rPr lang="hu-HU" sz="12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Várható tejsav végfelhasználás</a:t>
                </a:r>
                <a:endParaRPr lang="hu-HU" sz="1100">
                  <a:latin typeface="Times New Roman" pitchFamily="18" charset="0"/>
                  <a:ea typeface="Times New Roman" pitchFamily="18" charset="0"/>
                  <a:cs typeface="Arial Narrow" pitchFamily="34" charset="0"/>
                </a:endParaRPr>
              </a:p>
              <a:p>
                <a:pPr>
                  <a:defRPr/>
                </a:pPr>
                <a:r>
                  <a:rPr lang="hu-HU" sz="12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Várható t Várható tejsav végfelhasználás</a:t>
                </a:r>
                <a:endParaRPr lang="hu-HU" sz="1100">
                  <a:latin typeface="Times New Roman" pitchFamily="18" charset="0"/>
                  <a:ea typeface="Times New Roman" pitchFamily="18" charset="0"/>
                  <a:cs typeface="Arial Narrow" pitchFamily="34" charset="0"/>
                </a:endParaRPr>
              </a:p>
              <a:p>
                <a:pPr>
                  <a:defRPr/>
                </a:pPr>
                <a:r>
                  <a:rPr lang="hu-HU" sz="12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ejsav Várható tejsav végfelhasználás</a:t>
                </a:r>
                <a:endParaRPr lang="hu-HU" sz="1100">
                  <a:latin typeface="Times New Roman" pitchFamily="18" charset="0"/>
                  <a:ea typeface="Times New Roman" pitchFamily="18" charset="0"/>
                  <a:cs typeface="Arial Narrow" pitchFamily="34" charset="0"/>
                </a:endParaRPr>
              </a:p>
              <a:p>
                <a:pPr>
                  <a:defRPr/>
                </a:pPr>
                <a:r>
                  <a:rPr lang="hu-HU" sz="12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 végfelhasználás</a:t>
                </a:r>
                <a:endParaRPr lang="hu-HU" sz="2400">
                  <a:latin typeface="Times New Roman" pitchFamily="18" charset="0"/>
                  <a:ea typeface="Times New Roman" pitchFamily="18" charset="0"/>
                  <a:cs typeface="Arial Narrow" pitchFamily="34" charset="0"/>
                </a:endParaRPr>
              </a:p>
            </p:txBody>
          </p:sp>
          <p:graphicFrame>
            <p:nvGraphicFramePr>
              <p:cNvPr id="1026" name="Object 28"/>
              <p:cNvGraphicFramePr>
                <a:graphicFrameLocks noChangeAspect="1"/>
              </p:cNvGraphicFramePr>
              <p:nvPr/>
            </p:nvGraphicFramePr>
            <p:xfrm>
              <a:off x="2926" y="8814"/>
              <a:ext cx="4809" cy="3331"/>
            </p:xfrm>
            <a:graphic>
              <a:graphicData uri="http://schemas.openxmlformats.org/presentationml/2006/ole">
                <p:oleObj spid="_x0000_s1026" name="Diagram" r:id="rId5" imgW="5581641" imgH="4781559" progId="MSGraph.Chart.8">
                  <p:embed/>
                </p:oleObj>
              </a:graphicData>
            </a:graphic>
          </p:graphicFrame>
          <p:sp>
            <p:nvSpPr>
              <p:cNvPr id="1046" name="Text Box 29"/>
              <p:cNvSpPr txBox="1">
                <a:spLocks noChangeArrowheads="1"/>
              </p:cNvSpPr>
              <p:nvPr/>
            </p:nvSpPr>
            <p:spPr bwMode="auto">
              <a:xfrm>
                <a:off x="2415" y="11688"/>
                <a:ext cx="166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GB" sz="8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Source: Nexant </a:t>
                </a:r>
                <a:r>
                  <a:rPr lang="en-GB" sz="800" i="1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Arial Narrow" pitchFamily="34" charset="0"/>
                  </a:rPr>
                  <a:t>ChemSystems</a:t>
                </a:r>
                <a:endParaRPr lang="en-GB" sz="2400">
                  <a:latin typeface="Times New Roman" pitchFamily="18" charset="0"/>
                  <a:ea typeface="Times New Roman" pitchFamily="18" charset="0"/>
                  <a:cs typeface="Arial Narrow" pitchFamily="34" charset="0"/>
                </a:endParaRPr>
              </a:p>
            </p:txBody>
          </p:sp>
        </p:grpSp>
        <p:sp>
          <p:nvSpPr>
            <p:cNvPr id="1043" name="Text Box 30"/>
            <p:cNvSpPr txBox="1">
              <a:spLocks noChangeArrowheads="1"/>
            </p:cNvSpPr>
            <p:nvPr/>
          </p:nvSpPr>
          <p:spPr bwMode="auto">
            <a:xfrm>
              <a:off x="657" y="2341"/>
              <a:ext cx="21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/>
                <a:t>Várható tejsav végfelhasználás</a:t>
              </a:r>
            </a:p>
            <a:p>
              <a:pPr algn="l"/>
              <a:endParaRPr lang="hu-HU"/>
            </a:p>
          </p:txBody>
        </p:sp>
      </p:grpSp>
      <p:sp>
        <p:nvSpPr>
          <p:cNvPr id="1041" name="Text Box 32"/>
          <p:cNvSpPr txBox="1">
            <a:spLocks noChangeArrowheads="1"/>
          </p:cNvSpPr>
          <p:nvPr/>
        </p:nvSpPr>
        <p:spPr bwMode="auto">
          <a:xfrm>
            <a:off x="395288" y="1125538"/>
            <a:ext cx="269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hu-HU"/>
              <a:t>Technológiai blokk séma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9219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DC065-327D-449C-A7E4-68FA4CF6F8C3}" type="slidenum">
              <a:rPr lang="hu-HU" smtClean="0"/>
              <a:pPr/>
              <a:t>7</a:t>
            </a:fld>
            <a:endParaRPr lang="hu-HU" smtClean="0"/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9222" name="Picture 3" descr="j0318866[1]"/>
            <p:cNvPicPr>
              <a:picLocks noChangeAspect="1" noChangeArrowheads="1"/>
            </p:cNvPicPr>
            <p:nvPr/>
          </p:nvPicPr>
          <p:blipFill>
            <a:blip r:embed="rId2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400"/>
                <a:t>Pannon Egyetem 2008 05 23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539750" y="1268413"/>
            <a:ext cx="6894513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hu-HU" sz="2000" b="1">
                <a:solidFill>
                  <a:srgbClr val="008000"/>
                </a:solidFill>
              </a:rPr>
              <a:t>A </a:t>
            </a:r>
            <a:r>
              <a:rPr lang="en-GB" sz="2000" b="1">
                <a:solidFill>
                  <a:srgbClr val="008000"/>
                </a:solidFill>
              </a:rPr>
              <a:t>100</a:t>
            </a:r>
            <a:r>
              <a:rPr lang="hu-HU" sz="2000" b="1">
                <a:solidFill>
                  <a:srgbClr val="008000"/>
                </a:solidFill>
              </a:rPr>
              <a:t> </a:t>
            </a:r>
            <a:r>
              <a:rPr lang="en-GB" sz="2000" b="1">
                <a:solidFill>
                  <a:srgbClr val="008000"/>
                </a:solidFill>
              </a:rPr>
              <a:t>000 t</a:t>
            </a:r>
            <a:r>
              <a:rPr lang="hu-HU" sz="2000" b="1">
                <a:solidFill>
                  <a:srgbClr val="008000"/>
                </a:solidFill>
              </a:rPr>
              <a:t>/év</a:t>
            </a:r>
            <a:r>
              <a:rPr lang="en-GB" sz="2000" b="1">
                <a:solidFill>
                  <a:srgbClr val="008000"/>
                </a:solidFill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~</a:t>
            </a:r>
            <a:r>
              <a:rPr lang="hu-HU" sz="2000" b="1">
                <a:solidFill>
                  <a:srgbClr val="008000"/>
                </a:solidFill>
              </a:rPr>
              <a:t>12,5 t/h búzát feldolgozó rendszer kapacitás adatai:</a:t>
            </a:r>
          </a:p>
          <a:p>
            <a:pPr algn="l"/>
            <a:endParaRPr lang="hu-HU" sz="2000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malmi kapacitás 		</a:t>
            </a:r>
            <a:r>
              <a:rPr lang="en-GB" b="1">
                <a:solidFill>
                  <a:srgbClr val="008000"/>
                </a:solidFill>
              </a:rPr>
              <a:t>300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keményítő feltárás		</a:t>
            </a:r>
            <a:r>
              <a:rPr lang="en-GB" b="1">
                <a:solidFill>
                  <a:srgbClr val="008000"/>
                </a:solidFill>
              </a:rPr>
              <a:t>300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vitális glutén			</a:t>
            </a:r>
            <a:r>
              <a:rPr lang="en-GB" b="1">
                <a:solidFill>
                  <a:srgbClr val="008000"/>
                </a:solidFill>
              </a:rPr>
              <a:t>30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elcukrosítás			</a:t>
            </a:r>
            <a:r>
              <a:rPr lang="en-GB" b="1">
                <a:solidFill>
                  <a:srgbClr val="008000"/>
                </a:solidFill>
              </a:rPr>
              <a:t>250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tejsav </a:t>
            </a:r>
            <a:r>
              <a:rPr lang="en-GB" b="1">
                <a:solidFill>
                  <a:srgbClr val="008000"/>
                </a:solidFill>
              </a:rPr>
              <a:t>ferment</a:t>
            </a:r>
            <a:r>
              <a:rPr lang="hu-HU" b="1">
                <a:solidFill>
                  <a:srgbClr val="008000"/>
                </a:solidFill>
              </a:rPr>
              <a:t>áció 		</a:t>
            </a:r>
            <a:r>
              <a:rPr lang="en-GB" b="1">
                <a:solidFill>
                  <a:srgbClr val="008000"/>
                </a:solidFill>
              </a:rPr>
              <a:t>140 t</a:t>
            </a:r>
            <a:r>
              <a:rPr lang="hu-HU" b="1">
                <a:solidFill>
                  <a:srgbClr val="008000"/>
                </a:solidFill>
              </a:rPr>
              <a:t>/d</a:t>
            </a:r>
            <a:r>
              <a:rPr lang="en-GB" b="1">
                <a:solidFill>
                  <a:srgbClr val="008000"/>
                </a:solidFill>
              </a:rPr>
              <a:t> 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</a:t>
            </a:r>
            <a:r>
              <a:rPr lang="en-GB" b="1">
                <a:solidFill>
                  <a:srgbClr val="008000"/>
                </a:solidFill>
              </a:rPr>
              <a:t>but</a:t>
            </a:r>
            <a:r>
              <a:rPr lang="hu-HU" b="1">
                <a:solidFill>
                  <a:srgbClr val="008000"/>
                </a:solidFill>
              </a:rPr>
              <a:t>i</a:t>
            </a:r>
            <a:r>
              <a:rPr lang="en-GB" b="1">
                <a:solidFill>
                  <a:srgbClr val="008000"/>
                </a:solidFill>
              </a:rPr>
              <a:t>l</a:t>
            </a:r>
            <a:r>
              <a:rPr lang="hu-HU" b="1">
                <a:solidFill>
                  <a:srgbClr val="008000"/>
                </a:solidFill>
              </a:rPr>
              <a:t>-laktát </a:t>
            </a:r>
            <a:r>
              <a:rPr lang="en-GB" b="1">
                <a:solidFill>
                  <a:srgbClr val="008000"/>
                </a:solidFill>
              </a:rPr>
              <a:t> </a:t>
            </a:r>
            <a:r>
              <a:rPr lang="hu-HU" b="1">
                <a:solidFill>
                  <a:srgbClr val="008000"/>
                </a:solidFill>
              </a:rPr>
              <a:t>			</a:t>
            </a:r>
            <a:r>
              <a:rPr lang="en-GB" b="1">
                <a:solidFill>
                  <a:srgbClr val="008000"/>
                </a:solidFill>
              </a:rPr>
              <a:t>220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</a:t>
            </a:r>
            <a:r>
              <a:rPr lang="en-GB" b="1">
                <a:solidFill>
                  <a:srgbClr val="008000"/>
                </a:solidFill>
              </a:rPr>
              <a:t>pol</a:t>
            </a:r>
            <a:r>
              <a:rPr lang="hu-HU" b="1">
                <a:solidFill>
                  <a:srgbClr val="008000"/>
                </a:solidFill>
              </a:rPr>
              <a:t>itejsav 			</a:t>
            </a:r>
            <a:r>
              <a:rPr lang="en-GB" b="1">
                <a:solidFill>
                  <a:srgbClr val="008000"/>
                </a:solidFill>
              </a:rPr>
              <a:t>60 t/d</a:t>
            </a:r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 </a:t>
            </a:r>
          </a:p>
          <a:p>
            <a:pPr algn="l"/>
            <a:endParaRPr lang="hu-HU" b="1">
              <a:solidFill>
                <a:srgbClr val="008000"/>
              </a:solidFill>
            </a:endParaRPr>
          </a:p>
          <a:p>
            <a:pPr algn="l"/>
            <a:r>
              <a:rPr lang="hu-HU" sz="2000" b="1">
                <a:solidFill>
                  <a:srgbClr val="008000"/>
                </a:solidFill>
              </a:rPr>
              <a:t>Kiegészítő üzemek:</a:t>
            </a:r>
          </a:p>
          <a:p>
            <a:pPr algn="l"/>
            <a:endParaRPr lang="hu-HU" sz="2000" b="1">
              <a:solidFill>
                <a:srgbClr val="008000"/>
              </a:solidFill>
            </a:endParaRPr>
          </a:p>
          <a:p>
            <a:pPr algn="l"/>
            <a:r>
              <a:rPr lang="hu-HU" b="1">
                <a:solidFill>
                  <a:srgbClr val="008000"/>
                </a:solidFill>
              </a:rPr>
              <a:t>	hőerőmű	</a:t>
            </a:r>
            <a:r>
              <a:rPr lang="en-GB" b="1">
                <a:solidFill>
                  <a:srgbClr val="008000"/>
                </a:solidFill>
              </a:rPr>
              <a:t>4</a:t>
            </a:r>
            <a:r>
              <a:rPr lang="hu-HU" b="1">
                <a:solidFill>
                  <a:srgbClr val="008000"/>
                </a:solidFill>
              </a:rPr>
              <a:t>5</a:t>
            </a:r>
            <a:r>
              <a:rPr lang="en-GB" b="1">
                <a:solidFill>
                  <a:srgbClr val="008000"/>
                </a:solidFill>
              </a:rPr>
              <a:t> MW</a:t>
            </a:r>
            <a:r>
              <a:rPr lang="hu-HU" b="1">
                <a:solidFill>
                  <a:srgbClr val="008000"/>
                </a:solidFill>
              </a:rPr>
              <a:t>th  (65 t/h gőz,  p=25 bar )</a:t>
            </a:r>
          </a:p>
          <a:p>
            <a:pPr algn="l"/>
            <a:r>
              <a:rPr lang="hu-HU" b="1">
                <a:solidFill>
                  <a:srgbClr val="008000"/>
                </a:solidFill>
              </a:rPr>
              <a:t>	</a:t>
            </a:r>
            <a:r>
              <a:rPr lang="en-GB" b="1">
                <a:solidFill>
                  <a:srgbClr val="008000"/>
                </a:solidFill>
              </a:rPr>
              <a:t>biog</a:t>
            </a:r>
            <a:r>
              <a:rPr lang="hu-HU" b="1">
                <a:solidFill>
                  <a:srgbClr val="008000"/>
                </a:solidFill>
              </a:rPr>
              <a:t>áz üzem</a:t>
            </a:r>
            <a:r>
              <a:rPr lang="en-GB" b="1">
                <a:solidFill>
                  <a:srgbClr val="008000"/>
                </a:solidFill>
              </a:rPr>
              <a:t> </a:t>
            </a:r>
            <a:r>
              <a:rPr lang="hu-HU" b="1">
                <a:solidFill>
                  <a:srgbClr val="008000"/>
                </a:solidFill>
              </a:rPr>
              <a:t>	</a:t>
            </a:r>
            <a:r>
              <a:rPr lang="en-GB" b="1">
                <a:solidFill>
                  <a:srgbClr val="008000"/>
                </a:solidFill>
              </a:rPr>
              <a:t>15,000 m</a:t>
            </a:r>
            <a:r>
              <a:rPr lang="hu-HU" b="1">
                <a:solidFill>
                  <a:srgbClr val="008000"/>
                </a:solidFill>
              </a:rPr>
              <a:t>3</a:t>
            </a:r>
            <a:r>
              <a:rPr lang="en-GB" b="1">
                <a:solidFill>
                  <a:srgbClr val="008000"/>
                </a:solidFill>
              </a:rPr>
              <a:t> /</a:t>
            </a:r>
            <a:r>
              <a:rPr lang="hu-HU" b="1">
                <a:solidFill>
                  <a:srgbClr val="008000"/>
                </a:solidFill>
              </a:rPr>
              <a:t>d	</a:t>
            </a:r>
          </a:p>
          <a:p>
            <a:pPr algn="l"/>
            <a:r>
              <a:rPr lang="hu-HU" b="1">
                <a:solidFill>
                  <a:srgbClr val="008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205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6B7231-6F25-4935-A406-A9DA41D90139}" type="slidenum">
              <a:rPr lang="hu-HU" smtClean="0"/>
              <a:pPr/>
              <a:t>8</a:t>
            </a:fld>
            <a:endParaRPr lang="hu-HU" smtClean="0"/>
          </a:p>
        </p:txBody>
      </p:sp>
      <p:grpSp>
        <p:nvGrpSpPr>
          <p:cNvPr id="2053" name="Group 2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2055" name="Picture 3" descr="j0318866[1]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Line 5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58" name="Text Box 6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hu-HU" sz="1400"/>
                <a:t>Pannon Egyetem 2008 05 23</a:t>
              </a:r>
            </a:p>
          </p:txBody>
        </p:sp>
      </p:grp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971550" y="2205038"/>
          <a:ext cx="6370638" cy="3524250"/>
        </p:xfrm>
        <a:graphic>
          <a:graphicData uri="http://schemas.openxmlformats.org/presentationml/2006/ole">
            <p:oleObj spid="_x0000_s2050" name="Diagram" r:id="rId5" imgW="8639108" imgH="4762626" progId="MSGraph.Chart.8">
              <p:embed followColorScheme="full"/>
            </p:oleObj>
          </a:graphicData>
        </a:graphic>
      </p:graphicFrame>
      <p:sp>
        <p:nvSpPr>
          <p:cNvPr id="2054" name="AutoShape 9"/>
          <p:cNvSpPr>
            <a:spLocks noChangeArrowheads="1"/>
          </p:cNvSpPr>
          <p:nvPr/>
        </p:nvSpPr>
        <p:spPr bwMode="auto">
          <a:xfrm>
            <a:off x="5795963" y="1196975"/>
            <a:ext cx="2989262" cy="720725"/>
          </a:xfrm>
          <a:prstGeom prst="wedgeRoundRectCallout">
            <a:avLst>
              <a:gd name="adj1" fmla="val -17019"/>
              <a:gd name="adj2" fmla="val 373130"/>
              <a:gd name="adj3" fmla="val 1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Biofinomító búza szükséglete 100.000 t/év</a:t>
            </a: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hu-HU" smtClean="0"/>
              <a:t>Víg András TechnovaCont Kft.</a:t>
            </a:r>
          </a:p>
        </p:txBody>
      </p:sp>
      <p:sp>
        <p:nvSpPr>
          <p:cNvPr id="1024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6955DC-480A-4CFF-BF6A-CF99115F5CEB}" type="slidenum">
              <a:rPr lang="hu-HU" smtClean="0"/>
              <a:pPr/>
              <a:t>9</a:t>
            </a:fld>
            <a:endParaRPr lang="hu-HU" smtClean="0"/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652963"/>
            <a:ext cx="29511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Duna tér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52963"/>
            <a:ext cx="36734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1763713" y="333375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>
              <a:solidFill>
                <a:srgbClr val="008000"/>
              </a:solidFill>
            </a:endParaRPr>
          </a:p>
        </p:txBody>
      </p:sp>
      <p:grpSp>
        <p:nvGrpSpPr>
          <p:cNvPr id="10247" name="Group 18"/>
          <p:cNvGrpSpPr>
            <a:grpSpLocks/>
          </p:cNvGrpSpPr>
          <p:nvPr/>
        </p:nvGrpSpPr>
        <p:grpSpPr bwMode="auto">
          <a:xfrm>
            <a:off x="0" y="0"/>
            <a:ext cx="9144000" cy="6829425"/>
            <a:chOff x="0" y="0"/>
            <a:chExt cx="5760" cy="4302"/>
          </a:xfrm>
        </p:grpSpPr>
        <p:pic>
          <p:nvPicPr>
            <p:cNvPr id="10250" name="Picture 19" descr="j0318866[1]"/>
            <p:cNvPicPr>
              <a:picLocks noChangeAspect="1" noChangeArrowheads="1"/>
            </p:cNvPicPr>
            <p:nvPr/>
          </p:nvPicPr>
          <p:blipFill>
            <a:blip r:embed="rId5" cstate="print">
              <a:lum bright="2000"/>
            </a:blip>
            <a:srcRect/>
            <a:stretch>
              <a:fillRect/>
            </a:stretch>
          </p:blipFill>
          <p:spPr bwMode="auto">
            <a:xfrm>
              <a:off x="5420" y="73"/>
              <a:ext cx="23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70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Line 21"/>
            <p:cNvSpPr>
              <a:spLocks noChangeShapeType="1"/>
            </p:cNvSpPr>
            <p:nvPr/>
          </p:nvSpPr>
          <p:spPr bwMode="auto">
            <a:xfrm>
              <a:off x="0" y="48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253" name="Text Box 22"/>
            <p:cNvSpPr txBox="1">
              <a:spLocks noChangeArrowheads="1"/>
            </p:cNvSpPr>
            <p:nvPr/>
          </p:nvSpPr>
          <p:spPr bwMode="auto">
            <a:xfrm>
              <a:off x="1020" y="119"/>
              <a:ext cx="39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b="1"/>
                <a:t>NITROKÉMIA-HUNEST BIOFINOMÍTÓ</a:t>
              </a:r>
            </a:p>
          </p:txBody>
        </p:sp>
        <p:sp>
          <p:nvSpPr>
            <p:cNvPr id="10254" name="Text Box 23"/>
            <p:cNvSpPr txBox="1">
              <a:spLocks noChangeArrowheads="1"/>
            </p:cNvSpPr>
            <p:nvPr/>
          </p:nvSpPr>
          <p:spPr bwMode="auto">
            <a:xfrm>
              <a:off x="3878" y="4110"/>
              <a:ext cx="18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hu-HU" sz="1400"/>
            </a:p>
          </p:txBody>
        </p:sp>
      </p:grp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459163" y="3246438"/>
            <a:ext cx="18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endParaRPr lang="hu-HU" b="1">
              <a:solidFill>
                <a:srgbClr val="008000"/>
              </a:solidFill>
            </a:endParaRPr>
          </a:p>
        </p:txBody>
      </p:sp>
      <p:pic>
        <p:nvPicPr>
          <p:cNvPr id="2242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1196975"/>
            <a:ext cx="46085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42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423</Words>
  <Application>Microsoft Office PowerPoint</Application>
  <PresentationFormat>Diavetítés a képernyőre (4:3 oldalarány)</PresentationFormat>
  <Paragraphs>195</Paragraphs>
  <Slides>17</Slides>
  <Notes>2</Notes>
  <HiddenSlides>0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Alapértelmezett terv</vt:lpstr>
      <vt:lpstr>Diagram</vt:lpstr>
      <vt:lpstr>NITROKÉMIA-HUNEST  Biofinomító</vt:lpstr>
      <vt:lpstr> </vt:lpstr>
      <vt:lpstr>3. dia</vt:lpstr>
      <vt:lpstr>4. dia</vt:lpstr>
      <vt:lpstr>5. dia</vt:lpstr>
      <vt:lpstr>6. dia</vt:lpstr>
      <vt:lpstr>7. dia</vt:lpstr>
      <vt:lpstr>8. dia</vt:lpstr>
      <vt:lpstr>9. dia</vt:lpstr>
      <vt:lpstr>Anyagáramok (t/év)</vt:lpstr>
      <vt:lpstr>NITROKÉMIA-HUNEST BIOFINOMÍTÓ </vt:lpstr>
      <vt:lpstr> </vt:lpstr>
      <vt:lpstr>  </vt:lpstr>
      <vt:lpstr> </vt:lpstr>
      <vt:lpstr>15. dia</vt:lpstr>
      <vt:lpstr> </vt:lpstr>
      <vt:lpstr> </vt:lpstr>
    </vt:vector>
  </TitlesOfParts>
  <Company>Forenviron Kft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KDV Hulladékhasznosító Erőmű</dc:title>
  <dc:creator>peterandras</dc:creator>
  <cp:lastModifiedBy>HP1401</cp:lastModifiedBy>
  <cp:revision>90</cp:revision>
  <dcterms:created xsi:type="dcterms:W3CDTF">2007-09-07T12:29:06Z</dcterms:created>
  <dcterms:modified xsi:type="dcterms:W3CDTF">2017-10-03T08:16:25Z</dcterms:modified>
</cp:coreProperties>
</file>