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9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5" r:id="rId7"/>
    <p:sldId id="266" r:id="rId8"/>
    <p:sldId id="272" r:id="rId9"/>
    <p:sldId id="274" r:id="rId10"/>
    <p:sldId id="275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8AA5A3D0-9F1E-4EC2-A89A-AF3AA333C327}">
          <p14:sldIdLst>
            <p14:sldId id="256"/>
            <p14:sldId id="257"/>
            <p14:sldId id="260"/>
            <p14:sldId id="261"/>
            <p14:sldId id="262"/>
            <p14:sldId id="265"/>
            <p14:sldId id="266"/>
            <p14:sldId id="272"/>
            <p14:sldId id="274"/>
            <p14:sldId id="275"/>
            <p14:sldId id="269"/>
            <p14:sldId id="270"/>
            <p14:sldId id="271"/>
          </p14:sldIdLst>
        </p14:section>
        <p14:section name="Névtelen szakasz" id="{59CEE85B-F71E-4403-921D-CCAF7075AC9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47C2-B38D-4EF2-97AA-1100592F387B}" type="datetimeFigureOut">
              <a:rPr lang="hu-HU" smtClean="0"/>
              <a:t>2019. 12. 08.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3BFF-01AB-4DE5-8942-B7D13E7B9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614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F35E9F2-97D1-4F0D-9500-EAA5E2ED3668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8818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C0F3-6B24-448C-845B-0BB0E93FA645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96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78D8-DD34-464E-B9EE-58F874FE5E78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39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BF71-F49B-49D5-A80B-2419F06A22BF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9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4708-D039-4CA6-B9BF-0EE0208C4119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58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F275-B013-42BE-88F7-F92ADEEC587D}" type="datetime1">
              <a:rPr lang="hu-HU" smtClean="0"/>
              <a:t>2019. 12. 08.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43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F351F-E1A1-4CEC-AFE1-E2B7971F7233}" type="datetime1">
              <a:rPr lang="hu-HU" smtClean="0"/>
              <a:t>2019. 12. 08.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1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FA39-37E3-4A69-935F-D98020F92A86}" type="datetime1">
              <a:rPr lang="hu-HU" smtClean="0"/>
              <a:t>2019. 12. 08.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5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EBE8-4670-4BF7-BBBB-71951556F974}" type="datetime1">
              <a:rPr lang="hu-HU" smtClean="0"/>
              <a:t>2019. 12. 08.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128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4C8C-1771-4C2A-BF94-AF73E2BE0DBF}" type="datetime1">
              <a:rPr lang="hu-HU" smtClean="0"/>
              <a:t>2019. 12. 08.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95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E638-25B8-49ED-96DE-060464547DBE}" type="datetime1">
              <a:rPr lang="hu-HU" smtClean="0"/>
              <a:t>2019. 12. 08.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31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5D90535F-B3E7-4B07-9251-17622EBF1962}" type="datetime1">
              <a:rPr lang="hu-HU" smtClean="0"/>
              <a:t>2019. 12. 08.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C578693-DD52-4D35-9A76-879D438A23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1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1872" y="236438"/>
            <a:ext cx="9418320" cy="4041648"/>
          </a:xfrm>
        </p:spPr>
        <p:txBody>
          <a:bodyPr/>
          <a:lstStyle/>
          <a:p>
            <a:r>
              <a:rPr lang="hu-HU" dirty="0" smtClean="0"/>
              <a:t>Adszorpciós</a:t>
            </a:r>
            <a:br>
              <a:rPr lang="hu-HU" dirty="0" smtClean="0"/>
            </a:br>
            <a:r>
              <a:rPr lang="hu-HU" dirty="0" smtClean="0"/>
              <a:t>hidrogéntárolás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Marton Antal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Fémorganikus térhálók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442427"/>
            <a:ext cx="8839200" cy="5207726"/>
          </a:xfrm>
        </p:spPr>
        <p:txBody>
          <a:bodyPr>
            <a:normAutofit/>
          </a:bodyPr>
          <a:lstStyle/>
          <a:p>
            <a:r>
              <a:rPr lang="hu-HU" sz="2200" dirty="0" smtClean="0"/>
              <a:t>Alacsony hőmérsékleten nagy hidrogénkapacitás</a:t>
            </a:r>
          </a:p>
          <a:p>
            <a:r>
              <a:rPr lang="hu-HU" sz="2200" dirty="0" smtClean="0"/>
              <a:t>Magas hőmérsékleten azonos probléma, mint szénalapú adszorbenseknél</a:t>
            </a:r>
          </a:p>
          <a:p>
            <a:r>
              <a:rPr lang="hu-HU" sz="2200" dirty="0" smtClean="0"/>
              <a:t>Megoldás: </a:t>
            </a:r>
          </a:p>
          <a:p>
            <a:pPr lvl="1"/>
            <a:r>
              <a:rPr lang="hu-HU" sz="2000" dirty="0" smtClean="0"/>
              <a:t>Oldószer eltávolítása</a:t>
            </a:r>
          </a:p>
          <a:p>
            <a:pPr lvl="2"/>
            <a:r>
              <a:rPr lang="hu-HU" sz="1800" dirty="0" smtClean="0"/>
              <a:t>Kötőhelyek szabadulhatnak fel</a:t>
            </a:r>
          </a:p>
          <a:p>
            <a:pPr lvl="1"/>
            <a:r>
              <a:rPr lang="hu-HU" sz="2000" dirty="0" smtClean="0"/>
              <a:t>Fémkatalizátorok</a:t>
            </a:r>
          </a:p>
          <a:p>
            <a:pPr lvl="2"/>
            <a:r>
              <a:rPr lang="hu-HU" sz="1800" dirty="0" smtClean="0"/>
              <a:t>Mint </a:t>
            </a:r>
            <a:r>
              <a:rPr lang="hu-HU" sz="1800" dirty="0" err="1" smtClean="0"/>
              <a:t>széntartalmú</a:t>
            </a:r>
            <a:r>
              <a:rPr lang="hu-HU" sz="1800" dirty="0" smtClean="0"/>
              <a:t> adszorbenseknél</a:t>
            </a:r>
          </a:p>
          <a:p>
            <a:pPr lvl="1"/>
            <a:r>
              <a:rPr lang="hu-HU" sz="2000" dirty="0" smtClean="0"/>
              <a:t>Szerves </a:t>
            </a:r>
            <a:r>
              <a:rPr lang="hu-HU" sz="2000" dirty="0" err="1" smtClean="0"/>
              <a:t>ligandumok</a:t>
            </a:r>
            <a:r>
              <a:rPr lang="hu-HU" sz="2000" dirty="0" smtClean="0"/>
              <a:t> </a:t>
            </a:r>
          </a:p>
          <a:p>
            <a:pPr lvl="2"/>
            <a:r>
              <a:rPr lang="hu-HU" sz="1800" dirty="0" smtClean="0"/>
              <a:t>Aromás gyűrű – jótékony hatás</a:t>
            </a:r>
          </a:p>
          <a:p>
            <a:pPr lvl="2"/>
            <a:r>
              <a:rPr lang="hu-HU" sz="1800" dirty="0" smtClean="0"/>
              <a:t>Halogén – csökken az adszorpciós kapacitás, nő a hőérzékenység</a:t>
            </a:r>
          </a:p>
          <a:p>
            <a:endParaRPr lang="hu-HU" sz="20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7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Hidrogénadszorpciós tárolás</a:t>
            </a:r>
          </a:p>
          <a:p>
            <a:pPr lvl="1"/>
            <a:r>
              <a:rPr lang="hu-HU" sz="2000" dirty="0" smtClean="0"/>
              <a:t>Sok megoldás kínálkozik</a:t>
            </a:r>
            <a:endParaRPr lang="hu-HU" sz="2000" dirty="0" smtClean="0"/>
          </a:p>
          <a:p>
            <a:pPr lvl="1"/>
            <a:r>
              <a:rPr lang="hu-HU" sz="2000" dirty="0" smtClean="0"/>
              <a:t>Ezek </a:t>
            </a:r>
            <a:r>
              <a:rPr lang="hu-HU" sz="2000" dirty="0"/>
              <a:t>együttes alkalmazása szükséges </a:t>
            </a:r>
            <a:endParaRPr lang="hu-HU" sz="2000" dirty="0" smtClean="0"/>
          </a:p>
          <a:p>
            <a:pPr lvl="1"/>
            <a:r>
              <a:rPr lang="hu-HU" sz="2000" dirty="0" smtClean="0"/>
              <a:t>Jelenleg még nem megvalósítható</a:t>
            </a:r>
            <a:endParaRPr lang="hu-HU" sz="2000" dirty="0" smtClean="0"/>
          </a:p>
          <a:p>
            <a:r>
              <a:rPr lang="hu-HU" sz="2200" dirty="0" smtClean="0"/>
              <a:t>A </a:t>
            </a:r>
            <a:r>
              <a:rPr lang="hu-HU" sz="2200" dirty="0" smtClean="0"/>
              <a:t>hidrogén </a:t>
            </a:r>
            <a:r>
              <a:rPr lang="hu-HU" sz="2200" dirty="0" smtClean="0"/>
              <a:t>még nem versenyképes a fosszilis energiahordozókkal szemben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4192" y="2360023"/>
            <a:ext cx="9692640" cy="1325562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9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Miért pont hidrogén? Mik az előnyei, hátrányai?</a:t>
            </a:r>
          </a:p>
          <a:p>
            <a:r>
              <a:rPr lang="hu-HU" dirty="0" smtClean="0"/>
              <a:t>Milyen hidrogéntárolási lehetőségeket ismersz?</a:t>
            </a:r>
          </a:p>
          <a:p>
            <a:r>
              <a:rPr lang="hu-HU" dirty="0" smtClean="0"/>
              <a:t>Miért a szénalapú adszorbensek a „legnépszerűbbek”?</a:t>
            </a:r>
          </a:p>
          <a:p>
            <a:r>
              <a:rPr lang="hu-HU" dirty="0" smtClean="0"/>
              <a:t>Milyen hatása van a </a:t>
            </a:r>
            <a:r>
              <a:rPr lang="hu-HU" dirty="0" err="1" smtClean="0"/>
              <a:t>dópolásnak</a:t>
            </a:r>
            <a:r>
              <a:rPr lang="hu-HU" dirty="0" smtClean="0"/>
              <a:t>?</a:t>
            </a:r>
          </a:p>
          <a:p>
            <a:r>
              <a:rPr lang="hu-HU" dirty="0" smtClean="0"/>
              <a:t>Miért fontos a pórusméret?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4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1131" y="1820863"/>
            <a:ext cx="8595360" cy="4351337"/>
          </a:xfrm>
        </p:spPr>
        <p:txBody>
          <a:bodyPr/>
          <a:lstStyle/>
          <a:p>
            <a:r>
              <a:rPr lang="hu-HU" sz="2200" dirty="0" smtClean="0"/>
              <a:t>Hidrogén </a:t>
            </a:r>
          </a:p>
          <a:p>
            <a:pPr lvl="1"/>
            <a:r>
              <a:rPr lang="hu-HU" sz="2200" dirty="0" smtClean="0"/>
              <a:t>Nagy tömegre vonatkoztatott energiasűrűség</a:t>
            </a:r>
          </a:p>
          <a:p>
            <a:pPr lvl="1"/>
            <a:r>
              <a:rPr lang="hu-HU" sz="2200" dirty="0" smtClean="0"/>
              <a:t>Károsanyagmentes égés </a:t>
            </a:r>
          </a:p>
          <a:p>
            <a:pPr lvl="1"/>
            <a:r>
              <a:rPr lang="hu-HU" sz="2200" dirty="0" smtClean="0"/>
              <a:t>Vízből elektrolízissel előállítható</a:t>
            </a:r>
          </a:p>
          <a:p>
            <a:pPr lvl="1"/>
            <a:r>
              <a:rPr lang="hu-HU" sz="2200" dirty="0" smtClean="0"/>
              <a:t>Mobilis, immobilis energiahordozóként is</a:t>
            </a:r>
          </a:p>
          <a:p>
            <a:pPr lvl="1"/>
            <a:r>
              <a:rPr lang="hu-HU" sz="2200" dirty="0" smtClean="0"/>
              <a:t>Gyenge </a:t>
            </a:r>
            <a:r>
              <a:rPr lang="hu-HU" sz="2200" dirty="0" err="1" smtClean="0"/>
              <a:t>intermolekuláris</a:t>
            </a:r>
            <a:r>
              <a:rPr lang="hu-HU" sz="2200" dirty="0" smtClean="0"/>
              <a:t> kölcsönhatások</a:t>
            </a:r>
          </a:p>
          <a:p>
            <a:pPr lvl="2"/>
            <a:r>
              <a:rPr lang="hu-HU" sz="2200" dirty="0" smtClean="0"/>
              <a:t>Kis sűrűség</a:t>
            </a:r>
          </a:p>
          <a:p>
            <a:pPr lvl="2"/>
            <a:r>
              <a:rPr lang="hu-HU" sz="2200" dirty="0" smtClean="0"/>
              <a:t>Térfogatra vonatkozatott energiasűrűsége kicsi</a:t>
            </a:r>
          </a:p>
          <a:p>
            <a:pPr lvl="2"/>
            <a:r>
              <a:rPr lang="hu-HU" sz="2200" dirty="0" smtClean="0"/>
              <a:t>Tárolási nehézségek</a:t>
            </a:r>
            <a:endParaRPr lang="hu-HU" sz="2200" dirty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4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512000"/>
            <a:ext cx="8665029" cy="4601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200" b="1" dirty="0" smtClean="0"/>
              <a:t>Kompressziós hidrogéntárolás</a:t>
            </a:r>
          </a:p>
          <a:p>
            <a:r>
              <a:rPr lang="hu-HU" sz="2200" dirty="0" smtClean="0"/>
              <a:t>Hidrogén kritikus hőmérséklete felett</a:t>
            </a:r>
          </a:p>
          <a:p>
            <a:pPr lvl="1"/>
            <a:r>
              <a:rPr lang="hu-HU" sz="2000" dirty="0" smtClean="0"/>
              <a:t>Nem cseppfolyósítható</a:t>
            </a:r>
          </a:p>
          <a:p>
            <a:r>
              <a:rPr lang="hu-HU" sz="2200" dirty="0" smtClean="0"/>
              <a:t>Rendkívül nagy nyomás szükséges</a:t>
            </a:r>
          </a:p>
          <a:p>
            <a:pPr lvl="1"/>
            <a:r>
              <a:rPr lang="hu-HU" sz="2000" dirty="0" smtClean="0"/>
              <a:t>Nehéz, nagyméretű tartály</a:t>
            </a:r>
          </a:p>
          <a:p>
            <a:pPr lvl="1"/>
            <a:r>
              <a:rPr lang="hu-HU" sz="2000" dirty="0" smtClean="0"/>
              <a:t>Veszélyes</a:t>
            </a:r>
          </a:p>
          <a:p>
            <a:pPr marL="0" indent="0">
              <a:buNone/>
            </a:pPr>
            <a:r>
              <a:rPr lang="hu-HU" sz="2200" b="1" dirty="0" smtClean="0"/>
              <a:t>Folyékony hidrogéntárolás</a:t>
            </a:r>
          </a:p>
          <a:p>
            <a:r>
              <a:rPr lang="hu-HU" sz="2200" dirty="0" smtClean="0"/>
              <a:t>Hidrogén </a:t>
            </a:r>
            <a:r>
              <a:rPr lang="hu-HU" sz="2200" dirty="0"/>
              <a:t>kritikus hőmérséklete alatt</a:t>
            </a:r>
          </a:p>
          <a:p>
            <a:pPr lvl="1"/>
            <a:r>
              <a:rPr lang="hu-HU" sz="2000" dirty="0"/>
              <a:t>Nagy </a:t>
            </a:r>
            <a:r>
              <a:rPr lang="hu-HU" sz="2000" dirty="0" err="1"/>
              <a:t>enegiaigény</a:t>
            </a:r>
            <a:endParaRPr lang="hu-HU" sz="2000" dirty="0"/>
          </a:p>
          <a:p>
            <a:pPr lvl="1"/>
            <a:r>
              <a:rPr lang="hu-HU" sz="2000" dirty="0"/>
              <a:t>Nagy sűrűség</a:t>
            </a:r>
          </a:p>
          <a:p>
            <a:r>
              <a:rPr lang="hu-HU" sz="2200" dirty="0"/>
              <a:t>Párolgás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352" y="968464"/>
            <a:ext cx="2380861" cy="179988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10194" y="6198473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David </a:t>
            </a:r>
            <a:r>
              <a:rPr lang="hu-HU" sz="1200" dirty="0" err="1"/>
              <a:t>Langohr</a:t>
            </a:r>
            <a:r>
              <a:rPr lang="hu-HU" sz="1200" dirty="0"/>
              <a:t> (2004): </a:t>
            </a:r>
            <a:r>
              <a:rPr lang="hu-HU" sz="1200" i="1" dirty="0"/>
              <a:t>A </a:t>
            </a:r>
            <a:r>
              <a:rPr lang="hu-HU" sz="1200" i="1" dirty="0" err="1"/>
              <a:t>study</a:t>
            </a:r>
            <a:r>
              <a:rPr lang="hu-HU" sz="1200" i="1" dirty="0"/>
              <a:t> </a:t>
            </a:r>
            <a:r>
              <a:rPr lang="hu-HU" sz="1200" i="1" dirty="0" err="1"/>
              <a:t>on</a:t>
            </a:r>
            <a:r>
              <a:rPr lang="hu-HU" sz="1200" i="1" dirty="0"/>
              <a:t> </a:t>
            </a:r>
            <a:r>
              <a:rPr lang="hu-HU" sz="1200" i="1" dirty="0" err="1"/>
              <a:t>hydrogen</a:t>
            </a:r>
            <a:r>
              <a:rPr lang="hu-HU" sz="1200" i="1" dirty="0"/>
              <a:t> </a:t>
            </a:r>
            <a:r>
              <a:rPr lang="hu-HU" sz="1200" i="1" dirty="0" err="1"/>
              <a:t>storage</a:t>
            </a:r>
            <a:r>
              <a:rPr lang="hu-HU" sz="1200" i="1" dirty="0"/>
              <a:t> </a:t>
            </a:r>
            <a:r>
              <a:rPr lang="hu-HU" sz="1200" i="1" dirty="0" err="1"/>
              <a:t>through</a:t>
            </a:r>
            <a:r>
              <a:rPr lang="hu-HU" sz="1200" i="1" dirty="0"/>
              <a:t> </a:t>
            </a:r>
            <a:r>
              <a:rPr lang="hu-HU" sz="1200" i="1" dirty="0" err="1"/>
              <a:t>adsorption</a:t>
            </a:r>
            <a:r>
              <a:rPr lang="hu-HU" sz="1200" i="1" dirty="0"/>
              <a:t> in </a:t>
            </a:r>
            <a:r>
              <a:rPr lang="hu-HU" sz="1200" i="1" dirty="0" err="1"/>
              <a:t>nanostructured</a:t>
            </a:r>
            <a:r>
              <a:rPr lang="hu-HU" sz="1200" i="1" dirty="0"/>
              <a:t> </a:t>
            </a:r>
            <a:r>
              <a:rPr lang="hu-HU" sz="1200" i="1" dirty="0" err="1"/>
              <a:t>carbons</a:t>
            </a:r>
            <a:r>
              <a:rPr lang="hu-HU" sz="1200" dirty="0"/>
              <a:t>, </a:t>
            </a:r>
            <a:r>
              <a:rPr lang="hu-HU" sz="1200" b="1" dirty="0" err="1"/>
              <a:t>Engineering</a:t>
            </a:r>
            <a:r>
              <a:rPr lang="hu-HU" sz="1200" b="1" dirty="0"/>
              <a:t> </a:t>
            </a:r>
            <a:r>
              <a:rPr lang="hu-HU" sz="1200" b="1" dirty="0" err="1"/>
              <a:t>Sciences</a:t>
            </a:r>
            <a:r>
              <a:rPr lang="hu-HU" sz="1200" b="1" dirty="0"/>
              <a:t> [</a:t>
            </a:r>
            <a:r>
              <a:rPr lang="hu-HU" sz="1200" b="1" dirty="0" err="1"/>
              <a:t>physics</a:t>
            </a:r>
            <a:r>
              <a:rPr lang="hu-HU" sz="1200" b="1" dirty="0"/>
              <a:t>]</a:t>
            </a:r>
            <a:r>
              <a:rPr lang="hu-HU" sz="1200" dirty="0"/>
              <a:t>. École </a:t>
            </a:r>
            <a:r>
              <a:rPr lang="hu-HU" sz="1200" dirty="0" err="1"/>
              <a:t>Nationale</a:t>
            </a:r>
            <a:r>
              <a:rPr lang="hu-HU" sz="1200" dirty="0"/>
              <a:t> </a:t>
            </a:r>
            <a:r>
              <a:rPr lang="hu-HU" sz="1200" dirty="0" err="1"/>
              <a:t>Supérieure</a:t>
            </a:r>
            <a:r>
              <a:rPr lang="hu-HU" sz="1200" dirty="0"/>
              <a:t> des </a:t>
            </a:r>
            <a:r>
              <a:rPr lang="hu-HU" sz="1200" dirty="0" err="1"/>
              <a:t>Mines</a:t>
            </a:r>
            <a:r>
              <a:rPr lang="hu-HU" sz="1200" dirty="0"/>
              <a:t> de Paris, English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37" y="3626243"/>
            <a:ext cx="2915369" cy="2240251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383177" y="6052932"/>
            <a:ext cx="10685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9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999" y="1512000"/>
            <a:ext cx="9044091" cy="5192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 smtClean="0"/>
              <a:t>Vegyületeiben</a:t>
            </a:r>
          </a:p>
          <a:p>
            <a:r>
              <a:rPr lang="hu-HU" sz="2200" dirty="0" smtClean="0"/>
              <a:t>Fém-</a:t>
            </a:r>
            <a:r>
              <a:rPr lang="hu-HU" sz="2200" dirty="0" err="1" smtClean="0"/>
              <a:t>hidridek</a:t>
            </a:r>
            <a:endParaRPr lang="hu-HU" sz="2200" dirty="0" smtClean="0"/>
          </a:p>
          <a:p>
            <a:pPr lvl="1"/>
            <a:r>
              <a:rPr lang="hu-HU" sz="2000" dirty="0" err="1" smtClean="0"/>
              <a:t>Dehidrogénezési</a:t>
            </a:r>
            <a:r>
              <a:rPr lang="hu-HU" sz="2000" dirty="0" smtClean="0"/>
              <a:t> reakció – specifikus hőmérsékleten</a:t>
            </a:r>
          </a:p>
          <a:p>
            <a:pPr lvl="2"/>
            <a:r>
              <a:rPr lang="hu-HU" sz="1900" dirty="0" smtClean="0"/>
              <a:t>Biztonságos</a:t>
            </a:r>
          </a:p>
          <a:p>
            <a:pPr lvl="2"/>
            <a:r>
              <a:rPr lang="hu-HU" sz="1900" dirty="0" smtClean="0"/>
              <a:t>Energiaigény</a:t>
            </a:r>
          </a:p>
          <a:p>
            <a:pPr lvl="1"/>
            <a:r>
              <a:rPr lang="hu-HU" sz="2000" dirty="0" smtClean="0"/>
              <a:t>Kis hidrogéntárolási kapacitás</a:t>
            </a:r>
          </a:p>
          <a:p>
            <a:pPr lvl="1"/>
            <a:r>
              <a:rPr lang="hu-HU" sz="2000" dirty="0" smtClean="0"/>
              <a:t>Drága</a:t>
            </a:r>
          </a:p>
          <a:p>
            <a:r>
              <a:rPr lang="hu-HU" sz="2200" dirty="0" smtClean="0"/>
              <a:t>Komplex-</a:t>
            </a:r>
            <a:r>
              <a:rPr lang="hu-HU" sz="2200" dirty="0" err="1" smtClean="0"/>
              <a:t>hidridek</a:t>
            </a:r>
            <a:endParaRPr lang="hu-HU" sz="2200" dirty="0" smtClean="0"/>
          </a:p>
          <a:p>
            <a:pPr lvl="1"/>
            <a:r>
              <a:rPr lang="hu-HU" sz="2000" dirty="0" smtClean="0"/>
              <a:t>Nagy hidrogéntárolási kapacitás</a:t>
            </a:r>
          </a:p>
          <a:p>
            <a:pPr lvl="1"/>
            <a:r>
              <a:rPr lang="hu-HU" sz="2000" dirty="0" err="1" smtClean="0"/>
              <a:t>Dehidrogénezési</a:t>
            </a:r>
            <a:r>
              <a:rPr lang="hu-HU" sz="2000" dirty="0" smtClean="0"/>
              <a:t> reakció – katalizátor</a:t>
            </a:r>
            <a:endParaRPr lang="hu-HU" sz="2000" dirty="0"/>
          </a:p>
          <a:p>
            <a:pPr lvl="1"/>
            <a:r>
              <a:rPr lang="hu-HU" sz="2000" dirty="0" smtClean="0"/>
              <a:t>Drága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0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Adszorpció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512000"/>
            <a:ext cx="8582537" cy="4598988"/>
          </a:xfrm>
        </p:spPr>
        <p:txBody>
          <a:bodyPr/>
          <a:lstStyle/>
          <a:p>
            <a:r>
              <a:rPr lang="hu-HU" sz="2200" dirty="0" smtClean="0"/>
              <a:t>Előnyök</a:t>
            </a:r>
          </a:p>
          <a:p>
            <a:pPr lvl="1"/>
            <a:r>
              <a:rPr lang="hu-HU" sz="2000" dirty="0" smtClean="0"/>
              <a:t>Gyors adszorpció/deszorpció</a:t>
            </a:r>
          </a:p>
          <a:p>
            <a:pPr lvl="1"/>
            <a:r>
              <a:rPr lang="hu-HU" sz="2000" dirty="0" smtClean="0"/>
              <a:t>Reverzibilis</a:t>
            </a:r>
          </a:p>
          <a:p>
            <a:r>
              <a:rPr lang="hu-HU" sz="2200" dirty="0" smtClean="0"/>
              <a:t>Nehézségek</a:t>
            </a:r>
          </a:p>
          <a:p>
            <a:pPr lvl="1"/>
            <a:r>
              <a:rPr lang="hu-HU" sz="2000" dirty="0" smtClean="0"/>
              <a:t>Megfelelő adszorbens szükséges</a:t>
            </a:r>
          </a:p>
          <a:p>
            <a:pPr lvl="2"/>
            <a:r>
              <a:rPr lang="hu-HU" sz="1800" dirty="0" smtClean="0"/>
              <a:t>Fajlagos felület, pórusméret</a:t>
            </a:r>
          </a:p>
          <a:p>
            <a:pPr lvl="2"/>
            <a:r>
              <a:rPr lang="hu-HU" sz="1800" dirty="0" smtClean="0"/>
              <a:t>Megfelelő adszorpciós entalpia</a:t>
            </a:r>
          </a:p>
          <a:p>
            <a:pPr lvl="1"/>
            <a:r>
              <a:rPr lang="hu-HU" sz="2000" dirty="0" smtClean="0"/>
              <a:t>Adszorbens helyigénye</a:t>
            </a:r>
          </a:p>
          <a:p>
            <a:r>
              <a:rPr lang="hu-HU" sz="2200" dirty="0" smtClean="0"/>
              <a:t>Adszorbensek</a:t>
            </a:r>
          </a:p>
          <a:p>
            <a:pPr lvl="1"/>
            <a:r>
              <a:rPr lang="hu-HU" sz="2000" dirty="0" smtClean="0"/>
              <a:t>Szénalapú</a:t>
            </a:r>
          </a:p>
          <a:p>
            <a:pPr lvl="1"/>
            <a:r>
              <a:rPr lang="hu-HU" sz="2000" dirty="0" smtClean="0"/>
              <a:t>Fémorganikus térhálók</a:t>
            </a: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2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Szén alapú adszorbensek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512000"/>
            <a:ext cx="9139886" cy="493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 smtClean="0"/>
              <a:t>Aktív szén</a:t>
            </a:r>
          </a:p>
          <a:p>
            <a:r>
              <a:rPr lang="hu-HU" sz="2200" dirty="0" smtClean="0"/>
              <a:t>Alacsony hőmérsékleten bíztató eredmények</a:t>
            </a:r>
          </a:p>
          <a:p>
            <a:pPr lvl="1"/>
            <a:r>
              <a:rPr lang="hu-HU" sz="2000" dirty="0" smtClean="0"/>
              <a:t>77 K, 60 bar – 5,5 m/m% </a:t>
            </a:r>
          </a:p>
          <a:p>
            <a:r>
              <a:rPr lang="hu-HU" sz="2200" dirty="0" smtClean="0"/>
              <a:t>Szobahőmérsékleten kevésbé</a:t>
            </a:r>
          </a:p>
          <a:p>
            <a:pPr lvl="1"/>
            <a:r>
              <a:rPr lang="hu-HU" sz="2000" dirty="0" smtClean="0"/>
              <a:t>293 K, 100 bar - 1 m/m%</a:t>
            </a:r>
          </a:p>
          <a:p>
            <a:r>
              <a:rPr lang="hu-HU" sz="2200" dirty="0"/>
              <a:t>Megoldások</a:t>
            </a:r>
          </a:p>
          <a:p>
            <a:pPr lvl="1"/>
            <a:r>
              <a:rPr lang="hu-HU" sz="2000" dirty="0"/>
              <a:t>Megfelelő pórusméret (~0,7 nm) </a:t>
            </a:r>
          </a:p>
          <a:p>
            <a:pPr lvl="2"/>
            <a:r>
              <a:rPr lang="hu-HU" sz="1800" dirty="0"/>
              <a:t>Béta-</a:t>
            </a:r>
            <a:r>
              <a:rPr lang="hu-HU" sz="1800" dirty="0" err="1"/>
              <a:t>zeolit</a:t>
            </a:r>
            <a:r>
              <a:rPr lang="hu-HU" sz="1800" dirty="0"/>
              <a:t> </a:t>
            </a:r>
            <a:r>
              <a:rPr lang="hu-HU" sz="1800" dirty="0" err="1"/>
              <a:t>templátként</a:t>
            </a:r>
            <a:r>
              <a:rPr lang="hu-HU" sz="1800" dirty="0"/>
              <a:t> – 20 K, 20 bar – 6,9 m/m</a:t>
            </a:r>
            <a:r>
              <a:rPr lang="hu-HU" sz="1800" dirty="0" smtClean="0"/>
              <a:t>%</a:t>
            </a:r>
          </a:p>
          <a:p>
            <a:pPr lvl="2"/>
            <a:r>
              <a:rPr lang="hu-HU" sz="1800" dirty="0" err="1" smtClean="0"/>
              <a:t>Mezopórusok</a:t>
            </a:r>
            <a:r>
              <a:rPr lang="hu-HU" sz="1800" dirty="0" smtClean="0"/>
              <a:t> aktiválása</a:t>
            </a:r>
          </a:p>
          <a:p>
            <a:pPr lvl="3"/>
            <a:r>
              <a:rPr lang="hu-HU" sz="1800" dirty="0" smtClean="0"/>
              <a:t>Kémiai - KOH</a:t>
            </a:r>
            <a:endParaRPr lang="hu-HU" sz="1800" dirty="0"/>
          </a:p>
          <a:p>
            <a:pPr marL="0" indent="0">
              <a:buNone/>
            </a:pP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Szén alapú adszorbensek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3177" y="1512000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hu-HU" sz="2200" b="1" dirty="0"/>
              <a:t>Aktív </a:t>
            </a:r>
            <a:r>
              <a:rPr lang="hu-HU" sz="2200" b="1" dirty="0" smtClean="0"/>
              <a:t>szén</a:t>
            </a:r>
          </a:p>
          <a:p>
            <a:r>
              <a:rPr lang="hu-HU" sz="2200" dirty="0" smtClean="0"/>
              <a:t>Megoldások</a:t>
            </a:r>
          </a:p>
          <a:p>
            <a:pPr lvl="1"/>
            <a:r>
              <a:rPr lang="hu-HU" sz="2000" dirty="0" smtClean="0"/>
              <a:t>Adszorpciós entalpia növelése – </a:t>
            </a:r>
            <a:r>
              <a:rPr lang="hu-HU" sz="2000" dirty="0" err="1" smtClean="0"/>
              <a:t>dópolás</a:t>
            </a:r>
            <a:endParaRPr lang="hu-HU" sz="2000" dirty="0" smtClean="0"/>
          </a:p>
          <a:p>
            <a:pPr lvl="2"/>
            <a:r>
              <a:rPr lang="hu-HU" sz="1800" dirty="0" smtClean="0"/>
              <a:t>Bór, lítium</a:t>
            </a:r>
          </a:p>
          <a:p>
            <a:pPr lvl="3"/>
            <a:r>
              <a:rPr lang="hu-HU" sz="1800" dirty="0" smtClean="0"/>
              <a:t>Nő az adszorpciós entalpia (10-15 kJ/mol)</a:t>
            </a:r>
          </a:p>
          <a:p>
            <a:pPr lvl="3"/>
            <a:r>
              <a:rPr lang="hu-HU" sz="1800" dirty="0" smtClean="0"/>
              <a:t>Nehézkes előállítás</a:t>
            </a:r>
          </a:p>
          <a:p>
            <a:pPr lvl="3"/>
            <a:r>
              <a:rPr lang="hu-HU" sz="1800" dirty="0" smtClean="0"/>
              <a:t>Felületen megfelelő diszpergálás, klaszterek kialakulásának elkerülése</a:t>
            </a:r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Szén alapú adszorbensek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512000"/>
            <a:ext cx="8595360" cy="4351337"/>
          </a:xfrm>
        </p:spPr>
        <p:txBody>
          <a:bodyPr/>
          <a:lstStyle/>
          <a:p>
            <a:pPr marL="0" indent="0">
              <a:buNone/>
            </a:pPr>
            <a:r>
              <a:rPr lang="hu-HU" sz="2200" b="1" dirty="0"/>
              <a:t>Aktív </a:t>
            </a:r>
            <a:r>
              <a:rPr lang="hu-HU" sz="2200" b="1" dirty="0" smtClean="0"/>
              <a:t>szén</a:t>
            </a:r>
          </a:p>
          <a:p>
            <a:r>
              <a:rPr lang="hu-HU" sz="2200" dirty="0" smtClean="0"/>
              <a:t>Megoldások</a:t>
            </a:r>
          </a:p>
          <a:p>
            <a:pPr lvl="1"/>
            <a:r>
              <a:rPr lang="hu-HU" sz="2000" dirty="0" smtClean="0"/>
              <a:t>Adszorpció mechanizmus megváltoztatása</a:t>
            </a:r>
          </a:p>
          <a:p>
            <a:pPr lvl="2"/>
            <a:r>
              <a:rPr lang="hu-HU" sz="1800" dirty="0" smtClean="0"/>
              <a:t>Fémkatalizátorok </a:t>
            </a:r>
          </a:p>
          <a:p>
            <a:pPr lvl="3"/>
            <a:r>
              <a:rPr lang="hu-HU" sz="1800" dirty="0" smtClean="0"/>
              <a:t>Hidrogén megkötése atomosan</a:t>
            </a:r>
          </a:p>
          <a:p>
            <a:pPr lvl="4"/>
            <a:r>
              <a:rPr lang="hu-HU" sz="1800" dirty="0" smtClean="0"/>
              <a:t>Adszorbens felületére diffúzió</a:t>
            </a:r>
          </a:p>
          <a:p>
            <a:pPr lvl="2"/>
            <a:r>
              <a:rPr lang="hu-HU" sz="1800" dirty="0"/>
              <a:t>Csökken a fajlagos felület</a:t>
            </a:r>
          </a:p>
          <a:p>
            <a:pPr lvl="3"/>
            <a:r>
              <a:rPr lang="hu-HU" sz="1800" dirty="0"/>
              <a:t>Szén felülete limitáló faktor </a:t>
            </a:r>
            <a:r>
              <a:rPr lang="hu-HU" sz="1800" dirty="0" smtClean="0"/>
              <a:t>lehet</a:t>
            </a:r>
            <a:endParaRPr lang="hu-HU" sz="1600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3" y="3178086"/>
            <a:ext cx="5965143" cy="268525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10194" y="6168656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Lifeng</a:t>
            </a:r>
            <a:r>
              <a:rPr lang="hu-HU" sz="1200" dirty="0"/>
              <a:t> </a:t>
            </a:r>
            <a:r>
              <a:rPr lang="hu-HU" sz="1200" dirty="0" err="1"/>
              <a:t>Wang</a:t>
            </a:r>
            <a:r>
              <a:rPr lang="hu-HU" sz="1200" dirty="0"/>
              <a:t>, Ralph T. </a:t>
            </a:r>
            <a:r>
              <a:rPr lang="hu-HU" sz="1200" dirty="0" err="1"/>
              <a:t>Yang</a:t>
            </a:r>
            <a:r>
              <a:rPr lang="hu-HU" sz="1200" dirty="0"/>
              <a:t> (2010): </a:t>
            </a:r>
            <a:r>
              <a:rPr lang="hu-HU" sz="1200" i="1" dirty="0" err="1"/>
              <a:t>Hydrogen</a:t>
            </a:r>
            <a:r>
              <a:rPr lang="hu-HU" sz="1200" i="1" dirty="0"/>
              <a:t> Storage </a:t>
            </a:r>
            <a:r>
              <a:rPr lang="hu-HU" sz="1200" i="1" dirty="0" err="1"/>
              <a:t>on</a:t>
            </a:r>
            <a:r>
              <a:rPr lang="hu-HU" sz="1200" i="1" dirty="0"/>
              <a:t> </a:t>
            </a:r>
            <a:r>
              <a:rPr lang="hu-HU" sz="1200" i="1" dirty="0" err="1"/>
              <a:t>Carbon-Based</a:t>
            </a:r>
            <a:r>
              <a:rPr lang="hu-HU" sz="1200" i="1" dirty="0"/>
              <a:t> </a:t>
            </a:r>
            <a:r>
              <a:rPr lang="hu-HU" sz="1200" i="1" dirty="0" err="1"/>
              <a:t>Adsorbents</a:t>
            </a:r>
            <a:r>
              <a:rPr lang="hu-HU" sz="1200" i="1" dirty="0"/>
              <a:t> and Storage </a:t>
            </a:r>
            <a:r>
              <a:rPr lang="hu-HU" sz="1200" i="1" dirty="0" err="1"/>
              <a:t>at</a:t>
            </a:r>
            <a:r>
              <a:rPr lang="hu-HU" sz="1200" i="1" dirty="0"/>
              <a:t> </a:t>
            </a:r>
            <a:r>
              <a:rPr lang="hu-HU" sz="1200" i="1" dirty="0" err="1"/>
              <a:t>Ambient</a:t>
            </a:r>
            <a:r>
              <a:rPr lang="hu-HU" sz="1200" i="1" dirty="0"/>
              <a:t> </a:t>
            </a:r>
            <a:r>
              <a:rPr lang="hu-HU" sz="1200" i="1" dirty="0" err="1"/>
              <a:t>Temperature</a:t>
            </a:r>
            <a:r>
              <a:rPr lang="hu-HU" sz="1200" i="1" dirty="0"/>
              <a:t> </a:t>
            </a:r>
            <a:r>
              <a:rPr lang="hu-HU" sz="1200" i="1" dirty="0" err="1"/>
              <a:t>by</a:t>
            </a:r>
            <a:r>
              <a:rPr lang="hu-HU" sz="1200" i="1" dirty="0"/>
              <a:t> </a:t>
            </a:r>
            <a:r>
              <a:rPr lang="hu-HU" sz="1200" i="1" dirty="0" err="1"/>
              <a:t>Hydrogen</a:t>
            </a:r>
            <a:r>
              <a:rPr lang="hu-HU" sz="1200" i="1" dirty="0"/>
              <a:t> </a:t>
            </a:r>
            <a:r>
              <a:rPr lang="hu-HU" sz="1200" i="1" dirty="0" err="1"/>
              <a:t>Spillover</a:t>
            </a:r>
            <a:r>
              <a:rPr lang="hu-HU" sz="1200" dirty="0"/>
              <a:t>, </a:t>
            </a:r>
            <a:r>
              <a:rPr lang="hu-HU" sz="1200" b="1" dirty="0" err="1"/>
              <a:t>Catalysis</a:t>
            </a:r>
            <a:r>
              <a:rPr lang="hu-HU" sz="1200" b="1" dirty="0"/>
              <a:t> </a:t>
            </a:r>
            <a:r>
              <a:rPr lang="hu-HU" sz="1200" b="1" dirty="0" err="1"/>
              <a:t>Reviews</a:t>
            </a:r>
            <a:r>
              <a:rPr lang="hu-HU" sz="1200" b="1" dirty="0"/>
              <a:t>: Science and </a:t>
            </a:r>
            <a:r>
              <a:rPr lang="hu-HU" sz="1200" b="1" dirty="0" err="1"/>
              <a:t>Engineering</a:t>
            </a:r>
            <a:r>
              <a:rPr lang="hu-HU" sz="1200" dirty="0"/>
              <a:t>, </a:t>
            </a:r>
            <a:r>
              <a:rPr lang="hu-HU" sz="1200" i="1" dirty="0"/>
              <a:t>52:4</a:t>
            </a:r>
            <a:r>
              <a:rPr lang="hu-HU" sz="1200" dirty="0"/>
              <a:t>, 411-461 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383177" y="6052932"/>
            <a:ext cx="10685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hu-HU" dirty="0" smtClean="0"/>
              <a:t>Szén alapú adszorbensek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000" y="1442427"/>
            <a:ext cx="8839200" cy="5207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 smtClean="0"/>
              <a:t>Grafit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u-HU" sz="2000" dirty="0" err="1" smtClean="0"/>
              <a:t>Dópolással</a:t>
            </a:r>
            <a:r>
              <a:rPr lang="hu-HU" sz="2000" dirty="0" smtClean="0"/>
              <a:t> (F, K, Cs) ígéretes adszorpciós entalpia</a:t>
            </a:r>
          </a:p>
          <a:p>
            <a:pPr>
              <a:spcBef>
                <a:spcPts val="600"/>
              </a:spcBef>
            </a:pPr>
            <a:r>
              <a:rPr lang="hu-HU" sz="2000" dirty="0" smtClean="0"/>
              <a:t>Diffúziókontrollált adszorpció</a:t>
            </a:r>
          </a:p>
          <a:p>
            <a:pPr lvl="1"/>
            <a:r>
              <a:rPr lang="hu-HU" sz="1800" dirty="0" smtClean="0"/>
              <a:t>Kezdetben gyors, később nagymértékben lelassul</a:t>
            </a:r>
          </a:p>
          <a:p>
            <a:pPr lvl="1"/>
            <a:r>
              <a:rPr lang="hu-HU" sz="1800" dirty="0" smtClean="0"/>
              <a:t>Kis hidrogéntárolási kapacitás</a:t>
            </a:r>
          </a:p>
          <a:p>
            <a:pPr marL="0" indent="0">
              <a:buNone/>
            </a:pPr>
            <a:r>
              <a:rPr lang="hu-HU" sz="2200" b="1" dirty="0" smtClean="0"/>
              <a:t>Szén </a:t>
            </a:r>
            <a:r>
              <a:rPr lang="hu-HU" sz="2200" b="1" dirty="0" err="1" smtClean="0"/>
              <a:t>nanocsövek</a:t>
            </a:r>
            <a:endParaRPr lang="hu-HU" sz="2200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u-HU" sz="2000" dirty="0" smtClean="0"/>
              <a:t>Elméleti kutatások alapján nem versenyképesek</a:t>
            </a:r>
          </a:p>
          <a:p>
            <a:pPr>
              <a:spcBef>
                <a:spcPts val="600"/>
              </a:spcBef>
            </a:pPr>
            <a:r>
              <a:rPr lang="hu-HU" sz="2000" dirty="0" err="1" smtClean="0"/>
              <a:t>Dópolás</a:t>
            </a:r>
            <a:r>
              <a:rPr lang="hu-HU" sz="2000" dirty="0" smtClean="0"/>
              <a:t> (Ti)</a:t>
            </a:r>
          </a:p>
          <a:p>
            <a:pPr lvl="1"/>
            <a:r>
              <a:rPr lang="hu-HU" sz="1800" dirty="0" smtClean="0"/>
              <a:t>Elméletben nagy adszorpciós kapacitás</a:t>
            </a:r>
          </a:p>
          <a:p>
            <a:pPr lvl="1"/>
            <a:r>
              <a:rPr lang="hu-HU" sz="1800" dirty="0" smtClean="0"/>
              <a:t>Deszorpció </a:t>
            </a:r>
            <a:r>
              <a:rPr lang="hu-HU" dirty="0" smtClean="0"/>
              <a:t>(~800 K)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C578693-DD52-4D35-9A76-879D438A232F}" type="slidenum">
              <a:rPr lang="hu-HU" smtClean="0"/>
              <a:t>9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733" y="98540"/>
            <a:ext cx="3814860" cy="356842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577" y="3659819"/>
            <a:ext cx="2193000" cy="2114600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>
            <a:off x="383177" y="6052932"/>
            <a:ext cx="106854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945524" y="6034132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T. </a:t>
            </a:r>
            <a:r>
              <a:rPr lang="hu-HU" sz="1200" dirty="0" err="1"/>
              <a:t>Yildirim</a:t>
            </a:r>
            <a:r>
              <a:rPr lang="hu-HU" sz="1200" dirty="0"/>
              <a:t>, S. </a:t>
            </a:r>
            <a:r>
              <a:rPr lang="hu-HU" sz="1200" dirty="0" err="1"/>
              <a:t>Ciraci</a:t>
            </a:r>
            <a:r>
              <a:rPr lang="hu-HU" sz="1200" dirty="0"/>
              <a:t> (2005): </a:t>
            </a:r>
            <a:r>
              <a:rPr lang="hu-HU" sz="1200" i="1" dirty="0" err="1"/>
              <a:t>Titanium-Decorated</a:t>
            </a:r>
            <a:r>
              <a:rPr lang="hu-HU" sz="1200" i="1" dirty="0"/>
              <a:t> </a:t>
            </a:r>
            <a:r>
              <a:rPr lang="hu-HU" sz="1200" i="1" dirty="0" err="1"/>
              <a:t>Carbon</a:t>
            </a:r>
            <a:r>
              <a:rPr lang="hu-HU" sz="1200" i="1" dirty="0"/>
              <a:t> </a:t>
            </a:r>
            <a:r>
              <a:rPr lang="hu-HU" sz="1200" i="1" dirty="0" err="1"/>
              <a:t>Nanotubes</a:t>
            </a:r>
            <a:r>
              <a:rPr lang="hu-HU" sz="1200" i="1" dirty="0"/>
              <a:t> </a:t>
            </a:r>
            <a:r>
              <a:rPr lang="hu-HU" sz="1200" i="1" dirty="0" err="1"/>
              <a:t>as</a:t>
            </a:r>
            <a:r>
              <a:rPr lang="hu-HU" sz="1200" i="1" dirty="0"/>
              <a:t> a </a:t>
            </a:r>
            <a:r>
              <a:rPr lang="hu-HU" sz="1200" i="1" dirty="0" err="1"/>
              <a:t>Potential</a:t>
            </a:r>
            <a:r>
              <a:rPr lang="hu-HU" sz="1200" i="1" dirty="0"/>
              <a:t> </a:t>
            </a:r>
            <a:r>
              <a:rPr lang="hu-HU" sz="1200" i="1" dirty="0" err="1"/>
              <a:t>High-Capacity</a:t>
            </a:r>
            <a:r>
              <a:rPr lang="hu-HU" sz="1200" i="1" dirty="0"/>
              <a:t> </a:t>
            </a:r>
            <a:r>
              <a:rPr lang="hu-HU" sz="1200" i="1" dirty="0" err="1"/>
              <a:t>Hydrogen</a:t>
            </a:r>
            <a:r>
              <a:rPr lang="hu-HU" sz="1200" i="1" dirty="0"/>
              <a:t> Storage </a:t>
            </a:r>
            <a:r>
              <a:rPr lang="hu-HU" sz="1200" i="1" dirty="0" err="1"/>
              <a:t>Medium</a:t>
            </a:r>
            <a:r>
              <a:rPr lang="hu-HU" sz="1200" dirty="0"/>
              <a:t>, </a:t>
            </a:r>
            <a:r>
              <a:rPr lang="hu-HU" sz="1200" b="1" dirty="0" err="1"/>
              <a:t>Physical</a:t>
            </a:r>
            <a:r>
              <a:rPr lang="hu-HU" sz="1200" b="1" dirty="0"/>
              <a:t> </a:t>
            </a:r>
            <a:r>
              <a:rPr lang="hu-HU" sz="1200" b="1" dirty="0" err="1"/>
              <a:t>Review</a:t>
            </a:r>
            <a:r>
              <a:rPr lang="hu-HU" sz="1200" b="1" dirty="0"/>
              <a:t> </a:t>
            </a:r>
            <a:r>
              <a:rPr lang="hu-HU" sz="1200" b="1" dirty="0" err="1"/>
              <a:t>Letters</a:t>
            </a:r>
            <a:r>
              <a:rPr lang="hu-HU" sz="1200" dirty="0"/>
              <a:t>, </a:t>
            </a:r>
            <a:r>
              <a:rPr lang="hu-HU" sz="1200" i="1" dirty="0"/>
              <a:t>94</a:t>
            </a:r>
            <a:r>
              <a:rPr lang="hu-HU" sz="1200" dirty="0"/>
              <a:t>, 175501 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950673" y="6455820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/>
              <a:t>Purewal</a:t>
            </a:r>
            <a:r>
              <a:rPr lang="hu-HU" sz="1200" dirty="0"/>
              <a:t>, </a:t>
            </a:r>
            <a:r>
              <a:rPr lang="hu-HU" sz="1200" dirty="0" err="1"/>
              <a:t>Justin</a:t>
            </a:r>
            <a:r>
              <a:rPr lang="hu-HU" sz="1200" dirty="0"/>
              <a:t> (2010): </a:t>
            </a:r>
            <a:r>
              <a:rPr lang="hu-HU" sz="1200" i="1" dirty="0" err="1"/>
              <a:t>Hydrogen</a:t>
            </a:r>
            <a:r>
              <a:rPr lang="hu-HU" sz="1200" i="1" dirty="0"/>
              <a:t> </a:t>
            </a:r>
            <a:r>
              <a:rPr lang="hu-HU" sz="1200" i="1" dirty="0" err="1"/>
              <a:t>Adsorption</a:t>
            </a:r>
            <a:r>
              <a:rPr lang="hu-HU" sz="1200" i="1" dirty="0"/>
              <a:t> </a:t>
            </a:r>
            <a:r>
              <a:rPr lang="hu-HU" sz="1200" i="1" dirty="0" err="1"/>
              <a:t>by</a:t>
            </a:r>
            <a:r>
              <a:rPr lang="hu-HU" sz="1200" i="1" dirty="0"/>
              <a:t> </a:t>
            </a:r>
            <a:r>
              <a:rPr lang="hu-HU" sz="1200" i="1" dirty="0" err="1"/>
              <a:t>Alkali</a:t>
            </a:r>
            <a:r>
              <a:rPr lang="hu-HU" sz="1200" i="1" dirty="0"/>
              <a:t> Metal </a:t>
            </a:r>
            <a:r>
              <a:rPr lang="hu-HU" sz="1200" i="1" dirty="0" err="1"/>
              <a:t>Graphite</a:t>
            </a:r>
            <a:r>
              <a:rPr lang="hu-HU" sz="1200" i="1" dirty="0"/>
              <a:t> </a:t>
            </a:r>
            <a:r>
              <a:rPr lang="hu-HU" sz="1200" i="1" dirty="0" err="1"/>
              <a:t>Intercalation</a:t>
            </a:r>
            <a:r>
              <a:rPr lang="hu-HU" sz="1200" i="1" dirty="0"/>
              <a:t> </a:t>
            </a:r>
            <a:r>
              <a:rPr lang="hu-HU" sz="1200" i="1" dirty="0" err="1"/>
              <a:t>Compounds</a:t>
            </a:r>
            <a:r>
              <a:rPr lang="hu-HU" sz="1200" i="1" dirty="0"/>
              <a:t>. </a:t>
            </a:r>
            <a:r>
              <a:rPr lang="hu-HU" sz="1200" dirty="0" err="1"/>
              <a:t>Dissertation</a:t>
            </a:r>
            <a:r>
              <a:rPr lang="hu-HU" sz="1200" dirty="0"/>
              <a:t> (</a:t>
            </a:r>
            <a:r>
              <a:rPr lang="hu-HU" sz="1200" dirty="0" err="1"/>
              <a:t>Ph.D</a:t>
            </a:r>
            <a:r>
              <a:rPr lang="hu-HU" sz="1200" dirty="0"/>
              <a:t>.), </a:t>
            </a:r>
            <a:r>
              <a:rPr lang="hu-HU" sz="1200" b="1" dirty="0" err="1"/>
              <a:t>California</a:t>
            </a:r>
            <a:r>
              <a:rPr lang="hu-HU" sz="1200" b="1" dirty="0"/>
              <a:t> Institute of </a:t>
            </a:r>
            <a:r>
              <a:rPr lang="hu-HU" sz="1200" b="1" dirty="0" err="1"/>
              <a:t>Technology</a:t>
            </a:r>
            <a:r>
              <a:rPr lang="hu-HU" sz="1200" b="1" dirty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384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477</TotalTime>
  <Words>492</Words>
  <Application>Microsoft Office PowerPoint</Application>
  <PresentationFormat>Szélesvásznú</PresentationFormat>
  <Paragraphs>127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Wingdings 2</vt:lpstr>
      <vt:lpstr>View</vt:lpstr>
      <vt:lpstr>Adszorpciós hidrogéntárolás</vt:lpstr>
      <vt:lpstr>Bevezetés</vt:lpstr>
      <vt:lpstr>Lehetőségek</vt:lpstr>
      <vt:lpstr>Lehetőségek</vt:lpstr>
      <vt:lpstr>Adszorpció</vt:lpstr>
      <vt:lpstr>Szén alapú adszorbensek</vt:lpstr>
      <vt:lpstr>Szén alapú adszorbensek</vt:lpstr>
      <vt:lpstr>Szén alapú adszorbensek</vt:lpstr>
      <vt:lpstr>Szén alapú adszorbensek</vt:lpstr>
      <vt:lpstr>Fémorganikus térhálók</vt:lpstr>
      <vt:lpstr>Összefoglalás</vt:lpstr>
      <vt:lpstr>Köszönöm a figyelmet!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Adszorpciós hidrogéntárolás</dc:title>
  <dc:creator>Antal Marton</dc:creator>
  <cp:lastModifiedBy>Antal Marton</cp:lastModifiedBy>
  <cp:revision>35</cp:revision>
  <dcterms:created xsi:type="dcterms:W3CDTF">2019-11-29T11:42:09Z</dcterms:created>
  <dcterms:modified xsi:type="dcterms:W3CDTF">2019-12-08T21:32:39Z</dcterms:modified>
</cp:coreProperties>
</file>