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6" r:id="rId23"/>
    <p:sldId id="317" r:id="rId24"/>
    <p:sldId id="318" r:id="rId25"/>
    <p:sldId id="275" r:id="rId26"/>
    <p:sldId id="293" r:id="rId27"/>
    <p:sldId id="278" r:id="rId28"/>
    <p:sldId id="277" r:id="rId29"/>
    <p:sldId id="279" r:id="rId30"/>
    <p:sldId id="280" r:id="rId31"/>
    <p:sldId id="294" r:id="rId32"/>
    <p:sldId id="281" r:id="rId33"/>
    <p:sldId id="282" r:id="rId34"/>
    <p:sldId id="283" r:id="rId35"/>
    <p:sldId id="284" r:id="rId36"/>
    <p:sldId id="285" r:id="rId37"/>
    <p:sldId id="292" r:id="rId38"/>
    <p:sldId id="291" r:id="rId39"/>
    <p:sldId id="286" r:id="rId40"/>
    <p:sldId id="288" r:id="rId41"/>
    <p:sldId id="287" r:id="rId42"/>
    <p:sldId id="289" r:id="rId43"/>
    <p:sldId id="31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>
        <p:scale>
          <a:sx n="70" d="100"/>
          <a:sy n="70" d="100"/>
        </p:scale>
        <p:origin x="-6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F59DF-F509-4844-A556-CD8A68CF6AF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0F8952BD-3EF2-4D93-835E-313F3B4DD4A2}">
      <dgm:prSet phldrT="[Szöveg]"/>
      <dgm:spPr/>
      <dgm:t>
        <a:bodyPr/>
        <a:lstStyle/>
        <a:p>
          <a:r>
            <a:rPr lang="hu-HU" dirty="0" err="1" smtClean="0"/>
            <a:t>Marine</a:t>
          </a:r>
          <a:r>
            <a:rPr lang="hu-HU" dirty="0" smtClean="0"/>
            <a:t> propeller</a:t>
          </a:r>
          <a:endParaRPr lang="hu-HU" dirty="0"/>
        </a:p>
      </dgm:t>
    </dgm:pt>
    <dgm:pt modelId="{D5CCD9FE-21D3-4619-8A38-0C4D59FDE536}" type="parTrans" cxnId="{827BCF3B-BDD6-4511-8F94-FED1F73AC669}">
      <dgm:prSet/>
      <dgm:spPr/>
      <dgm:t>
        <a:bodyPr/>
        <a:lstStyle/>
        <a:p>
          <a:endParaRPr lang="hu-HU"/>
        </a:p>
      </dgm:t>
    </dgm:pt>
    <dgm:pt modelId="{7FF5775C-F618-40BD-903A-E1434E2A0FBC}" type="sibTrans" cxnId="{827BCF3B-BDD6-4511-8F94-FED1F73AC669}">
      <dgm:prSet/>
      <dgm:spPr/>
      <dgm:t>
        <a:bodyPr/>
        <a:lstStyle/>
        <a:p>
          <a:endParaRPr lang="hu-HU"/>
        </a:p>
      </dgm:t>
    </dgm:pt>
    <dgm:pt modelId="{2E5CF90A-41FC-491B-90BA-AAFE8514F277}" type="pres">
      <dgm:prSet presAssocID="{68AF59DF-F509-4844-A556-CD8A68CF6AF8}" presName="diagram" presStyleCnt="0">
        <dgm:presLayoutVars>
          <dgm:dir/>
        </dgm:presLayoutVars>
      </dgm:prSet>
      <dgm:spPr/>
    </dgm:pt>
    <dgm:pt modelId="{02B4DE1B-FE9D-43B0-88B7-AF9DE9949BC7}" type="pres">
      <dgm:prSet presAssocID="{0F8952BD-3EF2-4D93-835E-313F3B4DD4A2}" presName="composite" presStyleCnt="0"/>
      <dgm:spPr/>
    </dgm:pt>
    <dgm:pt modelId="{FC06D1A8-E709-4DFE-9D8C-08817A089524}" type="pres">
      <dgm:prSet presAssocID="{0F8952BD-3EF2-4D93-835E-313F3B4DD4A2}" presName="Image" presStyleLbl="bgShp" presStyleIdx="0" presStyleCnt="1" custLinFactNeighborX="-543" custLinFactNeighborY="-2864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FBFBF12-804B-49E5-B1E9-ED99A72AD3ED}" type="pres">
      <dgm:prSet presAssocID="{0F8952BD-3EF2-4D93-835E-313F3B4DD4A2}" presName="Parent" presStyleLbl="node0" presStyleIdx="0" presStyleCnt="1" custScaleX="71326" custScaleY="6375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306247F-C75B-4DAF-AD31-78EF7EED3E16}" type="presOf" srcId="{0F8952BD-3EF2-4D93-835E-313F3B4DD4A2}" destId="{FFBFBF12-804B-49E5-B1E9-ED99A72AD3ED}" srcOrd="0" destOrd="0" presId="urn:microsoft.com/office/officeart/2008/layout/BendingPictureCaption"/>
    <dgm:cxn modelId="{827BCF3B-BDD6-4511-8F94-FED1F73AC669}" srcId="{68AF59DF-F509-4844-A556-CD8A68CF6AF8}" destId="{0F8952BD-3EF2-4D93-835E-313F3B4DD4A2}" srcOrd="0" destOrd="0" parTransId="{D5CCD9FE-21D3-4619-8A38-0C4D59FDE536}" sibTransId="{7FF5775C-F618-40BD-903A-E1434E2A0FBC}"/>
    <dgm:cxn modelId="{43F746B9-DC49-4916-B070-A4C3B27A0837}" type="presOf" srcId="{68AF59DF-F509-4844-A556-CD8A68CF6AF8}" destId="{2E5CF90A-41FC-491B-90BA-AAFE8514F277}" srcOrd="0" destOrd="0" presId="urn:microsoft.com/office/officeart/2008/layout/BendingPictureCaption"/>
    <dgm:cxn modelId="{F313ABC0-E6FD-4FB9-ADFE-9F65CDF89EF5}" type="presParOf" srcId="{2E5CF90A-41FC-491B-90BA-AAFE8514F277}" destId="{02B4DE1B-FE9D-43B0-88B7-AF9DE9949BC7}" srcOrd="0" destOrd="0" presId="urn:microsoft.com/office/officeart/2008/layout/BendingPictureCaption"/>
    <dgm:cxn modelId="{A9ADAAA0-8964-410F-B5B7-F38425C65751}" type="presParOf" srcId="{02B4DE1B-FE9D-43B0-88B7-AF9DE9949BC7}" destId="{FC06D1A8-E709-4DFE-9D8C-08817A089524}" srcOrd="0" destOrd="0" presId="urn:microsoft.com/office/officeart/2008/layout/BendingPictureCaption"/>
    <dgm:cxn modelId="{56DAD156-5260-4490-B1D2-DEEE94016255}" type="presParOf" srcId="{02B4DE1B-FE9D-43B0-88B7-AF9DE9949BC7}" destId="{FFBFBF12-804B-49E5-B1E9-ED99A72AD3E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CA858-DC8A-4213-A1F5-3D782BDF2F00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A0AC4D47-27AB-40BE-8F97-A27235425B28}">
      <dgm:prSet phldrT="[Szöveg]"/>
      <dgm:spPr/>
      <dgm:t>
        <a:bodyPr/>
        <a:lstStyle/>
        <a:p>
          <a:r>
            <a:rPr lang="hu-HU" dirty="0" err="1" smtClean="0"/>
            <a:t>Ligthnin</a:t>
          </a:r>
          <a:r>
            <a:rPr lang="hu-HU" dirty="0" smtClean="0">
              <a:latin typeface="Times New Roman"/>
              <a:cs typeface="Times New Roman"/>
            </a:rPr>
            <a:t>™</a:t>
          </a:r>
          <a:r>
            <a:rPr lang="hu-HU" dirty="0" smtClean="0"/>
            <a:t> A-315  keverő</a:t>
          </a:r>
          <a:endParaRPr lang="hu-HU" dirty="0"/>
        </a:p>
      </dgm:t>
    </dgm:pt>
    <dgm:pt modelId="{D5841BFC-584C-4DB1-AC03-E0BB8DC9631E}" type="parTrans" cxnId="{A2C69F3A-D4DC-4FB8-81FA-9A362F19FD6B}">
      <dgm:prSet/>
      <dgm:spPr/>
      <dgm:t>
        <a:bodyPr/>
        <a:lstStyle/>
        <a:p>
          <a:endParaRPr lang="hu-HU"/>
        </a:p>
      </dgm:t>
    </dgm:pt>
    <dgm:pt modelId="{D894AF65-3A17-419C-A0B6-978D43787269}" type="sibTrans" cxnId="{A2C69F3A-D4DC-4FB8-81FA-9A362F19FD6B}">
      <dgm:prSet/>
      <dgm:spPr/>
      <dgm:t>
        <a:bodyPr/>
        <a:lstStyle/>
        <a:p>
          <a:endParaRPr lang="hu-HU"/>
        </a:p>
      </dgm:t>
    </dgm:pt>
    <dgm:pt modelId="{BF840E8C-2951-4B76-A54B-A1049F1D0641}" type="pres">
      <dgm:prSet presAssocID="{350CA858-DC8A-4213-A1F5-3D782BDF2F00}" presName="diagram" presStyleCnt="0">
        <dgm:presLayoutVars>
          <dgm:dir/>
        </dgm:presLayoutVars>
      </dgm:prSet>
      <dgm:spPr/>
    </dgm:pt>
    <dgm:pt modelId="{7357CDE3-69D8-4952-A107-2220AD81F42C}" type="pres">
      <dgm:prSet presAssocID="{A0AC4D47-27AB-40BE-8F97-A27235425B28}" presName="composite" presStyleCnt="0"/>
      <dgm:spPr/>
    </dgm:pt>
    <dgm:pt modelId="{23167B1D-1FBB-4076-91FA-594F0E9B7B6B}" type="pres">
      <dgm:prSet presAssocID="{A0AC4D47-27AB-40BE-8F97-A27235425B28}" presName="Image" presStyleLbl="bgShp" presStyleIdx="0" presStyleCnt="1" custScaleX="109952" custLinFactNeighborX="-8835" custLinFactNeighborY="-486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6D0BFB61-D078-4FDE-8DDB-A97241F956A1}" type="pres">
      <dgm:prSet presAssocID="{A0AC4D47-27AB-40BE-8F97-A27235425B28}" presName="Parent" presStyleLbl="node0" presStyleIdx="0" presStyleCnt="1" custScaleX="112094" custScaleY="6856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2C69F3A-D4DC-4FB8-81FA-9A362F19FD6B}" srcId="{350CA858-DC8A-4213-A1F5-3D782BDF2F00}" destId="{A0AC4D47-27AB-40BE-8F97-A27235425B28}" srcOrd="0" destOrd="0" parTransId="{D5841BFC-584C-4DB1-AC03-E0BB8DC9631E}" sibTransId="{D894AF65-3A17-419C-A0B6-978D43787269}"/>
    <dgm:cxn modelId="{8630AD2B-E3D0-4B48-BAD5-139D8E8CC82F}" type="presOf" srcId="{A0AC4D47-27AB-40BE-8F97-A27235425B28}" destId="{6D0BFB61-D078-4FDE-8DDB-A97241F956A1}" srcOrd="0" destOrd="0" presId="urn:microsoft.com/office/officeart/2008/layout/BendingPictureCaption"/>
    <dgm:cxn modelId="{9270D055-F2E9-48DE-8CF4-C4F33EC79A4D}" type="presOf" srcId="{350CA858-DC8A-4213-A1F5-3D782BDF2F00}" destId="{BF840E8C-2951-4B76-A54B-A1049F1D0641}" srcOrd="0" destOrd="0" presId="urn:microsoft.com/office/officeart/2008/layout/BendingPictureCaption"/>
    <dgm:cxn modelId="{6AE8E9AD-2D25-496D-94B1-8B6F322083CC}" type="presParOf" srcId="{BF840E8C-2951-4B76-A54B-A1049F1D0641}" destId="{7357CDE3-69D8-4952-A107-2220AD81F42C}" srcOrd="0" destOrd="0" presId="urn:microsoft.com/office/officeart/2008/layout/BendingPictureCaption"/>
    <dgm:cxn modelId="{1E0BE51A-6617-4BE8-9446-CFFF9CD576D5}" type="presParOf" srcId="{7357CDE3-69D8-4952-A107-2220AD81F42C}" destId="{23167B1D-1FBB-4076-91FA-594F0E9B7B6B}" srcOrd="0" destOrd="0" presId="urn:microsoft.com/office/officeart/2008/layout/BendingPictureCaption"/>
    <dgm:cxn modelId="{18F5AFFF-1BA3-4F36-8D16-8D80C46FF482}" type="presParOf" srcId="{7357CDE3-69D8-4952-A107-2220AD81F42C}" destId="{6D0BFB61-D078-4FDE-8DDB-A97241F956A1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6DBF08-A070-4B99-B7F5-3D3B2CB24222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A6329DCD-A44D-4331-AEBE-3FC5FAA2F65C}">
      <dgm:prSet phldrT="[Szöveg]"/>
      <dgm:spPr/>
      <dgm:t>
        <a:bodyPr/>
        <a:lstStyle/>
        <a:p>
          <a:r>
            <a:rPr lang="hu-HU" dirty="0" err="1" smtClean="0"/>
            <a:t>Rushton</a:t>
          </a:r>
          <a:r>
            <a:rPr lang="hu-HU" dirty="0" smtClean="0"/>
            <a:t> turbina keverő</a:t>
          </a:r>
          <a:endParaRPr lang="hu-HU" dirty="0"/>
        </a:p>
      </dgm:t>
    </dgm:pt>
    <dgm:pt modelId="{916DD2AC-C194-4382-BDC6-9B445C4D466C}" type="parTrans" cxnId="{B76E3D0B-BD1C-4B3B-9DDA-5D655F9F9C66}">
      <dgm:prSet/>
      <dgm:spPr/>
      <dgm:t>
        <a:bodyPr/>
        <a:lstStyle/>
        <a:p>
          <a:endParaRPr lang="hu-HU"/>
        </a:p>
      </dgm:t>
    </dgm:pt>
    <dgm:pt modelId="{9C06E919-5851-4058-BA1F-A73BAFAF3098}" type="sibTrans" cxnId="{B76E3D0B-BD1C-4B3B-9DDA-5D655F9F9C66}">
      <dgm:prSet/>
      <dgm:spPr/>
      <dgm:t>
        <a:bodyPr/>
        <a:lstStyle/>
        <a:p>
          <a:endParaRPr lang="hu-HU"/>
        </a:p>
      </dgm:t>
    </dgm:pt>
    <dgm:pt modelId="{B57210E5-5E5B-4920-BF0C-D2D911A1EB3A}" type="pres">
      <dgm:prSet presAssocID="{D16DBF08-A070-4B99-B7F5-3D3B2CB24222}" presName="diagram" presStyleCnt="0">
        <dgm:presLayoutVars>
          <dgm:dir/>
        </dgm:presLayoutVars>
      </dgm:prSet>
      <dgm:spPr/>
    </dgm:pt>
    <dgm:pt modelId="{1C8C0005-6BC8-4DE0-90D1-703209517708}" type="pres">
      <dgm:prSet presAssocID="{A6329DCD-A44D-4331-AEBE-3FC5FAA2F65C}" presName="composite" presStyleCnt="0"/>
      <dgm:spPr/>
    </dgm:pt>
    <dgm:pt modelId="{B2D7D568-61DB-421E-AE6C-0CCE4CD04C6E}" type="pres">
      <dgm:prSet presAssocID="{A6329DCD-A44D-4331-AEBE-3FC5FAA2F65C}" presName="Image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BB9D0004-0DA1-4A24-9F7B-3625645B127A}" type="pres">
      <dgm:prSet presAssocID="{A6329DCD-A44D-4331-AEBE-3FC5FAA2F65C}" presName="Parent" presStyleLbl="node0" presStyleIdx="0" presStyleCnt="1" custScaleX="97974" custScaleY="6105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76E3D0B-BD1C-4B3B-9DDA-5D655F9F9C66}" srcId="{D16DBF08-A070-4B99-B7F5-3D3B2CB24222}" destId="{A6329DCD-A44D-4331-AEBE-3FC5FAA2F65C}" srcOrd="0" destOrd="0" parTransId="{916DD2AC-C194-4382-BDC6-9B445C4D466C}" sibTransId="{9C06E919-5851-4058-BA1F-A73BAFAF3098}"/>
    <dgm:cxn modelId="{20D9E1B3-3FBD-43D6-8775-6B0F59F058A5}" type="presOf" srcId="{A6329DCD-A44D-4331-AEBE-3FC5FAA2F65C}" destId="{BB9D0004-0DA1-4A24-9F7B-3625645B127A}" srcOrd="0" destOrd="0" presId="urn:microsoft.com/office/officeart/2008/layout/BendingPictureCaption"/>
    <dgm:cxn modelId="{EB90B106-3325-4EEC-B1D8-C61FB84B0184}" type="presOf" srcId="{D16DBF08-A070-4B99-B7F5-3D3B2CB24222}" destId="{B57210E5-5E5B-4920-BF0C-D2D911A1EB3A}" srcOrd="0" destOrd="0" presId="urn:microsoft.com/office/officeart/2008/layout/BendingPictureCaption"/>
    <dgm:cxn modelId="{2AF8BF02-09E5-40B5-896A-4E1B8944DEB7}" type="presParOf" srcId="{B57210E5-5E5B-4920-BF0C-D2D911A1EB3A}" destId="{1C8C0005-6BC8-4DE0-90D1-703209517708}" srcOrd="0" destOrd="0" presId="urn:microsoft.com/office/officeart/2008/layout/BendingPictureCaption"/>
    <dgm:cxn modelId="{34C435AA-505B-4965-9524-FA51DA696B9C}" type="presParOf" srcId="{1C8C0005-6BC8-4DE0-90D1-703209517708}" destId="{B2D7D568-61DB-421E-AE6C-0CCE4CD04C6E}" srcOrd="0" destOrd="0" presId="urn:microsoft.com/office/officeart/2008/layout/BendingPictureCaption"/>
    <dgm:cxn modelId="{5FCA9054-951A-43BC-9C31-AD65D1398539}" type="presParOf" srcId="{1C8C0005-6BC8-4DE0-90D1-703209517708}" destId="{BB9D0004-0DA1-4A24-9F7B-3625645B127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6D1A8-E709-4DFE-9D8C-08817A089524}">
      <dsp:nvSpPr>
        <dsp:cNvPr id="0" name=""/>
        <dsp:cNvSpPr/>
      </dsp:nvSpPr>
      <dsp:spPr>
        <a:xfrm>
          <a:off x="151151" y="0"/>
          <a:ext cx="2216797" cy="16382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FBF12-804B-49E5-B1E9-ED99A72AD3ED}">
      <dsp:nvSpPr>
        <dsp:cNvPr id="0" name=""/>
        <dsp:cNvSpPr/>
      </dsp:nvSpPr>
      <dsp:spPr>
        <a:xfrm>
          <a:off x="885133" y="1465953"/>
          <a:ext cx="1362482" cy="2926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hu-HU" sz="1200" kern="1200" dirty="0" err="1" smtClean="0"/>
            <a:t>Marine</a:t>
          </a:r>
          <a:r>
            <a:rPr lang="hu-HU" sz="1200" kern="1200" dirty="0" smtClean="0"/>
            <a:t> propeller</a:t>
          </a:r>
          <a:endParaRPr lang="hu-HU" sz="1200" kern="1200" dirty="0"/>
        </a:p>
      </dsp:txBody>
      <dsp:txXfrm>
        <a:off x="885133" y="1465953"/>
        <a:ext cx="1362482" cy="292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67B1D-1FBB-4076-91FA-594F0E9B7B6B}">
      <dsp:nvSpPr>
        <dsp:cNvPr id="0" name=""/>
        <dsp:cNvSpPr/>
      </dsp:nvSpPr>
      <dsp:spPr>
        <a:xfrm>
          <a:off x="0" y="0"/>
          <a:ext cx="2096367" cy="14089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BFB61-D078-4FDE-8DDB-A97241F956A1}">
      <dsp:nvSpPr>
        <dsp:cNvPr id="0" name=""/>
        <dsp:cNvSpPr/>
      </dsp:nvSpPr>
      <dsp:spPr>
        <a:xfrm>
          <a:off x="441759" y="1246604"/>
          <a:ext cx="1841636" cy="270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hu-HU" sz="1100" kern="1200" dirty="0" err="1" smtClean="0"/>
            <a:t>Ligthnin</a:t>
          </a:r>
          <a:r>
            <a:rPr lang="hu-HU" sz="1100" kern="1200" dirty="0" smtClean="0">
              <a:latin typeface="Times New Roman"/>
              <a:cs typeface="Times New Roman"/>
            </a:rPr>
            <a:t>™</a:t>
          </a:r>
          <a:r>
            <a:rPr lang="hu-HU" sz="1100" kern="1200" dirty="0" smtClean="0"/>
            <a:t> A-315  keverő</a:t>
          </a:r>
          <a:endParaRPr lang="hu-HU" sz="1100" kern="1200" dirty="0"/>
        </a:p>
      </dsp:txBody>
      <dsp:txXfrm>
        <a:off x="441759" y="1246604"/>
        <a:ext cx="1841636" cy="270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7D568-61DB-421E-AE6C-0CCE4CD04C6E}">
      <dsp:nvSpPr>
        <dsp:cNvPr id="0" name=""/>
        <dsp:cNvSpPr/>
      </dsp:nvSpPr>
      <dsp:spPr>
        <a:xfrm>
          <a:off x="60520" y="45354"/>
          <a:ext cx="2249579" cy="16624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D0004-0DA1-4A24-9F7B-3625645B127A}">
      <dsp:nvSpPr>
        <dsp:cNvPr id="0" name=""/>
        <dsp:cNvSpPr/>
      </dsp:nvSpPr>
      <dsp:spPr>
        <a:xfrm>
          <a:off x="534858" y="1497065"/>
          <a:ext cx="1899194" cy="284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hu-HU" sz="1200" kern="1200" dirty="0" err="1" smtClean="0"/>
            <a:t>Rushton</a:t>
          </a:r>
          <a:r>
            <a:rPr lang="hu-HU" sz="1200" kern="1200" dirty="0" smtClean="0"/>
            <a:t> turbina keverő</a:t>
          </a:r>
          <a:endParaRPr lang="hu-HU" sz="1200" kern="1200" dirty="0"/>
        </a:p>
      </dsp:txBody>
      <dsp:txXfrm>
        <a:off x="534858" y="1497065"/>
        <a:ext cx="1899194" cy="284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68684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Reaktorok tervezése</a:t>
            </a:r>
            <a:br>
              <a:rPr lang="hu-HU" dirty="0" smtClean="0"/>
            </a:br>
            <a:r>
              <a:rPr lang="hu-HU" sz="2000" dirty="0" err="1" smtClean="0"/>
              <a:t>Bioreaktorok</a:t>
            </a:r>
            <a:r>
              <a:rPr lang="hu-HU" sz="2000" dirty="0" smtClean="0"/>
              <a:t> és a mérnöki gyakorlat(BMEVEMBM114)</a:t>
            </a:r>
            <a:r>
              <a:rPr lang="hu-HU" sz="2000" b="1" dirty="0"/>
              <a:t/>
            </a:r>
            <a:br>
              <a:rPr lang="hu-HU" sz="2000" b="1" dirty="0"/>
            </a:b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dirty="0" smtClean="0"/>
              <a:t>2015. április 28.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Kiss Eszter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 smtClean="0"/>
              <a:t>Kormos Nóra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7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nYOMÁS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u-HU" dirty="0" smtClean="0"/>
              <a:t>A hajtóerőt növelhetjük, ha megnöveljük a nyomást az edényben, ami pedig megnöveli az oxigén parciális nyomását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Elég költséghatékony módja az OTR növelésének, hiszen az </a:t>
            </a:r>
            <a:r>
              <a:rPr lang="hu-HU" dirty="0" err="1" smtClean="0"/>
              <a:t>oxigénkompresszió</a:t>
            </a:r>
            <a:r>
              <a:rPr lang="hu-HU" dirty="0" smtClean="0"/>
              <a:t> költsége elhanyagolható, a reaktort pedig nem szükséges átépíteni hozzá.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Gyakorlati határt szab az OTR növelésnek az edény falvastagsága, ami nem bír el végtelen nagy nyomást.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Optimálisan 2-2,5-szörösére növelhetjük a hajtóerőt a nyomás változtatásával.</a:t>
            </a:r>
          </a:p>
        </p:txBody>
      </p:sp>
    </p:spTree>
    <p:extLst>
      <p:ext uri="{BB962C8B-B14F-4D97-AF65-F5344CB8AC3E}">
        <p14:creationId xmlns:p14="http://schemas.microsoft.com/office/powerpoint/2010/main" val="38824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996832" y="1985749"/>
            <a:ext cx="9720073" cy="4023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Beépítés: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teljesen leszerelhető tetőn keresztül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szerelőnyíláson keresztül</a:t>
            </a:r>
          </a:p>
          <a:p>
            <a:pPr>
              <a:buNone/>
            </a:pPr>
            <a:r>
              <a:rPr lang="hu-HU" dirty="0" smtClean="0"/>
              <a:t>A legtöbb fermentációnál  a keverő és a reaktor átmérőjének aránya 0,35 és 0,45 közé tehető.</a:t>
            </a:r>
          </a:p>
          <a:p>
            <a:pPr>
              <a:buNone/>
            </a:pPr>
            <a:r>
              <a:rPr lang="hu-HU" dirty="0" smtClean="0"/>
              <a:t>A keverő sebességet limitálja a nyél fordulatszáma, ennél legalább 30%-kal kisebbnek kell lennie.</a:t>
            </a:r>
          </a:p>
          <a:p>
            <a:pPr>
              <a:buNone/>
            </a:pPr>
            <a:r>
              <a:rPr lang="hu-HU" dirty="0" smtClean="0"/>
              <a:t>A keverők kiválasztásánál az is fontos szempont, hogy egyik jó a gáz diszpergálásában, azonban kevésbé jó keveredést generál a </a:t>
            </a:r>
            <a:r>
              <a:rPr lang="hu-HU" dirty="0" err="1" smtClean="0"/>
              <a:t>fermentlében</a:t>
            </a:r>
            <a:r>
              <a:rPr lang="hu-H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56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KERÜLETI SEBESSÉG ÉS NYÍRÁS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sejt fajtájától függ, hogy mekkora mechanikai erőbehatást tud elviselni. Jellemzően az emlős sejtek nagyon érzékenyek, amíg a különböző egysejtű mikrobák általában ellenállóak.</a:t>
            </a:r>
          </a:p>
          <a:p>
            <a:pPr>
              <a:buNone/>
            </a:pPr>
            <a:r>
              <a:rPr lang="hu-HU" dirty="0" smtClean="0"/>
              <a:t>Néhány alkalmazott szabály:</a:t>
            </a:r>
          </a:p>
          <a:p>
            <a:pPr>
              <a:buNone/>
            </a:pPr>
            <a:r>
              <a:rPr lang="hu-HU" dirty="0" smtClean="0"/>
              <a:t>1500 </a:t>
            </a:r>
            <a:r>
              <a:rPr lang="hu-HU" dirty="0" err="1" smtClean="0"/>
              <a:t>fpm</a:t>
            </a:r>
            <a:r>
              <a:rPr lang="hu-HU" dirty="0" smtClean="0"/>
              <a:t> (762 cm/s) fölé nem mehet a fordulatszám. E fölött a micéliumos organizmusok már elfogadhatatlan mértékben károsodnak.</a:t>
            </a:r>
          </a:p>
          <a:p>
            <a:pPr algn="ctr">
              <a:buNone/>
            </a:pPr>
            <a:r>
              <a:rPr lang="el-GR" b="1" dirty="0" smtClean="0"/>
              <a:t>τ</a:t>
            </a:r>
            <a:r>
              <a:rPr lang="hu-HU" b="1" dirty="0" smtClean="0"/>
              <a:t> =</a:t>
            </a:r>
            <a:r>
              <a:rPr lang="el-GR" b="1" dirty="0" smtClean="0"/>
              <a:t> η </a:t>
            </a:r>
            <a:r>
              <a:rPr lang="hu-HU" b="1" dirty="0" smtClean="0"/>
              <a:t>/</a:t>
            </a:r>
            <a:r>
              <a:rPr lang="el-GR" b="1" dirty="0" smtClean="0"/>
              <a:t>σ</a:t>
            </a:r>
            <a:endParaRPr lang="hu-HU" b="1" dirty="0" smtClean="0"/>
          </a:p>
          <a:p>
            <a:pPr>
              <a:buNone/>
            </a:pPr>
            <a:r>
              <a:rPr lang="hu-HU" dirty="0" smtClean="0"/>
              <a:t>Minél nagyobb mértékű a nyírófeszültség, annál jobban károsodnak a sejtek.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Lamináris és turbulens áramlás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a, Lamináris áramlás</a:t>
            </a:r>
            <a:endParaRPr lang="hu-HU" dirty="0"/>
          </a:p>
          <a:p>
            <a:r>
              <a:rPr lang="hu-HU" dirty="0" smtClean="0"/>
              <a:t>A folyadékban a rétegek túlnyomórészt egymással párhuzamosan folynak, a rétegek lényegében nem keverednek egymással.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b, Turbulens áramlás</a:t>
            </a:r>
            <a:endParaRPr lang="hu-HU" dirty="0"/>
          </a:p>
          <a:p>
            <a:r>
              <a:rPr lang="hu-HU" dirty="0" smtClean="0"/>
              <a:t>A folyadékrétegek keverednek egymással, több eltérő irányba is áramolnak, mint a folyadék zömének áramlási iránya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15" y="4319338"/>
            <a:ext cx="2668245" cy="1633548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73" y="4187253"/>
            <a:ext cx="43148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Reológiai</a:t>
            </a:r>
            <a:r>
              <a:rPr lang="hu-HU" dirty="0" smtClean="0"/>
              <a:t> típusok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Newtoni folyadékok: </a:t>
            </a:r>
            <a:r>
              <a:rPr lang="hu-HU" dirty="0" smtClean="0"/>
              <a:t>viszkozitásuk független a nyíróerő és a nyírófeszültség nagyságától, azonban függ a hőmérséklettől, </a:t>
            </a:r>
            <a:r>
              <a:rPr lang="hu-HU" dirty="0" err="1" smtClean="0"/>
              <a:t>pH-tól</a:t>
            </a:r>
            <a:r>
              <a:rPr lang="hu-HU" dirty="0" smtClean="0"/>
              <a:t>, összetételtől és egyéb fizikai-kémiai paraméterektől.</a:t>
            </a:r>
          </a:p>
          <a:p>
            <a:r>
              <a:rPr lang="hu-HU" dirty="0" smtClean="0"/>
              <a:t>A legtöbb fermentációs elegy egysejtű organizmusokat tartalmaz. Ezek newtoni folyadékként viselkednek, hacsak maga a médium nem. (például magas keményítő vagy fehérje tartalom.)</a:t>
            </a:r>
            <a:endParaRPr lang="hu-HU" dirty="0"/>
          </a:p>
          <a:p>
            <a:r>
              <a:rPr lang="hu-HU" b="1" dirty="0" smtClean="0"/>
              <a:t>Nem-newtoni folyadékok:</a:t>
            </a:r>
            <a:r>
              <a:rPr lang="hu-HU" dirty="0" smtClean="0"/>
              <a:t> például </a:t>
            </a:r>
            <a:r>
              <a:rPr lang="hu-HU" dirty="0" err="1" smtClean="0"/>
              <a:t>pszeudoplasztikus</a:t>
            </a:r>
            <a:r>
              <a:rPr lang="hu-HU" dirty="0" smtClean="0"/>
              <a:t> anyagok, melyek viszkozitása csökken a növekvő nyíróerő hatására.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Reológiai</a:t>
            </a:r>
            <a:r>
              <a:rPr lang="hu-HU" dirty="0" smtClean="0"/>
              <a:t> csoportosítások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471039"/>
            <a:ext cx="4162425" cy="3457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96" y="2490537"/>
            <a:ext cx="4386372" cy="34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Keverés – </a:t>
            </a:r>
            <a:r>
              <a:rPr lang="hu-HU" sz="3200" dirty="0" smtClean="0"/>
              <a:t>keverők és törőlemezek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692322"/>
            <a:ext cx="9829802" cy="461703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Makro- és </a:t>
            </a:r>
            <a:r>
              <a:rPr lang="hu-HU" dirty="0" err="1" smtClean="0"/>
              <a:t>mikrokeverés</a:t>
            </a: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Erősen befolyásol a keverő típusa, </a:t>
            </a:r>
            <a:r>
              <a:rPr lang="hu-HU" dirty="0" err="1" smtClean="0"/>
              <a:t>fermentlé</a:t>
            </a:r>
            <a:r>
              <a:rPr lang="hu-HU" dirty="0" smtClean="0"/>
              <a:t> </a:t>
            </a:r>
            <a:r>
              <a:rPr lang="hu-HU" dirty="0" err="1" smtClean="0"/>
              <a:t>reológiája</a:t>
            </a:r>
            <a:r>
              <a:rPr lang="hu-HU" dirty="0" smtClean="0"/>
              <a:t>, a tartály belseje és geometriája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 err="1" smtClean="0"/>
              <a:t>Rushton</a:t>
            </a:r>
            <a:r>
              <a:rPr lang="hu-HU" dirty="0" smtClean="0"/>
              <a:t> turbina: aerob fermentációknál az egyik leggyakrabban használt keverő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Legnagyobb </a:t>
            </a:r>
            <a:r>
              <a:rPr lang="hu-HU" dirty="0" err="1" smtClean="0"/>
              <a:t>energiafelvétel</a:t>
            </a:r>
            <a:r>
              <a:rPr lang="hu-HU" dirty="0" smtClean="0"/>
              <a:t> a kereskedelemben kapható keverők között.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Jobban ismerjük a jellemzőit</a:t>
            </a:r>
            <a:r>
              <a:rPr lang="hu-HU" dirty="0" smtClean="0"/>
              <a:t>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Viselkedését egyszerűbb jósolni.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Kis axiális áramlást </a:t>
            </a:r>
            <a:r>
              <a:rPr lang="hu-HU" dirty="0" smtClean="0"/>
              <a:t>szolgáltat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 </a:t>
            </a:r>
            <a:r>
              <a:rPr lang="hu-HU" dirty="0" smtClean="0"/>
              <a:t>gyenge </a:t>
            </a:r>
            <a:r>
              <a:rPr lang="hu-HU" dirty="0" err="1" smtClean="0"/>
              <a:t>top-to-bottom</a:t>
            </a:r>
            <a:r>
              <a:rPr lang="hu-HU" dirty="0" smtClean="0"/>
              <a:t> keveredés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A keverőtől való távolsággal csökken a mozgás intenzitása (különösen viszkózus, </a:t>
            </a:r>
            <a:r>
              <a:rPr lang="hu-HU" dirty="0" err="1" smtClean="0"/>
              <a:t>pszeudoplasztikus</a:t>
            </a:r>
            <a:r>
              <a:rPr lang="hu-HU" dirty="0" smtClean="0"/>
              <a:t> </a:t>
            </a:r>
            <a:r>
              <a:rPr lang="hu-HU" dirty="0" err="1" smtClean="0"/>
              <a:t>fermentleveknél</a:t>
            </a:r>
            <a:r>
              <a:rPr lang="hu-HU" dirty="0" smtClean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hu-HU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hu-HU" dirty="0" smtClean="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1755669" y="2679638"/>
          <a:ext cx="2543175" cy="180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>
            <p:extLst/>
          </p:nvPr>
        </p:nvGraphicFramePr>
        <p:xfrm>
          <a:off x="4953864" y="2870961"/>
          <a:ext cx="2344250" cy="1548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9" name="Diagram 18"/>
          <p:cNvGraphicFramePr/>
          <p:nvPr>
            <p:extLst/>
          </p:nvPr>
        </p:nvGraphicFramePr>
        <p:xfrm>
          <a:off x="7956636" y="2687145"/>
          <a:ext cx="2494573" cy="182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1283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Keverés - </a:t>
            </a:r>
            <a:r>
              <a:rPr lang="hu-HU" sz="3200" dirty="0" err="1" smtClean="0"/>
              <a:t>Reológia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24129" y="2286000"/>
            <a:ext cx="5665430" cy="345306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err="1" smtClean="0"/>
              <a:t>Pszeudoplasztikus</a:t>
            </a:r>
            <a:r>
              <a:rPr lang="hu-HU" dirty="0" smtClean="0"/>
              <a:t> </a:t>
            </a:r>
            <a:r>
              <a:rPr lang="hu-HU" dirty="0" err="1" smtClean="0"/>
              <a:t>fermentlevek</a:t>
            </a:r>
            <a:endParaRPr lang="hu-HU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Távolsággal csökken a nyíróerő, nő a viszkozitás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pl.: </a:t>
            </a:r>
            <a:r>
              <a:rPr lang="hu-HU" dirty="0" err="1" smtClean="0"/>
              <a:t>xantán</a:t>
            </a:r>
            <a:r>
              <a:rPr lang="hu-HU" dirty="0" smtClean="0"/>
              <a:t> gumi fermentáció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Kiküszöbölés: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nagy </a:t>
            </a:r>
            <a:r>
              <a:rPr lang="hu-HU" dirty="0" smtClean="0"/>
              <a:t>átmérőjű keverőkkel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Nagyobb nyél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Nem megoldás a vertikális keverésre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err="1" smtClean="0"/>
              <a:t>Prochem</a:t>
            </a:r>
            <a:r>
              <a:rPr lang="hu-HU" dirty="0" smtClean="0"/>
              <a:t> </a:t>
            </a:r>
            <a:r>
              <a:rPr lang="hu-HU" dirty="0" err="1" smtClean="0"/>
              <a:t>Hidrofoil</a:t>
            </a:r>
            <a:r>
              <a:rPr lang="hu-HU" dirty="0" smtClean="0"/>
              <a:t> és </a:t>
            </a:r>
            <a:r>
              <a:rPr lang="hu-HU" dirty="0" err="1" smtClean="0"/>
              <a:t>Mixco</a:t>
            </a:r>
            <a:r>
              <a:rPr lang="hu-HU" dirty="0" smtClean="0"/>
              <a:t> A-315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hu-HU" dirty="0" smtClean="0"/>
              <a:t>Jó axiális keverés, jó OTR, direkt nem-newtoni </a:t>
            </a:r>
            <a:r>
              <a:rPr lang="hu-HU" dirty="0" err="1" smtClean="0"/>
              <a:t>fermentlevekhez</a:t>
            </a: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77" y="2382254"/>
            <a:ext cx="5453996" cy="286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2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Keverés – </a:t>
            </a:r>
            <a:r>
              <a:rPr lang="hu-HU" sz="3200" dirty="0" smtClean="0"/>
              <a:t>Emlős sejtek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u-HU" dirty="0" smtClean="0"/>
              <a:t>Mozgatási és levegőztetési követelmények mások, mint mikroba kultúráknál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hu-HU" dirty="0" smtClean="0"/>
              <a:t>OTR követelmények kisebbek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hu-HU" dirty="0" smtClean="0"/>
              <a:t>DE könnyebben sérülnek a mechanikai hatásokra és az összeeső gázbuborékokra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dirty="0"/>
              <a:t>H</a:t>
            </a:r>
            <a:r>
              <a:rPr lang="hu-HU" dirty="0" smtClean="0"/>
              <a:t>omogén szuszpenzióban kell tartani a sejteket/</a:t>
            </a:r>
            <a:r>
              <a:rPr lang="hu-HU" dirty="0" err="1" smtClean="0"/>
              <a:t>mikrokarriereket</a:t>
            </a:r>
            <a:r>
              <a:rPr lang="hu-HU" dirty="0" smtClean="0"/>
              <a:t>, úgy hogy a lehető legkisebb mechanikai sérülést okozzák 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hu-HU" dirty="0" smtClean="0"/>
              <a:t>Törőlemezek használatát kerülni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u-HU" dirty="0" smtClean="0"/>
              <a:t>Elefánt fül keverő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7" y="4355708"/>
            <a:ext cx="3047998" cy="2285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24" y="435570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Fermentor</a:t>
            </a:r>
            <a:r>
              <a:rPr lang="hu-HU" dirty="0" smtClean="0"/>
              <a:t> tartály tervezése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u-HU" dirty="0" smtClean="0"/>
              <a:t>Helykövetelmény</a:t>
            </a:r>
          </a:p>
          <a:p>
            <a:pPr marL="457200" indent="-457200">
              <a:buFont typeface="+mj-lt"/>
              <a:buAutoNum type="alphaLcParenR"/>
            </a:pPr>
            <a:r>
              <a:rPr lang="hu-HU" dirty="0" smtClean="0"/>
              <a:t>Szállítás</a:t>
            </a:r>
          </a:p>
          <a:p>
            <a:pPr marL="630936" lvl="1" indent="-457200"/>
            <a:r>
              <a:rPr lang="hu-HU" dirty="0" smtClean="0"/>
              <a:t>4,6 m felett </a:t>
            </a:r>
            <a:r>
              <a:rPr lang="hu-HU" dirty="0" err="1" smtClean="0"/>
              <a:t>on-site</a:t>
            </a:r>
            <a:r>
              <a:rPr lang="hu-HU" dirty="0" smtClean="0"/>
              <a:t> összeépítés</a:t>
            </a:r>
          </a:p>
          <a:p>
            <a:pPr marL="630936" lvl="1" indent="-457200"/>
            <a:r>
              <a:rPr lang="hu-HU" dirty="0" smtClean="0"/>
              <a:t>Előre elkészített tartály olcsóbb</a:t>
            </a:r>
          </a:p>
          <a:p>
            <a:pPr marL="457200" indent="-457200">
              <a:buFont typeface="+mj-lt"/>
              <a:buAutoNum type="alphaLcParenR"/>
            </a:pPr>
            <a:r>
              <a:rPr lang="hu-HU" dirty="0" smtClean="0"/>
              <a:t>Eladói megfontolás</a:t>
            </a:r>
          </a:p>
          <a:p>
            <a:pPr marL="630936" lvl="1" indent="-457200"/>
            <a:r>
              <a:rPr lang="hu-HU" dirty="0" smtClean="0"/>
              <a:t>A </a:t>
            </a:r>
            <a:r>
              <a:rPr lang="hu-HU" dirty="0" smtClean="0"/>
              <a:t>méret </a:t>
            </a:r>
            <a:r>
              <a:rPr lang="hu-HU" dirty="0" smtClean="0"/>
              <a:t>növekedésével egyre kevesebb gyártó</a:t>
            </a:r>
          </a:p>
          <a:p>
            <a:pPr marL="457200" indent="-457200">
              <a:buFont typeface="+mj-lt"/>
              <a:buAutoNum type="alphaLcParenR"/>
            </a:pPr>
            <a:r>
              <a:rPr lang="hu-HU" dirty="0" smtClean="0"/>
              <a:t>Standard méretek</a:t>
            </a:r>
          </a:p>
          <a:p>
            <a:pPr marL="457200" indent="-457200">
              <a:buFont typeface="+mj-lt"/>
              <a:buAutoNum type="alphaLcParenR"/>
            </a:pPr>
            <a:r>
              <a:rPr lang="hu-HU" dirty="0" smtClean="0"/>
              <a:t>Speciális részek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52" y="1621377"/>
            <a:ext cx="4222159" cy="468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tervezés filozófiája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0494" y="1961146"/>
            <a:ext cx="4944979" cy="4042611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hu-HU" dirty="0" smtClean="0"/>
              <a:t>Biztonság, gazdaságosan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Laboratóriumi </a:t>
            </a:r>
            <a:r>
              <a:rPr lang="hu-HU" dirty="0"/>
              <a:t>körülmények </a:t>
            </a:r>
            <a:r>
              <a:rPr lang="hu-HU" dirty="0" smtClean="0"/>
              <a:t>között: rugalmasság</a:t>
            </a:r>
            <a:endParaRPr lang="hu-HU" dirty="0"/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Ipari </a:t>
            </a:r>
            <a:r>
              <a:rPr lang="hu-HU" dirty="0"/>
              <a:t>körülmények </a:t>
            </a:r>
            <a:r>
              <a:rPr lang="hu-HU" dirty="0" smtClean="0"/>
              <a:t>között: ár, megbízhatóság, biztonság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kompromisszum, ami valós fermentációs folyamatokból nyert tapasztalatokon alapszik („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enough</a:t>
            </a:r>
            <a:r>
              <a:rPr lang="hu-HU" dirty="0" smtClean="0"/>
              <a:t> is </a:t>
            </a:r>
            <a:r>
              <a:rPr lang="hu-HU" dirty="0" err="1" smtClean="0"/>
              <a:t>better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dirty="0" err="1" smtClean="0"/>
              <a:t>nothing</a:t>
            </a:r>
            <a:r>
              <a:rPr lang="hu-HU" dirty="0" smtClean="0"/>
              <a:t>)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Valóban fontos paraméterek ismerete</a:t>
            </a:r>
          </a:p>
          <a:p>
            <a:pPr>
              <a:buFont typeface="Wingdings" pitchFamily="2" charset="2"/>
              <a:buChar char="v"/>
            </a:pPr>
            <a:endParaRPr lang="hu-HU" dirty="0" smtClean="0"/>
          </a:p>
          <a:p>
            <a:pPr>
              <a:buFont typeface="Wingdings" pitchFamily="2" charset="2"/>
              <a:buChar char="v"/>
            </a:pPr>
            <a:endParaRPr lang="hu-H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84832"/>
            <a:ext cx="5157788" cy="39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Fermentor</a:t>
            </a:r>
            <a:r>
              <a:rPr lang="hu-HU" dirty="0" smtClean="0"/>
              <a:t> tartály tervezése - </a:t>
            </a:r>
            <a:r>
              <a:rPr lang="hu-HU" sz="3200" dirty="0" smtClean="0"/>
              <a:t>anyagok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hu-HU" dirty="0" smtClean="0"/>
              <a:t>Kompatibilitás az organizmussal</a:t>
            </a:r>
          </a:p>
          <a:p>
            <a:pPr marL="457200" indent="-457200">
              <a:buFont typeface="+mj-lt"/>
              <a:buAutoNum type="alphaLcParenR"/>
            </a:pPr>
            <a:r>
              <a:rPr lang="hu-HU" dirty="0" err="1" smtClean="0"/>
              <a:t>Fermentlé</a:t>
            </a:r>
            <a:r>
              <a:rPr lang="hu-HU" dirty="0" smtClean="0"/>
              <a:t> korrozív hatása</a:t>
            </a:r>
          </a:p>
          <a:p>
            <a:pPr marL="457200" indent="-457200">
              <a:buFont typeface="+mj-lt"/>
              <a:buAutoNum type="alphaLcParenR"/>
            </a:pPr>
            <a:r>
              <a:rPr lang="hu-HU" dirty="0" smtClean="0"/>
              <a:t>Költségek és a készülék életideje</a:t>
            </a:r>
          </a:p>
          <a:p>
            <a:pPr marL="630936" lvl="1" indent="-457200"/>
            <a:r>
              <a:rPr lang="hu-HU" dirty="0" smtClean="0"/>
              <a:t>SS316L a legjobb (és legdrágább)</a:t>
            </a:r>
          </a:p>
          <a:p>
            <a:pPr marL="457200" indent="-457200">
              <a:buFont typeface="+mj-lt"/>
              <a:buAutoNum type="alphaLcParenR"/>
            </a:pPr>
            <a:r>
              <a:rPr lang="hu-HU" dirty="0" smtClean="0"/>
              <a:t>Anyagok tesztelése</a:t>
            </a:r>
          </a:p>
          <a:p>
            <a:pPr marL="630936" lvl="1" indent="-457200"/>
            <a:r>
              <a:rPr lang="hu-HU" dirty="0" smtClean="0"/>
              <a:t>A gyártók ritkán tesztelik a tartályt </a:t>
            </a:r>
            <a:r>
              <a:rPr lang="hu-HU" dirty="0" err="1" smtClean="0"/>
              <a:t>fermentlével</a:t>
            </a:r>
            <a:r>
              <a:rPr lang="hu-HU" dirty="0" smtClean="0"/>
              <a:t> és sejtkultúrával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51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4343" y="964683"/>
            <a:ext cx="8801102" cy="758952"/>
          </a:xfrm>
        </p:spPr>
        <p:txBody>
          <a:bodyPr>
            <a:normAutofit fontScale="90000"/>
          </a:bodyPr>
          <a:lstStyle/>
          <a:p>
            <a:r>
              <a:rPr lang="hu-HU" dirty="0" err="1" smtClean="0"/>
              <a:t>Fermentor</a:t>
            </a:r>
            <a:r>
              <a:rPr lang="hu-HU" dirty="0" smtClean="0"/>
              <a:t> tartály tervezése – </a:t>
            </a:r>
            <a:r>
              <a:rPr lang="hu-HU" sz="3200" dirty="0" smtClean="0"/>
              <a:t>Varratok, felület érdesség, tisztíthatóság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983185" y="2013045"/>
            <a:ext cx="9720073" cy="4023360"/>
          </a:xfrm>
        </p:spPr>
        <p:txBody>
          <a:bodyPr>
            <a:normAutofit/>
          </a:bodyPr>
          <a:lstStyle/>
          <a:p>
            <a:r>
              <a:rPr lang="hu-HU" dirty="0" smtClean="0"/>
              <a:t>Varratok:</a:t>
            </a:r>
          </a:p>
          <a:p>
            <a:pPr lvl="1"/>
            <a:r>
              <a:rPr lang="hu-HU" dirty="0" smtClean="0"/>
              <a:t>Törvényi szabályozás</a:t>
            </a:r>
          </a:p>
          <a:p>
            <a:pPr lvl="1"/>
            <a:r>
              <a:rPr lang="hu-HU" dirty="0" smtClean="0"/>
              <a:t>Fontosak, maximális simaság és tisztíthatóság biztosítása, korrózió minimalizálása</a:t>
            </a:r>
          </a:p>
          <a:p>
            <a:pPr lvl="1"/>
            <a:r>
              <a:rPr lang="hu-HU" dirty="0" smtClean="0"/>
              <a:t>Aszeptikus </a:t>
            </a:r>
            <a:r>
              <a:rPr lang="hu-HU" dirty="0" err="1" smtClean="0"/>
              <a:t>fermentoroknál</a:t>
            </a:r>
            <a:r>
              <a:rPr lang="hu-HU" dirty="0" smtClean="0"/>
              <a:t> inert gáz alatt</a:t>
            </a:r>
          </a:p>
          <a:p>
            <a:pPr marL="128016" lvl="1" indent="0">
              <a:buNone/>
            </a:pPr>
            <a:r>
              <a:rPr lang="hu-HU" sz="2400" dirty="0" smtClean="0"/>
              <a:t>Felület érdessége:</a:t>
            </a:r>
          </a:p>
          <a:p>
            <a:pPr lvl="1"/>
            <a:r>
              <a:rPr lang="hu-HU" dirty="0" smtClean="0"/>
              <a:t>Minél simább, annál egyszerűbb tisztítani (minél simább, annál drágább </a:t>
            </a:r>
            <a:r>
              <a:rPr lang="hu-HU" dirty="0" smtClean="0">
                <a:sym typeface="Wingdings" panose="05000000000000000000" pitchFamily="2" charset="2"/>
              </a:rPr>
              <a:t>)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Durvább felület: nehezebb tisztítani, ezért szigorúbb tisztítási protokoll vonatkozik rá, jobban oda kell figyelni, hogy a tisztítás megfelelően el legyen végezve</a:t>
            </a:r>
          </a:p>
          <a:p>
            <a:pPr lvl="1"/>
            <a:r>
              <a:rPr lang="hu-HU" dirty="0" err="1" smtClean="0">
                <a:sym typeface="Wingdings" panose="05000000000000000000" pitchFamily="2" charset="2"/>
              </a:rPr>
              <a:t>One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way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another</a:t>
            </a:r>
            <a:r>
              <a:rPr lang="hu-HU" dirty="0" smtClean="0">
                <a:sym typeface="Wingdings" panose="05000000000000000000" pitchFamily="2" charset="2"/>
              </a:rPr>
              <a:t>: fizetni kell, rajtunk áll a választás!</a:t>
            </a:r>
          </a:p>
          <a:p>
            <a:pPr marL="128016" lvl="1" indent="0">
              <a:buNone/>
            </a:pPr>
            <a:r>
              <a:rPr lang="hu-HU" sz="2400" dirty="0" smtClean="0">
                <a:sym typeface="Wingdings" panose="05000000000000000000" pitchFamily="2" charset="2"/>
              </a:rPr>
              <a:t>Tisztíthatóság: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CIP rendszer ne legyen „veszélyeztetve”, minden belső felület tisztítható legyen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Ha nehéz tisztítani, akkor nem is lesz rendesen tisztítva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87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Fermentor</a:t>
            </a:r>
            <a:r>
              <a:rPr lang="hu-HU" dirty="0" smtClean="0"/>
              <a:t> tartály tervezése – </a:t>
            </a:r>
            <a:r>
              <a:rPr lang="hu-HU" sz="3200" dirty="0" smtClean="0"/>
              <a:t>csőkígyók, törőlemezek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24128" y="2286000"/>
            <a:ext cx="6832493" cy="3392905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Csőkígyók</a:t>
            </a:r>
          </a:p>
          <a:p>
            <a:pPr lvl="1"/>
            <a:r>
              <a:rPr lang="hu-HU" dirty="0" smtClean="0"/>
              <a:t>Nagy költséges, meg kell fontolni, hogy tényleg szükségesek-e</a:t>
            </a:r>
          </a:p>
          <a:p>
            <a:pPr lvl="1"/>
            <a:r>
              <a:rPr lang="hu-HU" dirty="0" smtClean="0"/>
              <a:t>Ha mégis fontos: legalább 15 cm (6”) hely a csövek között</a:t>
            </a:r>
          </a:p>
          <a:p>
            <a:pPr lvl="1"/>
            <a:r>
              <a:rPr lang="hu-HU" dirty="0" smtClean="0"/>
              <a:t>Bizonyosodjunk meg róla: oly módon felszerelt, hogy ellenáll a fermentáció alatt generált </a:t>
            </a:r>
            <a:r>
              <a:rPr lang="hu-HU" dirty="0" err="1" smtClean="0"/>
              <a:t>mechananikai</a:t>
            </a:r>
            <a:r>
              <a:rPr lang="hu-HU" dirty="0" smtClean="0"/>
              <a:t> és </a:t>
            </a:r>
            <a:r>
              <a:rPr lang="hu-HU" dirty="0" err="1" smtClean="0"/>
              <a:t>hőstressznek</a:t>
            </a:r>
            <a:endParaRPr lang="hu-HU" dirty="0" smtClean="0"/>
          </a:p>
          <a:p>
            <a:r>
              <a:rPr lang="hu-HU" dirty="0" smtClean="0"/>
              <a:t>Törőlemezek</a:t>
            </a:r>
            <a:endParaRPr lang="hu-HU" dirty="0"/>
          </a:p>
          <a:p>
            <a:pPr lvl="1"/>
            <a:r>
              <a:rPr lang="hu-HU" dirty="0" smtClean="0"/>
              <a:t>Legjobb, ha a tartály falához hegesztett</a:t>
            </a:r>
          </a:p>
          <a:p>
            <a:pPr lvl="1"/>
            <a:r>
              <a:rPr lang="hu-HU" dirty="0" smtClean="0"/>
              <a:t>Bontható illesztésekkel eltávolítható törőlemezeket kapunk, megkönnyíti a tisztítást</a:t>
            </a:r>
          </a:p>
          <a:p>
            <a:pPr lvl="1"/>
            <a:r>
              <a:rPr lang="hu-HU" dirty="0" smtClean="0"/>
              <a:t>4 törőlemez kell – méretük egyenként a tartály átmérőjének 1/10 része</a:t>
            </a:r>
          </a:p>
        </p:txBody>
      </p:sp>
      <p:pic>
        <p:nvPicPr>
          <p:cNvPr id="6" name="Kép 5" descr="2000px-Agitated_vessel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830" y="1540043"/>
            <a:ext cx="3558852" cy="41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Fermentor</a:t>
            </a:r>
            <a:r>
              <a:rPr lang="hu-HU" dirty="0" smtClean="0"/>
              <a:t> tartály tervezése – </a:t>
            </a:r>
            <a:r>
              <a:rPr lang="hu-HU" sz="3200" dirty="0" smtClean="0"/>
              <a:t>gázelosztók, szerelőnyílások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Gázelosztók:</a:t>
            </a:r>
          </a:p>
          <a:p>
            <a:pPr lvl="1"/>
            <a:r>
              <a:rPr lang="hu-HU" dirty="0" smtClean="0"/>
              <a:t>Általában gáz elosztáshoz: gyűrű alakú elosztó</a:t>
            </a:r>
          </a:p>
          <a:p>
            <a:pPr lvl="1"/>
            <a:r>
              <a:rPr lang="hu-HU" dirty="0" smtClean="0"/>
              <a:t>A lyukaknak lefelé kell nézni</a:t>
            </a:r>
          </a:p>
          <a:p>
            <a:pPr lvl="1"/>
            <a:r>
              <a:rPr lang="hu-HU" dirty="0" smtClean="0"/>
              <a:t>A lyukaknak a gyűrűben egyvonalban kell lenni a keverő belső éleivel</a:t>
            </a:r>
          </a:p>
          <a:p>
            <a:pPr lvl="1"/>
            <a:r>
              <a:rPr lang="hu-HU" dirty="0" smtClean="0"/>
              <a:t>Úgy kell elhelyezni, hogyha bármi belekerül, az a tartályba visszafolyjon</a:t>
            </a:r>
            <a:endParaRPr lang="hu-HU" dirty="0"/>
          </a:p>
          <a:p>
            <a:pPr marL="0" indent="-45720">
              <a:buNone/>
            </a:pPr>
            <a:r>
              <a:rPr lang="hu-HU" dirty="0" smtClean="0"/>
              <a:t>Szerelőnyílások:</a:t>
            </a:r>
          </a:p>
          <a:p>
            <a:pPr lvl="1"/>
            <a:r>
              <a:rPr lang="hu-HU" dirty="0" smtClean="0"/>
              <a:t>Használatuk szükségtelenné teszi nagyobb tartályokban a teljesen nyitható fedelet</a:t>
            </a:r>
          </a:p>
          <a:p>
            <a:pPr lvl="1"/>
            <a:r>
              <a:rPr lang="hu-HU" dirty="0" smtClean="0"/>
              <a:t>Standard méret: 30,5-71 cm (12”-28”), minimum praktikus méret: 40,5 cm (16”)</a:t>
            </a:r>
          </a:p>
          <a:p>
            <a:pPr lvl="1"/>
            <a:r>
              <a:rPr lang="hu-HU" dirty="0" smtClean="0"/>
              <a:t>Maximum méretet a tartály átmérője határozza meg és azok a dolgok, amiket</a:t>
            </a:r>
            <a:r>
              <a:rPr lang="hu-HU" dirty="0"/>
              <a:t> </a:t>
            </a:r>
            <a:r>
              <a:rPr lang="hu-HU" dirty="0" smtClean="0"/>
              <a:t>a tetején kell beszerelni</a:t>
            </a:r>
          </a:p>
          <a:p>
            <a:pPr lvl="1"/>
            <a:r>
              <a:rPr lang="hu-HU" dirty="0" smtClean="0"/>
              <a:t>A peremnek olyan rövidnek kell lenni, amilyennek lehet (tisztaság és tisztíthatóság miatt)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42" y="1726240"/>
            <a:ext cx="18097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2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Fermentor</a:t>
            </a:r>
            <a:r>
              <a:rPr lang="hu-HU" dirty="0" smtClean="0"/>
              <a:t>  tartály tervezése –</a:t>
            </a:r>
            <a:r>
              <a:rPr lang="hu-HU" sz="3600" dirty="0" smtClean="0"/>
              <a:t>látóüvegek, leeresztő szelep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1094875" y="2286000"/>
            <a:ext cx="7230978" cy="3717758"/>
          </a:xfrm>
        </p:spPr>
        <p:txBody>
          <a:bodyPr>
            <a:normAutofit lnSpcReduction="10000"/>
          </a:bodyPr>
          <a:lstStyle/>
          <a:p>
            <a:r>
              <a:rPr lang="hu-HU" sz="2600" dirty="0" smtClean="0">
                <a:latin typeface="Times New Roman"/>
                <a:cs typeface="Times New Roman"/>
              </a:rPr>
              <a:t>Látóüvegek:</a:t>
            </a:r>
          </a:p>
          <a:p>
            <a:pPr lvl="1"/>
            <a:r>
              <a:rPr lang="hu-HU" dirty="0" smtClean="0"/>
              <a:t>Nem mindenki használ</a:t>
            </a:r>
          </a:p>
          <a:p>
            <a:pPr lvl="1"/>
            <a:r>
              <a:rPr lang="hu-HU" dirty="0" smtClean="0"/>
              <a:t>Kör alakú egészségügyi fogóval felszerelve (egyszerű tisztítás és cserélhetőség)</a:t>
            </a:r>
          </a:p>
          <a:p>
            <a:pPr lvl="1"/>
            <a:r>
              <a:rPr lang="hu-HU" dirty="0" smtClean="0"/>
              <a:t>Hosszú négyszögletes: jóval drágább, speciális módosításokat igényel, hogy öntisztító legyen</a:t>
            </a:r>
          </a:p>
          <a:p>
            <a:r>
              <a:rPr lang="hu-HU" dirty="0" smtClean="0"/>
              <a:t>Leeresztő szelep:</a:t>
            </a:r>
          </a:p>
          <a:p>
            <a:pPr lvl="1"/>
            <a:r>
              <a:rPr lang="hu-HU" dirty="0" smtClean="0"/>
              <a:t>Az elérhető legjobb szelep a süllyesztve szerelt diafragma szelep</a:t>
            </a:r>
          </a:p>
          <a:p>
            <a:pPr lvl="1"/>
            <a:r>
              <a:rPr lang="hu-HU" dirty="0" smtClean="0"/>
              <a:t>A csatlakozóval direkt a tartályhoz csatlakozó modell nem használható aszeptikus fermentációhoz, mert nem lehet a szilárd kirakódásoktól mentesíteni vagy megtisztítani</a:t>
            </a:r>
          </a:p>
        </p:txBody>
      </p:sp>
      <p:pic>
        <p:nvPicPr>
          <p:cNvPr id="4" name="Kép 3" descr="Sight_Glass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628" y="2218071"/>
            <a:ext cx="23812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Tervezési példa - </a:t>
            </a:r>
            <a:r>
              <a:rPr lang="hu-HU" sz="3200" dirty="0" smtClean="0"/>
              <a:t>Alapok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hu-HU" sz="2400" i="1" dirty="0" smtClean="0"/>
              <a:t>Termék: </a:t>
            </a:r>
            <a:r>
              <a:rPr lang="hu-HU" sz="2400" dirty="0" err="1" smtClean="0"/>
              <a:t>intracelluláris</a:t>
            </a:r>
            <a:r>
              <a:rPr lang="hu-HU" sz="2400" dirty="0" smtClean="0"/>
              <a:t>, </a:t>
            </a:r>
            <a:r>
              <a:rPr lang="hu-HU" sz="2400" dirty="0" err="1" smtClean="0"/>
              <a:t>rekombináns</a:t>
            </a:r>
            <a:r>
              <a:rPr lang="hu-HU" sz="2400" dirty="0" smtClean="0"/>
              <a:t> organizmus</a:t>
            </a:r>
          </a:p>
          <a:p>
            <a:pPr marL="342900" indent="-342900">
              <a:buFont typeface="+mj-lt"/>
              <a:buAutoNum type="alphaLcParenR"/>
            </a:pPr>
            <a:r>
              <a:rPr lang="hu-HU" sz="2400" i="1" dirty="0" smtClean="0"/>
              <a:t>Éves termelés: </a:t>
            </a:r>
            <a:r>
              <a:rPr lang="hu-HU" sz="2400" dirty="0" smtClean="0"/>
              <a:t>30000 kg/év tiszta, száraz termék</a:t>
            </a:r>
          </a:p>
          <a:p>
            <a:pPr marL="297180" indent="-342900">
              <a:buFont typeface="+mj-lt"/>
              <a:buAutoNum type="alphaLcParenR"/>
            </a:pPr>
            <a:r>
              <a:rPr lang="hu-HU" sz="2400" i="1" dirty="0" smtClean="0"/>
              <a:t>Tisztítási hatékonyság: </a:t>
            </a:r>
            <a:r>
              <a:rPr lang="hu-HU" sz="2400" dirty="0" smtClean="0"/>
              <a:t>80%</a:t>
            </a:r>
          </a:p>
          <a:p>
            <a:pPr marL="297180" indent="-342900">
              <a:buFont typeface="+mj-lt"/>
              <a:buAutoNum type="alphaLcParenR"/>
            </a:pPr>
            <a:r>
              <a:rPr lang="hu-HU" sz="2400" i="1" dirty="0" smtClean="0"/>
              <a:t>Biztonsági szint: </a:t>
            </a:r>
            <a:r>
              <a:rPr lang="hu-HU" sz="2400" dirty="0" smtClean="0"/>
              <a:t>BL2</a:t>
            </a:r>
          </a:p>
          <a:p>
            <a:pPr marL="297180" indent="-342900">
              <a:buFont typeface="+mj-lt"/>
              <a:buAutoNum type="alphaLcParenR"/>
            </a:pPr>
            <a:r>
              <a:rPr lang="hu-HU" sz="2400" i="1" dirty="0" err="1" smtClean="0"/>
              <a:t>Validálás</a:t>
            </a:r>
            <a:r>
              <a:rPr lang="hu-HU" sz="2400" i="1" dirty="0" smtClean="0"/>
              <a:t>: </a:t>
            </a:r>
            <a:r>
              <a:rPr lang="hu-HU" sz="2400" dirty="0" smtClean="0"/>
              <a:t>készülék </a:t>
            </a:r>
            <a:r>
              <a:rPr lang="hu-HU" sz="2400" dirty="0" err="1" smtClean="0"/>
              <a:t>validálása</a:t>
            </a:r>
            <a:r>
              <a:rPr lang="hu-HU" sz="2400" dirty="0" smtClean="0"/>
              <a:t>, </a:t>
            </a:r>
            <a:r>
              <a:rPr lang="hu-HU" sz="2400" dirty="0" err="1" smtClean="0"/>
              <a:t>CGMP-nek</a:t>
            </a:r>
            <a:r>
              <a:rPr lang="hu-HU" sz="2400" dirty="0" smtClean="0"/>
              <a:t> való megfelelés</a:t>
            </a:r>
          </a:p>
          <a:p>
            <a:pPr marL="297180" indent="-342900">
              <a:buFont typeface="+mj-lt"/>
              <a:buAutoNum type="alphaLcParenR"/>
            </a:pPr>
            <a:r>
              <a:rPr lang="hu-HU" sz="2400" i="1" dirty="0" smtClean="0"/>
              <a:t>Működési idő:</a:t>
            </a:r>
            <a:r>
              <a:rPr lang="hu-HU" sz="2400" dirty="0" smtClean="0"/>
              <a:t> 330 nap/év, 24 </a:t>
            </a:r>
            <a:r>
              <a:rPr lang="hu-HU" dirty="0" smtClean="0"/>
              <a:t>h/nap, 7 nap/hét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561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Tervezési példa - </a:t>
            </a:r>
            <a:r>
              <a:rPr lang="hu-HU" sz="3200" dirty="0"/>
              <a:t>Alapok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024128" y="2286000"/>
                <a:ext cx="9720073" cy="4223982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u-HU" sz="2000" i="1" dirty="0"/>
                  <a:t>Fermentáció jellemzői: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/>
                  <a:t>Maximális működési térfogat:</a:t>
                </a:r>
                <a:r>
                  <a:rPr lang="hu-HU" sz="1600" dirty="0"/>
                  <a:t> 20 l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/>
                  <a:t>Maximális elért sejttömeg (száraz tömeg):</a:t>
                </a:r>
                <a:r>
                  <a:rPr lang="hu-HU" sz="1600" dirty="0"/>
                  <a:t> 20 g/l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/>
                  <a:t>Kívánt gyártási sejttömeg: </a:t>
                </a:r>
                <a:r>
                  <a:rPr lang="hu-HU" sz="1600" dirty="0"/>
                  <a:t>50 g/l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/>
                  <a:t>A termék maximális </a:t>
                </a:r>
                <a:r>
                  <a:rPr lang="hu-HU" sz="1600" b="1" dirty="0" err="1"/>
                  <a:t>expressziós</a:t>
                </a:r>
                <a:r>
                  <a:rPr lang="hu-HU" sz="1600" b="1" dirty="0"/>
                  <a:t> szintje: </a:t>
                </a:r>
                <a:r>
                  <a:rPr lang="hu-HU" sz="1600" dirty="0"/>
                  <a:t>0,05 g/</a:t>
                </a:r>
                <a:r>
                  <a:rPr lang="hu-HU" sz="1600" dirty="0" err="1"/>
                  <a:t>g</a:t>
                </a:r>
                <a:r>
                  <a:rPr lang="hu-HU" sz="1600" dirty="0"/>
                  <a:t> sejt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/>
                  <a:t>Glükózra vonatkozó eredő hozam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1600" b="1"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hu-HU" sz="1600" b="1">
                            <a:latin typeface="Cambria Math"/>
                          </a:rPr>
                          <m:t>𝐱</m:t>
                        </m:r>
                        <m:r>
                          <a:rPr lang="hu-HU" sz="1600" b="1">
                            <a:latin typeface="Cambria Math"/>
                          </a:rPr>
                          <m:t>/</m:t>
                        </m:r>
                        <m:r>
                          <a:rPr lang="hu-HU" sz="1600" b="1">
                            <a:latin typeface="Cambria Math"/>
                          </a:rPr>
                          <m:t>𝐬</m:t>
                        </m:r>
                      </m:sub>
                    </m:sSub>
                    <m:r>
                      <a:rPr lang="hu-HU" sz="1600" b="1">
                        <a:latin typeface="Cambria Math"/>
                      </a:rPr>
                      <m:t>):</m:t>
                    </m:r>
                  </m:oMath>
                </a14:m>
                <a:r>
                  <a:rPr lang="hu-HU" sz="1600" dirty="0"/>
                  <a:t> 0,4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/>
                  <a:t>Oxigénre vonatkozó eredő hozam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1600" b="1"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hu-HU" sz="1600" b="1">
                            <a:latin typeface="Cambria Math"/>
                          </a:rPr>
                          <m:t>𝐱</m:t>
                        </m:r>
                        <m:r>
                          <a:rPr lang="hu-HU" sz="1600" b="1">
                            <a:latin typeface="Cambria Math"/>
                          </a:rPr>
                          <m:t>/</m:t>
                        </m:r>
                        <m:r>
                          <a:rPr lang="hu-HU" sz="1600" b="1">
                            <a:latin typeface="Cambria Math"/>
                          </a:rPr>
                          <m:t>𝐨</m:t>
                        </m:r>
                      </m:sub>
                    </m:sSub>
                    <m:r>
                      <a:rPr lang="hu-HU" sz="1600" b="1">
                        <a:latin typeface="Cambria Math"/>
                      </a:rPr>
                      <m:t>)</m:t>
                    </m:r>
                  </m:oMath>
                </a14:m>
                <a:r>
                  <a:rPr lang="hu-HU" sz="1600" b="1" dirty="0"/>
                  <a:t>:</a:t>
                </a:r>
                <a:r>
                  <a:rPr lang="hu-HU" sz="1600" dirty="0"/>
                  <a:t> 1,0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/>
                  <a:t>Fenntartható növekedési sebesség:</a:t>
                </a:r>
                <a:r>
                  <a:rPr lang="hu-HU" sz="1600" dirty="0"/>
                  <a:t> 0,3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1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160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hu-HU" sz="160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u-HU" sz="1600" dirty="0"/>
                  <a:t> (T = 30°C, pH = 6,5)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/>
                  <a:t>Médium</a:t>
                </a:r>
                <a:r>
                  <a:rPr lang="hu-HU" sz="1600" dirty="0"/>
                  <a:t>: </a:t>
                </a:r>
                <a:r>
                  <a:rPr lang="hu-HU" sz="1600" dirty="0" smtClean="0"/>
                  <a:t>sók</a:t>
                </a:r>
                <a:r>
                  <a:rPr lang="hu-HU" sz="1600" dirty="0"/>
                  <a:t>, élesztő kivonat, </a:t>
                </a:r>
                <a:r>
                  <a:rPr lang="hu-HU" sz="1600" dirty="0" err="1"/>
                  <a:t>tiamin</a:t>
                </a:r>
                <a:r>
                  <a:rPr lang="hu-HU" sz="1600" dirty="0"/>
                  <a:t>, glükóz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dirty="0"/>
                  <a:t>„</a:t>
                </a:r>
                <a:r>
                  <a:rPr lang="hu-HU" sz="1600" b="1" dirty="0"/>
                  <a:t>Mód”</a:t>
                </a:r>
                <a:r>
                  <a:rPr lang="hu-HU" sz="1600" dirty="0"/>
                  <a:t>: minden komp. batch sterilizálás kezdetben (</a:t>
                </a:r>
                <a:r>
                  <a:rPr lang="hu-HU" sz="1600" dirty="0" err="1"/>
                  <a:t>kiv</a:t>
                </a:r>
                <a:r>
                  <a:rPr lang="hu-HU" sz="1600" dirty="0"/>
                  <a:t>. </a:t>
                </a:r>
                <a:r>
                  <a:rPr lang="hu-HU" sz="1600" dirty="0" err="1"/>
                  <a:t>tiamin</a:t>
                </a:r>
                <a:r>
                  <a:rPr lang="hu-HU" sz="1600" dirty="0"/>
                  <a:t>: steril szűrőn adagoljuk), glükózt külön sterilizáljuk és 5 g/l limit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/>
                  <a:t>T = 30°C, pH = 6,5</a:t>
                </a:r>
                <a:r>
                  <a:rPr lang="hu-HU" sz="1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16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hu-HU" sz="16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hu-H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1600" i="1">
                            <a:latin typeface="Cambria Math"/>
                          </a:rPr>
                          <m:t>𝑆𝑂</m:t>
                        </m:r>
                      </m:e>
                      <m:sub>
                        <m:r>
                          <a:rPr lang="hu-HU" sz="16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hu-HU" sz="1600" dirty="0"/>
                  <a:t> és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1600" i="1">
                            <a:latin typeface="Cambria Math"/>
                          </a:rPr>
                          <m:t>𝑁𝐻</m:t>
                        </m:r>
                      </m:e>
                      <m:sub>
                        <m:r>
                          <a:rPr lang="hu-HU" sz="16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hu-HU" sz="1600" dirty="0"/>
                  <a:t> gáz automatikus adagolásával)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dirty="0"/>
                  <a:t>Labor fermentációs idő: 18 h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 err="1"/>
                  <a:t>Fermentlé</a:t>
                </a:r>
                <a:r>
                  <a:rPr lang="hu-HU" sz="1600" b="1" dirty="0"/>
                  <a:t> </a:t>
                </a:r>
                <a:r>
                  <a:rPr lang="hu-HU" sz="1600" b="1" dirty="0" err="1"/>
                  <a:t>reológiája</a:t>
                </a:r>
                <a:r>
                  <a:rPr lang="hu-HU" sz="1600" dirty="0"/>
                  <a:t>: 2 </a:t>
                </a:r>
                <a:r>
                  <a:rPr lang="hu-HU" sz="1600" dirty="0" err="1" smtClean="0"/>
                  <a:t>cp</a:t>
                </a:r>
                <a:endParaRPr lang="hu-HU" sz="1600" dirty="0" smtClean="0"/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 smtClean="0"/>
                  <a:t>Oldott oxigén: </a:t>
                </a:r>
                <a:r>
                  <a:rPr lang="hu-HU" sz="1600" dirty="0" smtClean="0"/>
                  <a:t>30%</a:t>
                </a:r>
              </a:p>
              <a:p>
                <a:pPr lvl="1">
                  <a:buFont typeface="Wingdings" panose="05000000000000000000" pitchFamily="2" charset="2"/>
                  <a:buChar char="v"/>
                </a:pPr>
                <a:r>
                  <a:rPr lang="hu-HU" sz="1600" b="1" dirty="0" smtClean="0"/>
                  <a:t>Hűtés:</a:t>
                </a:r>
                <a:r>
                  <a:rPr lang="hu-HU" sz="1600" dirty="0" smtClean="0"/>
                  <a:t> 4°C-ra a fermentáció végén (30 perc, levegőztetés nélkül)</a:t>
                </a:r>
                <a:endParaRPr lang="hu-HU" sz="1600" dirty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4128" y="2286000"/>
                <a:ext cx="9720073" cy="4223982"/>
              </a:xfrm>
              <a:blipFill rotWithShape="1">
                <a:blip r:embed="rId2"/>
                <a:stretch>
                  <a:fillRect l="-1066" t="-173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202" y="1583141"/>
            <a:ext cx="3913903" cy="30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892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Tervezési példa – </a:t>
            </a:r>
            <a:r>
              <a:rPr lang="hu-HU" sz="3200" dirty="0" smtClean="0"/>
              <a:t>megoldás</a:t>
            </a:r>
            <a:br>
              <a:rPr lang="hu-HU" sz="3200" dirty="0" smtClean="0"/>
            </a:br>
            <a:r>
              <a:rPr lang="hu-HU" sz="3200" dirty="0" smtClean="0"/>
              <a:t>Mérlegek, méretezés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rtalom helye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83718125"/>
                  </p:ext>
                </p:extLst>
              </p:nvPr>
            </p:nvGraphicFramePr>
            <p:xfrm>
              <a:off x="801412" y="2006487"/>
              <a:ext cx="7908834" cy="403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80188"/>
                    <a:gridCol w="3528646"/>
                  </a:tblGrid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Éves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termelés (tiszta, száraz termék)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30000 kg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Visszanyerés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hatékonysága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80% = 0,8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err="1" smtClean="0">
                              <a:effectLst/>
                            </a:rPr>
                            <a:t>Fermentor</a:t>
                          </a:r>
                          <a:r>
                            <a:rPr lang="hu-HU" sz="1400" b="1" i="0" u="none" strike="noStrike" baseline="0" dirty="0" smtClean="0">
                              <a:effectLst/>
                            </a:rPr>
                            <a:t> éves </a:t>
                          </a:r>
                          <a:r>
                            <a:rPr lang="hu-HU" sz="1400" b="1" i="0" u="none" strike="noStrike" dirty="0" smtClean="0">
                              <a:effectLst/>
                            </a:rPr>
                            <a:t>termelése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30000 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𝑘𝑔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÷0,8=37500 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𝑘𝑔</m:t>
                                </m:r>
                              </m:oMath>
                            </m:oMathPara>
                          </a14:m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Termék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termelése (száraz) (g/</a:t>
                          </a:r>
                          <a:r>
                            <a:rPr lang="hu-HU" sz="1400" b="1" i="0" u="none" strike="noStrike" dirty="0" err="1">
                              <a:effectLst/>
                            </a:rPr>
                            <a:t>g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 sejt)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 smtClean="0">
                              <a:effectLst/>
                              <a:latin typeface="Cambria" panose="02040503050406030204" pitchFamily="18" charset="0"/>
                            </a:rPr>
                            <a:t>0,05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Éves sejttermelés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375</m:t>
                                </m:r>
                                <m:r>
                                  <a:rPr lang="hu-HU" sz="1400" b="0" i="0" u="none" strike="noStrike" smtClean="0">
                                    <a:effectLst/>
                                    <a:latin typeface="Cambria Math"/>
                                  </a:rPr>
                                  <m:t>00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𝑘𝑔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 ÷ 0,05=750000 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𝑘𝑔</m:t>
                                </m:r>
                              </m:oMath>
                            </m:oMathPara>
                          </a14:m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Kívánt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sejttömeg koncentráció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50 </m:t>
                                </m:r>
                                <m:box>
                                  <m:boxPr>
                                    <m:ctrlPr>
                                      <a:rPr lang="hu-HU" sz="1400" b="0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hu-HU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u-HU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𝑔</m:t>
                                        </m:r>
                                      </m:num>
                                      <m:den>
                                        <m:r>
                                          <a:rPr lang="hu-HU" sz="1400" b="0" i="1" u="none" strike="noStrike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𝑙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Éves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fermentáció térfogat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750000 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𝑘𝑔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 ×1000 </m:t>
                                </m:r>
                                <m:box>
                                  <m:boxPr>
                                    <m:ctrlPr>
                                      <a:rPr lang="hu-HU" sz="1400" b="0" i="1" u="none" strike="noStrike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hu-HU" sz="1400" b="0" i="1" u="none" strike="noStrike" smtClean="0"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u-HU" sz="1400" b="0" i="1" u="none" strike="noStrike" smtClean="0"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</m:num>
                                      <m:den>
                                        <m:r>
                                          <a:rPr lang="hu-HU" sz="1400" b="0" i="1" u="none" strike="noStrike" smtClean="0"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𝑘𝑔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÷50 </m:t>
                                </m:r>
                                <m:box>
                                  <m:boxPr>
                                    <m:ctrlPr>
                                      <a:rPr lang="hu-HU" sz="1400" b="0" i="1" u="none" strike="noStrike" smtClean="0">
                                        <a:effectLst/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hu-HU" sz="1400" b="0" i="1" u="none" strike="noStrike" smtClean="0"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u-HU" sz="1400" b="0" i="1" u="none" strike="noStrike" smtClean="0"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</m:num>
                                      <m:den>
                                        <m:r>
                                          <a:rPr lang="hu-HU" sz="1400" b="0" i="1" u="none" strike="noStrike" smtClean="0">
                                            <a:effectLst/>
                                            <a:latin typeface="Cambria Math"/>
                                            <a:ea typeface="Cambria Math"/>
                                          </a:rPr>
                                          <m:t>𝑙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=15000000 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nn-NO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Teljes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ciklusidő az üzem </a:t>
                          </a:r>
                          <a:r>
                            <a:rPr lang="hu-HU" sz="1400" b="1" i="0" u="none" strike="noStrike" dirty="0" smtClean="0">
                              <a:effectLst/>
                            </a:rPr>
                            <a:t>ésszerű</a:t>
                          </a:r>
                          <a:r>
                            <a:rPr lang="hu-HU" sz="1400" b="1" i="0" u="none" strike="noStrike" baseline="0" dirty="0" smtClean="0">
                              <a:effectLst/>
                            </a:rPr>
                            <a:t> </a:t>
                          </a:r>
                          <a:r>
                            <a:rPr lang="hu-HU" sz="1400" b="1" i="0" u="none" strike="noStrike" dirty="0" smtClean="0">
                              <a:effectLst/>
                            </a:rPr>
                            <a:t>üzemeltetéséhez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24 h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Fermentációs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idő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16 h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Állási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idő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8 h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Éves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működési idő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330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Ciklusok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száma (1 év, 1 </a:t>
                          </a:r>
                          <a:r>
                            <a:rPr lang="hu-HU" sz="1400" b="1" i="0" u="none" strike="noStrike" dirty="0" err="1">
                              <a:effectLst/>
                            </a:rPr>
                            <a:t>fermentor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)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330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err="1" smtClean="0">
                              <a:effectLst/>
                            </a:rPr>
                            <a:t>Fermentor</a:t>
                          </a:r>
                          <a:r>
                            <a:rPr lang="hu-HU" sz="1400" b="1" i="0" u="none" strike="noStrike" dirty="0" smtClean="0">
                              <a:effectLst/>
                            </a:rPr>
                            <a:t> napi ciklus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hu-HU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hu-HU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𝑓𝑒𝑟𝑚𝑒𝑛𝑡𝑜𝑟𝑜𝑘</m:t>
                                </m:r>
                                <m:r>
                                  <a:rPr lang="hu-HU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hu-HU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𝑠𝑧</m:t>
                                </m:r>
                                <m:r>
                                  <a:rPr lang="hu-HU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á</m:t>
                                </m:r>
                                <m:r>
                                  <a:rPr lang="hu-HU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Cambria Math"/>
                                  </a:rPr>
                                  <m:t>𝑚𝑎</m:t>
                                </m:r>
                              </m:oMath>
                            </m:oMathPara>
                          </a14:m>
                          <a:endParaRPr lang="hu-HU" sz="1400" b="0" i="0" u="none" strike="noStrike" dirty="0" smtClean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 Math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Napi</a:t>
                          </a:r>
                          <a:r>
                            <a:rPr lang="hu-HU" sz="1400" b="1" i="0" u="none" strike="noStrike" baseline="0" dirty="0" smtClean="0">
                              <a:effectLst/>
                            </a:rPr>
                            <a:t> f</a:t>
                          </a:r>
                          <a:r>
                            <a:rPr lang="hu-HU" sz="1400" b="1" i="0" u="none" strike="noStrike" dirty="0" smtClean="0">
                              <a:effectLst/>
                            </a:rPr>
                            <a:t>ermentációs térfogat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15000000 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𝑙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</a:rPr>
                                  <m:t> ÷330=45,450 </m:t>
                                </m:r>
                                <m:r>
                                  <a:rPr lang="hu-HU" sz="1400" b="0" i="1" u="none" strike="noStrike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</m:oMath>
                            </m:oMathPara>
                          </a14:m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rtalom helye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83718125"/>
                  </p:ext>
                </p:extLst>
              </p:nvPr>
            </p:nvGraphicFramePr>
            <p:xfrm>
              <a:off x="801412" y="2006487"/>
              <a:ext cx="7908834" cy="40320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380188"/>
                    <a:gridCol w="3528646"/>
                  </a:tblGrid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Éves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termelés (tiszta, száraz termék)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30000 kg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Visszanyerés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hatékonysága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80% = 0,8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err="1" smtClean="0">
                              <a:effectLst/>
                            </a:rPr>
                            <a:t>Fermentor</a:t>
                          </a:r>
                          <a:r>
                            <a:rPr lang="hu-HU" sz="1400" b="1" i="0" u="none" strike="noStrike" baseline="0" dirty="0" smtClean="0">
                              <a:effectLst/>
                            </a:rPr>
                            <a:t> éves </a:t>
                          </a:r>
                          <a:r>
                            <a:rPr lang="hu-HU" sz="1400" b="1" i="0" u="none" strike="noStrike" dirty="0" smtClean="0">
                              <a:effectLst/>
                            </a:rPr>
                            <a:t>termelése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124180" t="-206383" b="-1129787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Termék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termelése (száraz) (g/</a:t>
                          </a:r>
                          <a:r>
                            <a:rPr lang="hu-HU" sz="1400" b="1" i="0" u="none" strike="noStrike" dirty="0" err="1">
                              <a:effectLst/>
                            </a:rPr>
                            <a:t>g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 sejt)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 smtClean="0">
                              <a:effectLst/>
                              <a:latin typeface="Cambria" panose="02040503050406030204" pitchFamily="18" charset="0"/>
                            </a:rPr>
                            <a:t>0,05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Éves sejttermelés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124180" t="-406383" b="-929787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Kívánt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sejttömeg koncentráció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124180" t="-495833" b="-810417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Éves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fermentáció térfogat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124180" t="-608511" b="-727660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Teljes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ciklusidő az üzem </a:t>
                          </a:r>
                          <a:r>
                            <a:rPr lang="hu-HU" sz="1400" b="1" i="0" u="none" strike="noStrike" dirty="0" smtClean="0">
                              <a:effectLst/>
                            </a:rPr>
                            <a:t>ésszerű</a:t>
                          </a:r>
                          <a:r>
                            <a:rPr lang="hu-HU" sz="1400" b="1" i="0" u="none" strike="noStrike" baseline="0" dirty="0" smtClean="0">
                              <a:effectLst/>
                            </a:rPr>
                            <a:t> </a:t>
                          </a:r>
                          <a:r>
                            <a:rPr lang="hu-HU" sz="1400" b="1" i="0" u="none" strike="noStrike" dirty="0" smtClean="0">
                              <a:effectLst/>
                            </a:rPr>
                            <a:t>üzemeltetéséhez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24 h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Fermentációs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idő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16 h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Állási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idő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8 h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Éves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működési idő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330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Ciklusok 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száma (1 év, 1 </a:t>
                          </a:r>
                          <a:r>
                            <a:rPr lang="hu-HU" sz="1400" b="1" i="0" u="none" strike="noStrike" dirty="0" err="1">
                              <a:effectLst/>
                            </a:rPr>
                            <a:t>fermentor</a:t>
                          </a:r>
                          <a:r>
                            <a:rPr lang="hu-HU" sz="1400" b="1" i="0" u="none" strike="noStrike" dirty="0">
                              <a:effectLst/>
                            </a:rPr>
                            <a:t>)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hu-HU" sz="1400" u="none" strike="noStrike" dirty="0">
                              <a:effectLst/>
                              <a:latin typeface="Cambria" panose="02040503050406030204" pitchFamily="18" charset="0"/>
                            </a:rPr>
                            <a:t>330</a:t>
                          </a:r>
                          <a:endParaRPr lang="hu-HU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/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err="1" smtClean="0">
                              <a:effectLst/>
                            </a:rPr>
                            <a:t>Fermentor</a:t>
                          </a:r>
                          <a:r>
                            <a:rPr lang="hu-HU" sz="1400" b="1" i="0" u="none" strike="noStrike" dirty="0" smtClean="0">
                              <a:effectLst/>
                            </a:rPr>
                            <a:t> napi </a:t>
                          </a:r>
                          <a:r>
                            <a:rPr lang="hu-HU" sz="1400" b="1" i="0" u="none" strike="noStrike" dirty="0" smtClean="0">
                              <a:effectLst/>
                            </a:rPr>
                            <a:t>ciklus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124180" t="-1185417" b="-120833"/>
                          </a:stretch>
                        </a:blipFill>
                      </a:tcPr>
                    </a:tc>
                  </a:tr>
                  <a:tr h="288000">
                    <a:tc>
                      <a:txBody>
                        <a:bodyPr/>
                        <a:lstStyle/>
                        <a:p>
                          <a:pPr algn="l" fontAlgn="b"/>
                          <a:r>
                            <a:rPr lang="hu-HU" sz="1400" b="1" i="0" u="none" strike="noStrike" dirty="0" smtClean="0">
                              <a:effectLst/>
                            </a:rPr>
                            <a:t>Napi</a:t>
                          </a:r>
                          <a:r>
                            <a:rPr lang="hu-HU" sz="1400" b="1" i="0" u="none" strike="noStrike" baseline="0" dirty="0" smtClean="0">
                              <a:effectLst/>
                            </a:rPr>
                            <a:t> f</a:t>
                          </a:r>
                          <a:r>
                            <a:rPr lang="hu-HU" sz="1400" b="1" i="0" u="none" strike="noStrike" dirty="0" smtClean="0">
                              <a:effectLst/>
                            </a:rPr>
                            <a:t>ermentációs térfogat</a:t>
                          </a:r>
                          <a:endParaRPr lang="hu-HU" sz="1400" b="1" i="0" u="none" strike="noStrike" dirty="0">
                            <a:solidFill>
                              <a:srgbClr val="3F3F3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0" marR="0" marT="0" marB="0" anchor="ctr">
                        <a:blipFill rotWithShape="1">
                          <a:blip r:embed="rId2"/>
                          <a:stretch>
                            <a:fillRect l="-124180" t="-1312766" b="-234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Szövegdoboz 2"/>
          <p:cNvSpPr txBox="1"/>
          <p:nvPr/>
        </p:nvSpPr>
        <p:spPr>
          <a:xfrm>
            <a:off x="2441696" y="6091284"/>
            <a:ext cx="601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OTR = (0,3)(50)(1000/32) = 469 </a:t>
            </a:r>
            <a:r>
              <a:rPr lang="hu-HU" dirty="0" err="1" smtClean="0"/>
              <a:t>mmol</a:t>
            </a:r>
            <a:r>
              <a:rPr lang="hu-HU" dirty="0" smtClean="0"/>
              <a:t>/</a:t>
            </a:r>
            <a:r>
              <a:rPr lang="hu-HU" dirty="0" err="1" smtClean="0"/>
              <a:t>lh</a:t>
            </a:r>
            <a:endParaRPr lang="hu-HU" dirty="0" smtClean="0"/>
          </a:p>
          <a:p>
            <a:r>
              <a:rPr lang="hu-HU" dirty="0" smtClean="0"/>
              <a:t>Q = (0,12)(469)(4)(22,725) = 5,12 * 1000000 </a:t>
            </a:r>
            <a:r>
              <a:rPr lang="hu-HU" dirty="0" err="1" smtClean="0"/>
              <a:t>Btu</a:t>
            </a:r>
            <a:r>
              <a:rPr lang="hu-HU" dirty="0" smtClean="0"/>
              <a:t>/h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5851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Tervezési példa – </a:t>
            </a:r>
            <a:r>
              <a:rPr lang="hu-HU" sz="3200" dirty="0" smtClean="0"/>
              <a:t>Megoldás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3200" dirty="0" smtClean="0"/>
              <a:t>előzetes méretezési számítások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 numCol="1"/>
              <a:lstStyle/>
              <a:p>
                <a:pPr marL="342900" indent="-342900">
                  <a:buFont typeface="+mj-lt"/>
                  <a:buAutoNum type="alphaLcPeriod"/>
                </a:pPr>
                <a:r>
                  <a:rPr lang="hu-HU" dirty="0" smtClean="0"/>
                  <a:t>Standard tartály átmérő</a:t>
                </a:r>
              </a:p>
              <a:p>
                <a:pPr marL="342900" indent="-342900">
                  <a:buFont typeface="+mj-lt"/>
                  <a:buAutoNum type="alphaLcPeriod"/>
                </a:pPr>
                <a:r>
                  <a:rPr lang="hu-HU" dirty="0" smtClean="0"/>
                  <a:t>Tartály nyomás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30 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𝑝𝑠𝑖𝑔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=2,07 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𝑏𝑎𝑟</m:t>
                    </m:r>
                  </m:oMath>
                </a14:m>
                <a:r>
                  <a:rPr lang="hu-HU" dirty="0" smtClean="0"/>
                  <a:t>)</a:t>
                </a:r>
              </a:p>
              <a:p>
                <a:pPr marL="342900" indent="-342900">
                  <a:buFont typeface="+mj-lt"/>
                  <a:buAutoNum type="alphaLcPeriod"/>
                </a:pPr>
                <a:r>
                  <a:rPr lang="hu-HU" dirty="0" smtClean="0"/>
                  <a:t>Nem kell oxigénnel dúsítani</a:t>
                </a:r>
              </a:p>
              <a:p>
                <a:pPr marL="342900" indent="-342900">
                  <a:buFont typeface="+mj-lt"/>
                  <a:buAutoNum type="alphaLcPeriod"/>
                </a:pPr>
                <a:r>
                  <a:rPr lang="hu-HU" dirty="0" smtClean="0"/>
                  <a:t>Gáz áramlási sebesség (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180 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𝑐𝑚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hu-HU" b="0" i="1" dirty="0" smtClean="0">
                        <a:latin typeface="Cambria Math"/>
                        <a:ea typeface="Cambria Math"/>
                      </a:rPr>
                      <m:t>𝑝𝑒𝑟𝑐</m:t>
                    </m:r>
                  </m:oMath>
                </a14:m>
                <a:r>
                  <a:rPr lang="hu-HU" dirty="0" smtClean="0"/>
                  <a:t> a megadott p és T értéken)</a:t>
                </a:r>
              </a:p>
              <a:p>
                <a:pPr marL="342900" indent="-342900">
                  <a:buFont typeface="+mj-lt"/>
                  <a:buAutoNum type="alphaLcPeriod"/>
                </a:pPr>
                <a:r>
                  <a:rPr lang="hu-HU" dirty="0" smtClean="0"/>
                  <a:t>Lóerő (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2,5 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h𝑝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/100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𝑔𝑎𝑙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=4,91 </m:t>
                    </m:r>
                    <m:box>
                      <m:box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u-HU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𝑘𝑊</m:t>
                            </m:r>
                          </m:num>
                          <m:den>
                            <m:sSup>
                              <m:sSupPr>
                                <m:ctrlP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hu-HU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r>
                  <a:rPr lang="hu-HU" dirty="0" smtClean="0"/>
                  <a:t>)</a:t>
                </a:r>
              </a:p>
              <a:p>
                <a:pPr marL="342900" indent="-342900">
                  <a:buFont typeface="+mj-lt"/>
                  <a:buAutoNum type="alphaLcPeriod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hu-HU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hu-HU" dirty="0" smtClean="0"/>
                  <a:t> (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45</m:t>
                    </m:r>
                  </m:oMath>
                </a14:m>
                <a:r>
                  <a:rPr lang="hu-HU" dirty="0" smtClean="0"/>
                  <a:t>)</a:t>
                </a:r>
              </a:p>
              <a:p>
                <a:pPr marL="342900" indent="-342900">
                  <a:buFont typeface="+mj-lt"/>
                  <a:buAutoNum type="alphaLcPeriod"/>
                </a:pPr>
                <a:r>
                  <a:rPr lang="hu-HU" dirty="0" smtClean="0"/>
                  <a:t>Hűtővíz 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𝑇</m:t>
                    </m:r>
                    <m:r>
                      <a:rPr lang="hu-HU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35℉=1,67℃)</m:t>
                    </m:r>
                  </m:oMath>
                </a14:m>
                <a:endParaRPr lang="hu-HU" b="0" dirty="0" smtClean="0">
                  <a:ea typeface="Cambria Math"/>
                </a:endParaRPr>
              </a:p>
              <a:p>
                <a:pPr marL="342900" indent="-342900">
                  <a:buFont typeface="+mj-lt"/>
                  <a:buAutoNum type="alphaLcPeriod"/>
                </a:pPr>
                <a:r>
                  <a:rPr lang="hu-HU" dirty="0" smtClean="0"/>
                  <a:t>Ne használjunk belső csőkígyót, ha lehet</a:t>
                </a:r>
              </a:p>
              <a:p>
                <a:pPr marL="0" indent="0">
                  <a:buNone/>
                </a:pPr>
                <a:endParaRPr lang="hu-HU" sz="2000" dirty="0" smtClean="0"/>
              </a:p>
              <a:p>
                <a:pPr marL="457200" indent="-457200">
                  <a:buFont typeface="+mj-lt"/>
                  <a:buAutoNum type="alphaLcParenR"/>
                </a:pPr>
                <a:endParaRPr lang="hu-HU" sz="2000" dirty="0" smtClean="0"/>
              </a:p>
              <a:p>
                <a:pPr marL="0" indent="0">
                  <a:buNone/>
                </a:pPr>
                <a:endParaRPr lang="hu-HU" dirty="0" smtClean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55" t="-378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28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Tervezési Példa – </a:t>
            </a:r>
            <a:r>
              <a:rPr lang="hu-HU" sz="3200" dirty="0" smtClean="0"/>
              <a:t>megoldás</a:t>
            </a:r>
            <a:br>
              <a:rPr lang="hu-HU" sz="3200" dirty="0" smtClean="0"/>
            </a:br>
            <a:r>
              <a:rPr lang="hu-HU" sz="3200" dirty="0" smtClean="0"/>
              <a:t>előzetes méretezési számítások</a:t>
            </a:r>
            <a:endParaRPr lang="hu-H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hu-HU" sz="2400" dirty="0" smtClean="0"/>
                  <a:t>Következők figyelembevételével: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hu-HU" sz="2400" dirty="0" smtClean="0"/>
                  <a:t>Tartály magasság és térfogat standard táblázatból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hu-HU" sz="2400" dirty="0"/>
                  <a:t>Turbinák: 12 lapát,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hu-HU" sz="24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hu-HU" sz="2400" i="1">
                        <a:latin typeface="Cambria Math"/>
                      </a:rPr>
                      <m:t>=9,6</m:t>
                    </m:r>
                  </m:oMath>
                </a14:m>
                <a:endParaRPr lang="hu-HU" sz="2400" dirty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hu-HU" sz="2400" dirty="0"/>
                  <a:t>A számított tangenciális magasságot </a:t>
                </a:r>
                <a:r>
                  <a:rPr lang="hu-HU" sz="2400" dirty="0" smtClean="0"/>
                  <a:t>lekerekítették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hu-HU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hu-HU" sz="2400" i="1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hu-HU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hu-HU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hu-HU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sz="2400" i="1">
                                    <a:latin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hu-HU" sz="2400" i="1">
                                    <a:latin typeface="Cambria Math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hu-HU" sz="2400" i="1">
                                <a:latin typeface="Cambria Math"/>
                                <a:ea typeface="Cambria Math"/>
                              </a:rPr>
                              <m:t>244</m:t>
                            </m:r>
                          </m:den>
                        </m:f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hu-HU" sz="2400" i="1">
                            <a:latin typeface="Cambria Math"/>
                          </a:rPr>
                          <m:t>1,95</m:t>
                        </m:r>
                      </m:sup>
                    </m:sSup>
                    <m:sSub>
                      <m:sSubPr>
                        <m:ctrlPr>
                          <a:rPr lang="hu-H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hu-HU" sz="24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u-HU" sz="2400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endParaRPr lang="hu-HU" sz="2400" dirty="0" smtClean="0"/>
              </a:p>
              <a:p>
                <a:pPr marL="457200" indent="-457200">
                  <a:buFont typeface="+mj-lt"/>
                  <a:buAutoNum type="alphaLcParenR"/>
                </a:pPr>
                <a:r>
                  <a:rPr lang="hu-HU" sz="2400" dirty="0" smtClean="0"/>
                  <a:t>A teljesítmény egyenletesen oszlik el a turbina keverőkön</a:t>
                </a:r>
              </a:p>
              <a:p>
                <a:pPr marL="457200" indent="-457200">
                  <a:buFont typeface="+mj-lt"/>
                  <a:buAutoNum type="alphaLcParenR"/>
                </a:pPr>
                <a:r>
                  <a:rPr lang="hu-HU" sz="2400" dirty="0" smtClean="0"/>
                  <a:t>A köpeny a tangenciális magasság fölé nyúlik feltételezhetően</a:t>
                </a:r>
              </a:p>
              <a:p>
                <a:pPr marL="0" indent="0">
                  <a:buNone/>
                </a:pPr>
                <a:endParaRPr lang="hu-HU" sz="2400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44" t="-1970" b="-242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3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Tévhitek a reaktortervezésben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833" y="1903862"/>
            <a:ext cx="9720073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A reaktor tervezéséhez gyakran csak olyan kísérleti eredmények állnak rendelkezésre, amelyeket sokkal kisebb méretekben valósítottak meg, mint a tervezendő reaktor ipari méretei.</a:t>
            </a:r>
          </a:p>
          <a:p>
            <a:pPr marL="0" indent="0">
              <a:buNone/>
            </a:pPr>
            <a:r>
              <a:rPr lang="hu-HU" i="1" dirty="0" smtClean="0"/>
              <a:t>A publikált méretezési kritériumok legnagyobb hibái:</a:t>
            </a:r>
            <a:endParaRPr lang="hu-HU" i="1" dirty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Elsősorban elméleti, olyan feltevéseken alapszik, ami túlzott egyszerűsítésekkel számol, valamint a legtöbb fermentáció esetében nem érvényes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egy paraméteres célok (például az oxigén-átadás szintjének megtartása)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Kísérletek, melyek során limitált számú tényező változását figyelik csak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Idealizált körülmények között történő kísérletek, melyek sokszor nem praktikus, ipari körülmények között használhatatlan eredményeket produkálnak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Tervezési példa – </a:t>
            </a:r>
            <a:r>
              <a:rPr lang="hu-HU" sz="3200" dirty="0" smtClean="0"/>
              <a:t>megoldás</a:t>
            </a:r>
            <a:br>
              <a:rPr lang="hu-HU" sz="3200" dirty="0" smtClean="0"/>
            </a:br>
            <a:r>
              <a:rPr lang="hu-HU" sz="3200" dirty="0" smtClean="0"/>
              <a:t>előzetes méretezési számítások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39" y="2163170"/>
            <a:ext cx="5486392" cy="4022725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047" y="2429674"/>
            <a:ext cx="5491312" cy="380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Tervezési példa – </a:t>
            </a:r>
            <a:r>
              <a:rPr lang="hu-HU" sz="3200" dirty="0"/>
              <a:t>megoldás</a:t>
            </a:r>
            <a:br>
              <a:rPr lang="hu-HU" sz="3200" dirty="0"/>
            </a:br>
            <a:r>
              <a:rPr lang="hu-HU" sz="3200" dirty="0"/>
              <a:t>Előrevetíthető fermentációs „sztorik”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50 g/l, 16 h tartásához lassítani kell a fermentáción.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Csökkentsük a T-t (de kordában tartani az </a:t>
            </a:r>
            <a:r>
              <a:rPr lang="hu-HU" dirty="0" err="1" smtClean="0"/>
              <a:t>OTR-t</a:t>
            </a:r>
            <a:r>
              <a:rPr lang="hu-HU" dirty="0" smtClean="0"/>
              <a:t>!)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Médium összetétel változtatása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pH változtatása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Egyéb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22°C-ra csökkentjük a T-et </a:t>
            </a:r>
            <a:r>
              <a:rPr lang="hu-HU" dirty="0" smtClean="0">
                <a:sym typeface="Wingdings" panose="05000000000000000000" pitchFamily="2" charset="2"/>
              </a:rPr>
              <a:t> tudjuk, hogy nincs hatása a termékre</a:t>
            </a: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Ezt választjuk, a többi további kutatást igényel </a:t>
            </a:r>
            <a:r>
              <a:rPr lang="hu-HU" dirty="0" smtClean="0">
                <a:sym typeface="Wingdings" panose="05000000000000000000" pitchFamily="2" charset="2"/>
              </a:rPr>
              <a:t> befektetők nem szeretik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sym typeface="Wingdings" panose="05000000000000000000" pitchFamily="2" charset="2"/>
              </a:rPr>
              <a:t>A fermentáció lassítása nagyobb </a:t>
            </a:r>
            <a:r>
              <a:rPr lang="hu-HU" dirty="0" err="1" smtClean="0">
                <a:sym typeface="Wingdings" panose="05000000000000000000" pitchFamily="2" charset="2"/>
              </a:rPr>
              <a:t>inokulumot</a:t>
            </a:r>
            <a:r>
              <a:rPr lang="hu-HU" dirty="0" smtClean="0">
                <a:sym typeface="Wingdings" panose="05000000000000000000" pitchFamily="2" charset="2"/>
              </a:rPr>
              <a:t> igényel, de ez nem probléma ebben az esetben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92954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Tervezési példa – </a:t>
            </a:r>
            <a:r>
              <a:rPr lang="hu-HU" sz="3200" dirty="0" smtClean="0"/>
              <a:t>megoldás</a:t>
            </a:r>
            <a:br>
              <a:rPr lang="hu-HU" sz="3200" dirty="0" smtClean="0"/>
            </a:br>
            <a:r>
              <a:rPr lang="hu-HU" sz="3200" dirty="0" smtClean="0"/>
              <a:t>Előrevetíthető fermentációs „sztorik”</a:t>
            </a:r>
            <a:endParaRPr lang="hu-H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hu-HU" dirty="0" smtClean="0"/>
                  <a:t>Számításokhoz különböző egyensúlyok, egyenletek kellenek, amik leírják a növekedés kinetikáját a T függvényében. Feltételezések: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 smtClean="0"/>
                  <a:t>t=0 időpont: a tartály megtöltése a kezdeti térfogatnál kevesebb </a:t>
                </a:r>
                <a:r>
                  <a:rPr lang="hu-HU" dirty="0" err="1" smtClean="0"/>
                  <a:t>inokulummal</a:t>
                </a:r>
                <a:endParaRPr lang="hu-HU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 err="1" smtClean="0"/>
                  <a:t>Inokuláció</a:t>
                </a:r>
                <a:r>
                  <a:rPr lang="hu-HU" dirty="0" smtClean="0"/>
                  <a:t> t=0-ban történt, ekkor a térfogat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hu-HU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hu-HU" dirty="0" smtClean="0"/>
                  <a:t>Fajlagos növekedési sebesség </a:t>
                </a:r>
                <a:r>
                  <a:rPr lang="hu-HU" dirty="0" smtClean="0">
                    <a:latin typeface="Calibri"/>
                  </a:rPr>
                  <a:t>µ 		</a:t>
                </a:r>
                <a:r>
                  <a:rPr lang="hu-HU" dirty="0" err="1" smtClean="0"/>
                  <a:t>Arrhenius</a:t>
                </a:r>
                <a:r>
                  <a:rPr lang="hu-HU" dirty="0" smtClean="0"/>
                  <a:t> összefüggés: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/>
                        </a:rPr>
                        <m:t>µ</m:t>
                      </m:r>
                      <m:r>
                        <a:rPr lang="hu-HU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hu-HU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hu-HU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hu-HU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÷(</m:t>
                          </m:r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/>
                                  <a:ea typeface="Cambria Math"/>
                                </a:rPr>
                                <m:t>𝑎𝑏𝑠𝑧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hu-HU" b="0" dirty="0" smtClean="0">
                  <a:latin typeface="Calibri"/>
                  <a:ea typeface="Cambria Math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endParaRPr lang="hu-HU" dirty="0" smtClean="0"/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hu-HU" dirty="0" smtClean="0"/>
                  <a:t>A cukorkoncentráció a </a:t>
                </a:r>
                <a:r>
                  <a:rPr lang="hu-HU" dirty="0" err="1" smtClean="0"/>
                  <a:t>fermentorban</a:t>
                </a:r>
                <a:r>
                  <a:rPr lang="hu-HU" dirty="0" smtClean="0"/>
                  <a:t> állandó</a:t>
                </a:r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29" t="-19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gyenes összekötő nyíllal 5"/>
          <p:cNvCxnSpPr/>
          <p:nvPr/>
        </p:nvCxnSpPr>
        <p:spPr>
          <a:xfrm>
            <a:off x="5377218" y="4208585"/>
            <a:ext cx="10470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7601804" y="4367957"/>
            <a:ext cx="42717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</a:t>
            </a:r>
            <a:r>
              <a:rPr lang="hu-HU" sz="1200" dirty="0" err="1" smtClean="0"/>
              <a:t>a</a:t>
            </a:r>
            <a:r>
              <a:rPr lang="hu-HU" dirty="0" smtClean="0"/>
              <a:t>: aktiválási energia</a:t>
            </a:r>
          </a:p>
          <a:p>
            <a:r>
              <a:rPr lang="hu-HU" dirty="0" smtClean="0"/>
              <a:t>R: univerzális gázállandó</a:t>
            </a:r>
          </a:p>
          <a:p>
            <a:r>
              <a:rPr lang="hu-HU" dirty="0" err="1" smtClean="0"/>
              <a:t>T</a:t>
            </a:r>
            <a:r>
              <a:rPr lang="hu-HU" sz="1200" dirty="0" err="1" smtClean="0"/>
              <a:t>absz</a:t>
            </a:r>
            <a:r>
              <a:rPr lang="hu-HU" dirty="0" smtClean="0"/>
              <a:t>: abszolút hőmérséklet</a:t>
            </a:r>
          </a:p>
          <a:p>
            <a:r>
              <a:rPr lang="hu-HU" dirty="0" smtClean="0"/>
              <a:t>a</a:t>
            </a:r>
            <a:r>
              <a:rPr lang="hu-HU" sz="1200" dirty="0" smtClean="0"/>
              <a:t>3</a:t>
            </a:r>
            <a:r>
              <a:rPr lang="hu-HU" dirty="0" smtClean="0"/>
              <a:t>: konstans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22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Tervezési </a:t>
            </a:r>
            <a:r>
              <a:rPr lang="hu-HU" dirty="0"/>
              <a:t>példa – </a:t>
            </a:r>
            <a:r>
              <a:rPr lang="hu-HU" sz="3200" dirty="0"/>
              <a:t>megoldás</a:t>
            </a:r>
            <a:br>
              <a:rPr lang="hu-HU" sz="3200" dirty="0"/>
            </a:br>
            <a:r>
              <a:rPr lang="hu-HU" sz="3200" dirty="0"/>
              <a:t>Előrevetíthető fermentációs „sztorik”</a:t>
            </a:r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 numCol="2"/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𝑉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i="1">
                                <a:latin typeface="Cambria Math"/>
                              </a:rPr>
                              <m:t>𝑋𝑉</m:t>
                            </m:r>
                            <m:r>
                              <a:rPr lang="hu-HU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hu-HU" b="0" dirty="0" smtClean="0"/>
              </a:p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/>
                      </a:rPr>
                      <m:t>µ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µ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</m:t>
                    </m:r>
                    <m:r>
                      <a:rPr lang="hu-HU" b="0" i="1" smtClean="0">
                        <a:latin typeface="Cambria Math"/>
                      </a:rPr>
                      <m:t>𝑘𝑜𝑛𝑠𝑡𝑎𝑛𝑠</m:t>
                    </m:r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𝑋𝑉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µ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  <m:r>
                          <a:rPr lang="hu-HU" b="0" i="1" smtClean="0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hu-HU" b="0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𝑋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/>
                          </a:rPr>
                          <m:t>(</m:t>
                        </m:r>
                        <m:r>
                          <a:rPr lang="hu-HU" b="0" i="1" smtClean="0">
                            <a:latin typeface="Cambria Math"/>
                          </a:rPr>
                          <m:t>𝑋𝑉</m:t>
                        </m:r>
                        <m:r>
                          <a:rPr lang="hu-HU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hu-HU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𝑂𝑇𝑅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µ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𝑋</m:t>
                    </m:r>
                  </m:oMath>
                </a14:m>
                <a:endParaRPr lang="hu-HU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𝑎𝑏𝑠𝑧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=303 </m:t>
                    </m:r>
                    <m:r>
                      <a:rPr lang="hu-HU" b="0" i="1" smtClean="0">
                        <a:latin typeface="Cambria Math"/>
                      </a:rPr>
                      <m:t>𝐾</m:t>
                    </m:r>
                    <m:r>
                      <a:rPr lang="hu-HU" b="0" i="1" smtClean="0">
                        <a:latin typeface="Cambria Math"/>
                      </a:rPr>
                      <m:t> (30℃,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𝑘𝑜𝑛𝑠𝑡𝑎𝑛𝑠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zövegdoboz 4"/>
          <p:cNvSpPr txBox="1"/>
          <p:nvPr/>
        </p:nvSpPr>
        <p:spPr>
          <a:xfrm>
            <a:off x="6741995" y="2470244"/>
            <a:ext cx="5125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</a:t>
            </a:r>
            <a:r>
              <a:rPr lang="hu-HU" sz="1200" dirty="0" err="1" smtClean="0"/>
              <a:t>f</a:t>
            </a:r>
            <a:r>
              <a:rPr lang="hu-HU" dirty="0" smtClean="0"/>
              <a:t>: </a:t>
            </a:r>
            <a:r>
              <a:rPr lang="hu-HU" dirty="0" err="1" smtClean="0"/>
              <a:t>szubsztrát</a:t>
            </a:r>
            <a:r>
              <a:rPr lang="hu-HU" dirty="0" smtClean="0"/>
              <a:t> koncentráció a betáplálásban </a:t>
            </a:r>
          </a:p>
          <a:p>
            <a:r>
              <a:rPr lang="hu-HU" dirty="0" smtClean="0"/>
              <a:t>S: </a:t>
            </a:r>
            <a:r>
              <a:rPr lang="hu-HU" dirty="0" err="1" smtClean="0"/>
              <a:t>szubsztrát</a:t>
            </a:r>
            <a:r>
              <a:rPr lang="hu-HU" dirty="0" smtClean="0"/>
              <a:t> koncentráció a </a:t>
            </a:r>
            <a:r>
              <a:rPr lang="hu-HU" dirty="0" err="1" smtClean="0"/>
              <a:t>fermentorban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23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Tervezési példa – </a:t>
            </a:r>
            <a:r>
              <a:rPr lang="hu-HU" sz="3200" dirty="0"/>
              <a:t>megoldás</a:t>
            </a:r>
            <a:br>
              <a:rPr lang="hu-HU" sz="3200" dirty="0"/>
            </a:br>
            <a:r>
              <a:rPr lang="hu-HU" sz="3200" dirty="0"/>
              <a:t>Előrevetíthető fermentációs „sztorik”</a:t>
            </a:r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 smtClean="0"/>
                  <a:t>Maximum OTR:	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𝑡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µ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hu-HU" b="0" i="1" smtClean="0">
                        <a:latin typeface="Cambria Math"/>
                      </a:rPr>
                      <m:t>𝑙𝑛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hu-H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hu-HU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 smtClean="0">
                                    <a:latin typeface="Cambria Math"/>
                                  </a:rPr>
                                  <m:t>µ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hu-HU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hu-HU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hu-HU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u-H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hu-HU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b="0" i="1" smtClean="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hu-HU" b="0" i="1" smtClean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hu-HU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hu-HU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hu-HU" b="0" i="1" smtClean="0">
                                        <a:latin typeface="Cambria Math"/>
                                      </a:rPr>
                                      <m:t>𝑂𝑇𝑅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hu-HU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hu-HU" dirty="0" smtClean="0"/>
              </a:p>
              <a:p>
                <a:endParaRPr lang="hu-H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hu-HU" dirty="0" smtClean="0"/>
                  <a:t>: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hu-HU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hu-HU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µ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:r>
                  <a:rPr lang="hu-HU" dirty="0"/>
                  <a:t>	</a:t>
                </a:r>
                <a:r>
                  <a:rPr lang="hu-HU" dirty="0" smtClean="0"/>
                  <a:t>		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𝑉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hu-HU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hu-HU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u-HU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hu-HU" i="1">
                            <a:latin typeface="Cambria Math"/>
                          </a:rPr>
                          <m:t>−</m:t>
                        </m:r>
                        <m:r>
                          <a:rPr lang="hu-HU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hu-HU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3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Tervezési példa – </a:t>
            </a:r>
            <a:r>
              <a:rPr lang="hu-HU" sz="3200" dirty="0"/>
              <a:t>megoldás</a:t>
            </a:r>
            <a:br>
              <a:rPr lang="hu-HU" sz="3200" dirty="0"/>
            </a:br>
            <a:r>
              <a:rPr lang="hu-HU" sz="3200" dirty="0"/>
              <a:t>Előrevetíthető fermentációs „sztorik”</a:t>
            </a:r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1035851" y="2286000"/>
                <a:ext cx="9720073" cy="402336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𝑋𝑉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𝑥</m:t>
                        </m:r>
                        <m:r>
                          <a:rPr lang="hu-HU" b="0" i="1" smtClean="0">
                            <a:latin typeface="Cambria Math"/>
                          </a:rPr>
                          <m:t>/</m:t>
                        </m:r>
                        <m:r>
                          <a:rPr lang="hu-HU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u-HU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u-HU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begChr m:val="["/>
                                <m:endChr m:val="]"/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hu-HU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hu-H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hu-HU" i="1">
                                            <a:latin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hu-HU" i="1">
                                            <a:latin typeface="Cambria Math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hu-H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i="1">
                                            <a:latin typeface="Cambria Math"/>
                                          </a:rPr>
                                          <m:t>𝑂𝑇𝑅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hu-HU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u-HU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hu-HU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hu-HU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hu-HU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hu-HU" i="1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hu-HU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i="1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hu-HU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hu-HU" i="1">
                                            <a:latin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hu-HU" i="1">
                                            <a:latin typeface="Cambria Math"/>
                                          </a:rPr>
                                          <m:t>𝑠</m:t>
                                        </m:r>
                                        <m:d>
                                          <m:dPr>
                                            <m:ctrlPr>
                                              <a:rPr lang="hu-HU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hu-HU" i="1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hu-HU" i="1">
                                                    <a:latin typeface="Cambria Math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hu-HU" i="1">
                                                    <a:latin typeface="Cambria Math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hu-HU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hu-HU" i="1">
                                                <a:latin typeface="Cambria Math"/>
                                              </a:rPr>
                                              <m:t>𝑆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den>
                                </m:f>
                              </m:e>
                            </m:d>
                          </m:sup>
                        </m:sSup>
                        <m:r>
                          <a:rPr lang="hu-HU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𝑉</m:t>
                    </m:r>
                    <m:r>
                      <a:rPr lang="hu-HU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hu-HU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𝑋𝑉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hu-H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r>
                          <a:rPr lang="hu-HU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𝑂𝑇𝑅</m:t>
                    </m:r>
                    <m:r>
                      <a:rPr lang="hu-HU" b="0" i="1" smtClean="0">
                        <a:latin typeface="Cambria Math"/>
                      </a:rPr>
                      <m:t>=300 </m:t>
                    </m:r>
                    <m:box>
                      <m:boxPr>
                        <m:ctrlPr>
                          <a:rPr lang="hu-HU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u-HU" b="0" i="1" smtClean="0">
                                <a:latin typeface="Cambria Math"/>
                              </a:rPr>
                              <m:t>𝑚𝑚𝑜𝑙</m:t>
                            </m:r>
                          </m:num>
                          <m:den>
                            <m:r>
                              <a:rPr lang="hu-HU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hu-HU" b="0" i="1" smtClean="0">
                                <a:latin typeface="Cambria Math"/>
                                <a:ea typeface="Cambria Math"/>
                              </a:rPr>
                              <m:t>h</m:t>
                            </m:r>
                          </m:den>
                        </m:f>
                      </m:e>
                    </m:box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  <a:ea typeface="Cambria Math"/>
                          </a:rPr>
                          <m:t>℉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=1,8</m:t>
                    </m:r>
                    <m:r>
                      <a:rPr lang="hu-HU" b="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u-HU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hu-HU" i="1">
                                <a:latin typeface="Cambria Math"/>
                                <a:ea typeface="Cambria Math"/>
                              </a:rPr>
                              <m:t>6159,9</m:t>
                            </m:r>
                          </m:num>
                          <m:den>
                            <m:r>
                              <a:rPr lang="hu-HU" i="1">
                                <a:latin typeface="Cambria Math"/>
                                <a:ea typeface="Cambria Math"/>
                              </a:rPr>
                              <m:t>19,118−</m:t>
                            </m:r>
                            <m:r>
                              <a:rPr lang="hu-HU" i="1">
                                <a:latin typeface="Cambria Math"/>
                                <a:ea typeface="Cambria Math"/>
                              </a:rPr>
                              <m:t>𝑙𝑛</m:t>
                            </m:r>
                            <m:r>
                              <a:rPr lang="hu-HU" i="1">
                                <a:latin typeface="Cambria Math"/>
                                <a:ea typeface="Cambria Math"/>
                              </a:rPr>
                              <m:t>µ</m:t>
                            </m:r>
                          </m:den>
                        </m:f>
                      </m:e>
                    </m:d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𝑡𝑜𝑡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=0,12</m:t>
                    </m:r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/>
                          </a:rPr>
                          <m:t>𝑂𝑇𝑅</m:t>
                        </m:r>
                      </m:e>
                    </m:d>
                    <m:r>
                      <a:rPr lang="hu-HU" b="0" i="1" smtClean="0">
                        <a:latin typeface="Cambria Math"/>
                      </a:rPr>
                      <m:t>𝑉</m:t>
                    </m:r>
                    <m:r>
                      <a:rPr lang="hu-HU" b="0" i="1" smtClean="0">
                        <a:latin typeface="Cambria Math"/>
                      </a:rPr>
                      <m:t>+2450</m:t>
                    </m:r>
                    <m:sSub>
                      <m:sSubPr>
                        <m:ctrlPr>
                          <a:rPr lang="hu-H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𝑔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u-HU" i="1">
                            <a:latin typeface="Cambria Math"/>
                          </a:rPr>
                          <m:t>𝑉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ρ</m:t>
                        </m:r>
                        <m:sSub>
                          <m:sSub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l-GR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hu-HU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hu-HU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hu-HU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hu-HU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hu-HU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hu-HU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hu-HU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hu-HU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hu-HU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u-HU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𝑡𝑜𝑡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𝑝𝑐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hu-HU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hu-HU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hu-HU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hu-HU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851" y="2286000"/>
                <a:ext cx="9720073" cy="4023360"/>
              </a:xfrm>
              <a:blipFill rotWithShape="1">
                <a:blip r:embed="rId2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doboz 3"/>
          <p:cNvSpPr txBox="1"/>
          <p:nvPr/>
        </p:nvSpPr>
        <p:spPr>
          <a:xfrm>
            <a:off x="6305266" y="3261814"/>
            <a:ext cx="53335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i="1" dirty="0" err="1" smtClean="0"/>
              <a:t>T</a:t>
            </a:r>
            <a:r>
              <a:rPr lang="hu-HU" sz="1200" i="1" dirty="0" err="1" smtClean="0"/>
              <a:t>j</a:t>
            </a:r>
            <a:r>
              <a:rPr lang="hu-HU" sz="1200" i="1" dirty="0" smtClean="0"/>
              <a:t>+1</a:t>
            </a:r>
            <a:r>
              <a:rPr lang="hu-HU" sz="1600" i="1" dirty="0" smtClean="0"/>
              <a:t>: </a:t>
            </a:r>
            <a:r>
              <a:rPr lang="hu-HU" sz="1600" i="1" dirty="0" err="1" smtClean="0"/>
              <a:t>fermentlé</a:t>
            </a:r>
            <a:r>
              <a:rPr lang="hu-HU" sz="1600" i="1" dirty="0" smtClean="0"/>
              <a:t> hőmérséklete adott </a:t>
            </a:r>
            <a:r>
              <a:rPr lang="hu-HU" sz="1600" i="1" dirty="0" err="1" smtClean="0"/>
              <a:t>t</a:t>
            </a:r>
            <a:r>
              <a:rPr lang="hu-HU" sz="1400" i="1" dirty="0" err="1" smtClean="0"/>
              <a:t>j</a:t>
            </a:r>
            <a:r>
              <a:rPr lang="hu-HU" sz="1400" i="1" dirty="0" smtClean="0"/>
              <a:t>+1</a:t>
            </a:r>
            <a:r>
              <a:rPr lang="hu-HU" sz="1600" i="1" dirty="0" smtClean="0"/>
              <a:t> időpontban</a:t>
            </a:r>
          </a:p>
          <a:p>
            <a:r>
              <a:rPr lang="hu-HU" sz="1600" i="1" dirty="0" err="1" smtClean="0"/>
              <a:t>T</a:t>
            </a:r>
            <a:r>
              <a:rPr lang="hu-HU" sz="1200" i="1" dirty="0" err="1" smtClean="0"/>
              <a:t>j</a:t>
            </a:r>
            <a:r>
              <a:rPr lang="hu-HU" sz="1600" i="1" dirty="0" smtClean="0"/>
              <a:t>: </a:t>
            </a:r>
            <a:r>
              <a:rPr lang="hu-HU" sz="1600" i="1" dirty="0" err="1" smtClean="0"/>
              <a:t>fermentlé</a:t>
            </a:r>
            <a:r>
              <a:rPr lang="hu-HU" sz="1600" i="1" dirty="0" smtClean="0"/>
              <a:t> hőmérséklete az előző </a:t>
            </a:r>
            <a:r>
              <a:rPr lang="hu-HU" sz="1600" i="1" dirty="0" err="1" smtClean="0"/>
              <a:t>t</a:t>
            </a:r>
            <a:r>
              <a:rPr lang="hu-HU" sz="1200" i="1" dirty="0" err="1" smtClean="0"/>
              <a:t>j</a:t>
            </a:r>
            <a:r>
              <a:rPr lang="hu-HU" sz="1600" i="1" dirty="0" smtClean="0"/>
              <a:t> időpontban</a:t>
            </a:r>
          </a:p>
          <a:p>
            <a:r>
              <a:rPr lang="hu-HU" sz="1600" i="1" dirty="0" err="1" smtClean="0"/>
              <a:t>W</a:t>
            </a:r>
            <a:r>
              <a:rPr lang="hu-HU" sz="1200" i="1" dirty="0" err="1" smtClean="0"/>
              <a:t>c</a:t>
            </a:r>
            <a:r>
              <a:rPr lang="hu-HU" sz="1600" i="1" dirty="0" smtClean="0"/>
              <a:t>: hűtővíz áramlási sebesség</a:t>
            </a:r>
          </a:p>
          <a:p>
            <a:r>
              <a:rPr lang="hu-HU" sz="1600" i="1" dirty="0" err="1"/>
              <a:t>c</a:t>
            </a:r>
            <a:r>
              <a:rPr lang="hu-HU" sz="1200" i="1" dirty="0" err="1" smtClean="0"/>
              <a:t>pc</a:t>
            </a:r>
            <a:r>
              <a:rPr lang="hu-HU" sz="1600" i="1" dirty="0" smtClean="0"/>
              <a:t>: hűtővíz </a:t>
            </a:r>
            <a:r>
              <a:rPr lang="hu-HU" sz="1600" i="1" dirty="0" err="1" smtClean="0"/>
              <a:t>hőkapacitása</a:t>
            </a:r>
            <a:endParaRPr lang="hu-HU" sz="1600" i="1" dirty="0" smtClean="0"/>
          </a:p>
          <a:p>
            <a:r>
              <a:rPr lang="hu-HU" sz="1600" i="1" dirty="0" err="1" smtClean="0"/>
              <a:t>T</a:t>
            </a:r>
            <a:r>
              <a:rPr lang="hu-HU" sz="1200" i="1" dirty="0" err="1" smtClean="0"/>
              <a:t>f</a:t>
            </a:r>
            <a:r>
              <a:rPr lang="hu-HU" sz="1600" i="1" dirty="0" smtClean="0"/>
              <a:t>: fermentáció hőmérséklete</a:t>
            </a:r>
          </a:p>
          <a:p>
            <a:r>
              <a:rPr lang="hu-HU" sz="1600" i="1" dirty="0" err="1" smtClean="0"/>
              <a:t>T</a:t>
            </a:r>
            <a:r>
              <a:rPr lang="hu-HU" sz="1200" i="1" dirty="0" err="1" smtClean="0"/>
              <a:t>a</a:t>
            </a:r>
            <a:r>
              <a:rPr lang="hu-HU" sz="1600" i="1" dirty="0" smtClean="0"/>
              <a:t> : közelítő hőmérséklet</a:t>
            </a:r>
          </a:p>
          <a:p>
            <a:r>
              <a:rPr lang="hu-HU" sz="1600" i="1" dirty="0" smtClean="0"/>
              <a:t>T</a:t>
            </a:r>
            <a:r>
              <a:rPr lang="hu-HU" sz="1200" i="1" dirty="0" smtClean="0"/>
              <a:t>i</a:t>
            </a:r>
            <a:r>
              <a:rPr lang="hu-HU" sz="1600" i="1" dirty="0" smtClean="0"/>
              <a:t>: hűtővíz bemeneti hőmérséklete</a:t>
            </a:r>
            <a:endParaRPr lang="hu-HU" sz="1600" i="1" dirty="0"/>
          </a:p>
        </p:txBody>
      </p:sp>
    </p:spTree>
    <p:extLst>
      <p:ext uri="{BB962C8B-B14F-4D97-AF65-F5344CB8AC3E}">
        <p14:creationId xmlns:p14="http://schemas.microsoft.com/office/powerpoint/2010/main" val="12811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Tervezési példa – </a:t>
            </a:r>
            <a:r>
              <a:rPr lang="hu-HU" sz="3200" dirty="0"/>
              <a:t>megoldás</a:t>
            </a:r>
            <a:br>
              <a:rPr lang="hu-HU" sz="3200" dirty="0"/>
            </a:br>
            <a:r>
              <a:rPr lang="hu-HU" sz="3200" dirty="0"/>
              <a:t>Előrevetíthető fermentációs </a:t>
            </a:r>
            <a:r>
              <a:rPr lang="hu-HU" sz="3200" dirty="0" smtClean="0"/>
              <a:t>történetek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4128" y="2272352"/>
            <a:ext cx="9720073" cy="4023360"/>
          </a:xfrm>
        </p:spPr>
        <p:txBody>
          <a:bodyPr numCol="2"/>
          <a:lstStyle/>
          <a:p>
            <a:pPr marL="0" indent="0">
              <a:buNone/>
            </a:pPr>
            <a:r>
              <a:rPr lang="hu-HU" sz="1800" dirty="0" smtClean="0"/>
              <a:t>Eredmény (22°C, 300 </a:t>
            </a:r>
            <a:r>
              <a:rPr lang="hu-HU" sz="1800" dirty="0" err="1" smtClean="0"/>
              <a:t>mmol</a:t>
            </a:r>
            <a:r>
              <a:rPr lang="hu-HU" sz="1800" dirty="0" smtClean="0"/>
              <a:t>/</a:t>
            </a:r>
            <a:r>
              <a:rPr lang="hu-HU" sz="1800" dirty="0" err="1" smtClean="0"/>
              <a:t>lh</a:t>
            </a:r>
            <a:r>
              <a:rPr lang="hu-HU" sz="1800" dirty="0" smtClean="0"/>
              <a:t>, nem lehet megcsinálni valamit áldozni kell)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1400" dirty="0" smtClean="0"/>
              <a:t>Maradjunk az </a:t>
            </a:r>
            <a:r>
              <a:rPr lang="hu-HU" sz="1400" dirty="0"/>
              <a:t>50 g/l, 16 h </a:t>
            </a:r>
            <a:r>
              <a:rPr lang="hu-HU" sz="1400" dirty="0" smtClean="0"/>
              <a:t>fermentációnál</a:t>
            </a:r>
            <a:r>
              <a:rPr lang="hu-HU" sz="1400" dirty="0"/>
              <a:t> </a:t>
            </a:r>
            <a:r>
              <a:rPr lang="hu-HU" sz="1400" dirty="0" smtClean="0">
                <a:sym typeface="Wingdings" panose="05000000000000000000" pitchFamily="2" charset="2"/>
              </a:rPr>
              <a:t></a:t>
            </a:r>
            <a:r>
              <a:rPr lang="hu-HU" sz="1400" dirty="0" smtClean="0"/>
              <a:t> </a:t>
            </a:r>
            <a:r>
              <a:rPr lang="hu-HU" sz="1400" dirty="0"/>
              <a:t>vissza kell térnünk a tartály </a:t>
            </a:r>
            <a:r>
              <a:rPr lang="hu-HU" sz="1400" dirty="0" smtClean="0"/>
              <a:t>számításokhoz</a:t>
            </a:r>
          </a:p>
          <a:p>
            <a:pPr marL="457200" indent="-457200">
              <a:buFont typeface="+mj-lt"/>
              <a:buAutoNum type="alphaLcParenR"/>
            </a:pPr>
            <a:r>
              <a:rPr lang="hu-HU" sz="1400" dirty="0" smtClean="0"/>
              <a:t>Le </a:t>
            </a:r>
            <a:r>
              <a:rPr lang="hu-HU" sz="1400" dirty="0"/>
              <a:t>az 50 g/l-es és/vagy 16 </a:t>
            </a:r>
            <a:r>
              <a:rPr lang="hu-HU" sz="1400" dirty="0" err="1"/>
              <a:t>h-ás</a:t>
            </a:r>
            <a:r>
              <a:rPr lang="hu-HU" sz="1400" dirty="0"/>
              <a:t> </a:t>
            </a:r>
            <a:r>
              <a:rPr lang="hu-HU" sz="1400" dirty="0" smtClean="0"/>
              <a:t>fermentációval! </a:t>
            </a:r>
            <a:r>
              <a:rPr lang="hu-HU" sz="1400" dirty="0" smtClean="0">
                <a:sym typeface="Wingdings" panose="05000000000000000000" pitchFamily="2" charset="2"/>
              </a:rPr>
              <a:t> </a:t>
            </a:r>
            <a:r>
              <a:rPr lang="hu-HU" sz="1400" dirty="0">
                <a:sym typeface="Wingdings" panose="05000000000000000000" pitchFamily="2" charset="2"/>
              </a:rPr>
              <a:t>n</a:t>
            </a:r>
            <a:r>
              <a:rPr lang="hu-HU" sz="1400" dirty="0" smtClean="0"/>
              <a:t>agyobb </a:t>
            </a:r>
            <a:r>
              <a:rPr lang="hu-HU" sz="1400" dirty="0"/>
              <a:t>fermentációs térfogathoz és/vagy nagyobb tisztító berendezéshez </a:t>
            </a:r>
            <a:r>
              <a:rPr lang="hu-HU" sz="1400" dirty="0" smtClean="0"/>
              <a:t>vezetnek (nagyobb beruházási és működési költség)</a:t>
            </a:r>
            <a:endParaRPr lang="hu-HU" sz="1400" dirty="0"/>
          </a:p>
          <a:p>
            <a:pPr marL="457200" indent="-457200">
              <a:buFont typeface="+mj-lt"/>
              <a:buAutoNum type="alphaLcParenR"/>
            </a:pPr>
            <a:r>
              <a:rPr lang="hu-HU" sz="1400" dirty="0"/>
              <a:t>M</a:t>
            </a:r>
            <a:r>
              <a:rPr lang="hu-HU" sz="1400" dirty="0" smtClean="0"/>
              <a:t>ás megoldás </a:t>
            </a:r>
            <a:r>
              <a:rPr lang="hu-HU" sz="1400" dirty="0"/>
              <a:t>a fermentáció </a:t>
            </a:r>
            <a:r>
              <a:rPr lang="hu-HU" sz="1400" dirty="0" smtClean="0"/>
              <a:t>lelassításához, </a:t>
            </a:r>
            <a:r>
              <a:rPr lang="hu-HU" sz="1400" dirty="0"/>
              <a:t>miközben marad a 16 h és 50 </a:t>
            </a:r>
            <a:r>
              <a:rPr lang="hu-HU" sz="1400" dirty="0" smtClean="0"/>
              <a:t>g/l </a:t>
            </a:r>
            <a:r>
              <a:rPr lang="hu-HU" sz="1400" dirty="0" smtClean="0">
                <a:sym typeface="Wingdings" panose="05000000000000000000" pitchFamily="2" charset="2"/>
              </a:rPr>
              <a:t> </a:t>
            </a:r>
            <a:r>
              <a:rPr lang="hu-HU" sz="1400" dirty="0" smtClean="0"/>
              <a:t>több kutatás, </a:t>
            </a:r>
            <a:r>
              <a:rPr lang="hu-HU" sz="1400" dirty="0"/>
              <a:t>nagyobb </a:t>
            </a:r>
            <a:r>
              <a:rPr lang="hu-HU" sz="1400" dirty="0" err="1" smtClean="0"/>
              <a:t>inokulum</a:t>
            </a:r>
            <a:r>
              <a:rPr lang="hu-HU" sz="1400" dirty="0" smtClean="0"/>
              <a:t> (sok idő)</a:t>
            </a:r>
            <a:endParaRPr lang="hu-HU" sz="1400" dirty="0"/>
          </a:p>
          <a:p>
            <a:pPr marL="457200" indent="-457200">
              <a:buFont typeface="+mj-lt"/>
              <a:buAutoNum type="alphaLcParenR"/>
            </a:pPr>
            <a:r>
              <a:rPr lang="hu-HU" sz="1400" dirty="0" smtClean="0"/>
              <a:t>Használjunk </a:t>
            </a:r>
            <a:r>
              <a:rPr lang="hu-HU" sz="1400" dirty="0"/>
              <a:t>több, kisebb </a:t>
            </a:r>
            <a:r>
              <a:rPr lang="hu-HU" sz="1400" dirty="0" smtClean="0"/>
              <a:t>tartályt</a:t>
            </a:r>
            <a:br>
              <a:rPr lang="hu-HU" sz="1400" dirty="0" smtClean="0"/>
            </a:br>
            <a:r>
              <a:rPr lang="hu-HU" sz="1400" dirty="0" smtClean="0"/>
              <a:t>(túl komplex)</a:t>
            </a:r>
          </a:p>
          <a:p>
            <a:pPr marL="457200" indent="-457200">
              <a:buFont typeface="+mj-lt"/>
              <a:buAutoNum type="alphaLcParenR"/>
            </a:pPr>
            <a:endParaRPr lang="hu-HU" sz="1600" dirty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93" y="1924336"/>
            <a:ext cx="3450656" cy="48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Tervezési példa – </a:t>
            </a:r>
            <a:r>
              <a:rPr lang="hu-HU" sz="3200" dirty="0" smtClean="0"/>
              <a:t>megoldás</a:t>
            </a:r>
            <a:br>
              <a:rPr lang="hu-HU" sz="3200" dirty="0" smtClean="0"/>
            </a:br>
            <a:r>
              <a:rPr lang="hu-HU" sz="3200" dirty="0"/>
              <a:t>Méretezési számítások </a:t>
            </a:r>
            <a:r>
              <a:rPr lang="hu-HU" sz="3200" dirty="0" smtClean="0"/>
              <a:t>felülvizsgálata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E</a:t>
            </a:r>
            <a:r>
              <a:rPr lang="hu-HU" dirty="0" smtClean="0"/>
              <a:t>redmények: </a:t>
            </a:r>
            <a:r>
              <a:rPr lang="hu-HU" dirty="0"/>
              <a:t>a kívánt OTR 30% oxigén bevitellel </a:t>
            </a:r>
            <a:r>
              <a:rPr lang="hu-HU" dirty="0" smtClean="0"/>
              <a:t>elérhető (maximum </a:t>
            </a:r>
            <a:r>
              <a:rPr lang="hu-HU" dirty="0"/>
              <a:t>30 </a:t>
            </a:r>
            <a:r>
              <a:rPr lang="hu-HU" dirty="0" err="1" smtClean="0"/>
              <a:t>psig</a:t>
            </a:r>
            <a:r>
              <a:rPr lang="hu-HU" dirty="0"/>
              <a:t>,</a:t>
            </a:r>
            <a:r>
              <a:rPr lang="hu-HU" dirty="0" smtClean="0"/>
              <a:t> gázba bevitt teljesítmény 2,44 </a:t>
            </a:r>
            <a:r>
              <a:rPr lang="hu-HU" dirty="0" err="1" smtClean="0"/>
              <a:t>hp</a:t>
            </a:r>
            <a:r>
              <a:rPr lang="hu-HU" dirty="0" smtClean="0"/>
              <a:t>/100 </a:t>
            </a:r>
            <a:r>
              <a:rPr lang="hu-HU" dirty="0" err="1" smtClean="0"/>
              <a:t>gal</a:t>
            </a:r>
            <a:r>
              <a:rPr lang="hu-HU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Kezdeti </a:t>
            </a:r>
            <a:r>
              <a:rPr lang="hu-HU" dirty="0"/>
              <a:t>tartály </a:t>
            </a:r>
            <a:r>
              <a:rPr lang="hu-HU" dirty="0" smtClean="0"/>
              <a:t>méretével: </a:t>
            </a:r>
            <a:r>
              <a:rPr lang="hu-HU" dirty="0"/>
              <a:t>-5°F ~ -20,56°C hűtővizet kell </a:t>
            </a:r>
            <a:r>
              <a:rPr lang="hu-HU" dirty="0" smtClean="0"/>
              <a:t>használnunk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Aggodalom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</a:t>
            </a:r>
            <a:r>
              <a:rPr lang="hu-HU" dirty="0"/>
              <a:t>befagyhatnak a csövek és a szelepek, ráadásul megnövelheti a hűtés </a:t>
            </a:r>
            <a:r>
              <a:rPr lang="hu-HU" dirty="0" smtClean="0"/>
              <a:t>költségét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Ügyfélnek elmondani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55" y="1978924"/>
            <a:ext cx="3377245" cy="47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0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Tervezési példa – </a:t>
            </a:r>
            <a:r>
              <a:rPr lang="hu-HU" sz="3200" dirty="0" smtClean="0"/>
              <a:t>megoldás</a:t>
            </a:r>
            <a:br>
              <a:rPr lang="hu-HU" sz="3200" dirty="0" smtClean="0"/>
            </a:br>
            <a:r>
              <a:rPr lang="hu-HU" sz="3200" dirty="0" err="1" smtClean="0"/>
              <a:t>Fermentlé</a:t>
            </a:r>
            <a:r>
              <a:rPr lang="hu-HU" sz="3200" dirty="0" smtClean="0"/>
              <a:t> hűtése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Eredetileg </a:t>
            </a:r>
            <a:r>
              <a:rPr lang="hu-HU" dirty="0" smtClean="0"/>
              <a:t>4 </a:t>
            </a:r>
            <a:r>
              <a:rPr lang="hu-HU" dirty="0" err="1"/>
              <a:t>°C-ra</a:t>
            </a:r>
            <a:r>
              <a:rPr lang="hu-HU" dirty="0"/>
              <a:t> kell lehűteni </a:t>
            </a:r>
            <a:r>
              <a:rPr lang="hu-HU" dirty="0" smtClean="0"/>
              <a:t>a </a:t>
            </a:r>
            <a:r>
              <a:rPr lang="hu-HU" dirty="0"/>
              <a:t>fermentáció vége előtti 30 </a:t>
            </a:r>
            <a:r>
              <a:rPr lang="hu-HU" dirty="0" smtClean="0"/>
              <a:t>percben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ROSSZ hír </a:t>
            </a:r>
            <a:r>
              <a:rPr lang="hu-HU" dirty="0" smtClean="0">
                <a:sym typeface="Wingdings" panose="05000000000000000000" pitchFamily="2" charset="2"/>
              </a:rPr>
              <a:t>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smtClean="0"/>
              <a:t>minimum </a:t>
            </a:r>
            <a:r>
              <a:rPr lang="hu-HU" dirty="0"/>
              <a:t>hűtési idő 50 </a:t>
            </a:r>
            <a:r>
              <a:rPr lang="hu-HU" dirty="0" smtClean="0"/>
              <a:t>perc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Megoldás lehetne: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alacsonyabb </a:t>
            </a:r>
            <a:r>
              <a:rPr lang="hu-HU" dirty="0"/>
              <a:t>hűtővíz hőmérséklet </a:t>
            </a:r>
            <a:r>
              <a:rPr lang="hu-HU" dirty="0" smtClean="0"/>
              <a:t>kell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nagyobb hűtőfelület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magasabb </a:t>
            </a:r>
            <a:r>
              <a:rPr lang="hu-HU" dirty="0"/>
              <a:t>hűtővíz áramlási </a:t>
            </a:r>
            <a:r>
              <a:rPr lang="hu-HU" dirty="0" smtClean="0"/>
              <a:t>sebesség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/>
              <a:t>v</a:t>
            </a:r>
            <a:r>
              <a:rPr lang="hu-HU" dirty="0" smtClean="0"/>
              <a:t>agy ezek keveréke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Alternatív megoldás: hőcserélő </a:t>
            </a:r>
            <a:r>
              <a:rPr lang="hu-HU" dirty="0"/>
              <a:t>a </a:t>
            </a:r>
            <a:r>
              <a:rPr lang="hu-HU" dirty="0" err="1"/>
              <a:t>fermentor</a:t>
            </a:r>
            <a:r>
              <a:rPr lang="hu-HU" dirty="0"/>
              <a:t> és a következő </a:t>
            </a:r>
            <a:r>
              <a:rPr lang="hu-HU" dirty="0" smtClean="0"/>
              <a:t>művelet közé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173978"/>
              </p:ext>
            </p:extLst>
          </p:nvPr>
        </p:nvGraphicFramePr>
        <p:xfrm>
          <a:off x="6250676" y="3275461"/>
          <a:ext cx="4094328" cy="3179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4776"/>
                <a:gridCol w="1364776"/>
                <a:gridCol w="1364776"/>
              </a:tblGrid>
              <a:tr h="79646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Time [min]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Temperature [°F]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Temperature [°C]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0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74,2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23,4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69,7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20,9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65,4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18,6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61,4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16,3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20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57,6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14,2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30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50,7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10,4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608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40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44,5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6,9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1088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50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>
                          <a:effectLst/>
                        </a:rPr>
                        <a:t>39,0</a:t>
                      </a:r>
                      <a:endParaRPr lang="hu-H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u="none" strike="noStrike" dirty="0">
                          <a:effectLst/>
                        </a:rPr>
                        <a:t>3,9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9770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Tervezési példa - </a:t>
            </a:r>
            <a:r>
              <a:rPr lang="hu-HU" sz="3200" dirty="0" smtClean="0"/>
              <a:t>Mechanikai „dizájn”</a:t>
            </a:r>
            <a:br>
              <a:rPr lang="hu-HU" sz="3200" dirty="0" smtClean="0"/>
            </a:br>
            <a:r>
              <a:rPr lang="hu-HU" sz="3200" dirty="0" smtClean="0"/>
              <a:t>tartály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M</a:t>
            </a:r>
            <a:r>
              <a:rPr lang="hu-HU" dirty="0" smtClean="0"/>
              <a:t>éretei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N</a:t>
            </a:r>
            <a:r>
              <a:rPr lang="hu-HU" dirty="0" smtClean="0"/>
              <a:t>yomása: 40 </a:t>
            </a:r>
            <a:r>
              <a:rPr lang="hu-HU" dirty="0" err="1" smtClean="0"/>
              <a:t>psi</a:t>
            </a:r>
            <a:r>
              <a:rPr lang="hu-HU" dirty="0" smtClean="0"/>
              <a:t>/teljes vákuum (40 </a:t>
            </a:r>
            <a:r>
              <a:rPr lang="hu-HU" dirty="0" err="1" smtClean="0"/>
              <a:t>psi</a:t>
            </a:r>
            <a:r>
              <a:rPr lang="hu-HU" dirty="0" smtClean="0"/>
              <a:t>~2,76 bar)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Hőmérséklete: 300°F~148,9°C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Felületi érdesség: 320 </a:t>
            </a:r>
            <a:r>
              <a:rPr lang="hu-HU" dirty="0" err="1" smtClean="0"/>
              <a:t>grit</a:t>
            </a:r>
            <a:r>
              <a:rPr lang="hu-HU" dirty="0" smtClean="0"/>
              <a:t> (belül), 180 </a:t>
            </a:r>
            <a:r>
              <a:rPr lang="hu-HU" dirty="0" err="1" smtClean="0"/>
              <a:t>grit</a:t>
            </a:r>
            <a:r>
              <a:rPr lang="hu-HU" dirty="0" smtClean="0"/>
              <a:t> (kívül)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Törőlemezek: 4 db (90°); 184’’~ 467,36 cm magas; 9,6’’~24,38 cm széles, a falhoz hegesztve 2’’~5,08 cm vastag; 320 </a:t>
            </a:r>
            <a:r>
              <a:rPr lang="hu-HU" dirty="0" err="1" smtClean="0"/>
              <a:t>grit</a:t>
            </a: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Köpeny: 198’’ magas, SS304, 60 </a:t>
            </a:r>
            <a:r>
              <a:rPr lang="hu-HU" dirty="0" err="1" smtClean="0"/>
              <a:t>psi</a:t>
            </a:r>
            <a:r>
              <a:rPr lang="hu-HU" dirty="0" smtClean="0"/>
              <a:t>/teljes vákuum (60 </a:t>
            </a:r>
            <a:r>
              <a:rPr lang="hu-HU" dirty="0" err="1" smtClean="0"/>
              <a:t>psi</a:t>
            </a:r>
            <a:r>
              <a:rPr lang="hu-HU" dirty="0" smtClean="0"/>
              <a:t>~4,14 bar), -20-300°F (-28,9-148,9°C)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725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99268" y="2957756"/>
            <a:ext cx="3388511" cy="822960"/>
          </a:xfrm>
        </p:spPr>
        <p:txBody>
          <a:bodyPr>
            <a:norm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hu-HU" sz="3300" b="0" dirty="0" smtClean="0"/>
              <a:t>OTR=(</a:t>
            </a:r>
            <a:r>
              <a:rPr lang="el-GR" sz="3300" b="0" dirty="0" smtClean="0"/>
              <a:t>μ</a:t>
            </a:r>
            <a:r>
              <a:rPr lang="hu-HU" sz="3300" b="0" dirty="0" smtClean="0"/>
              <a:t>/Y</a:t>
            </a:r>
            <a:r>
              <a:rPr lang="hu-HU" sz="3300" b="0" baseline="-25000" dirty="0" smtClean="0"/>
              <a:t>X/O</a:t>
            </a:r>
            <a:r>
              <a:rPr lang="hu-HU" sz="3300" b="0" dirty="0" smtClean="0"/>
              <a:t>)X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3"/>
          </p:nvPr>
        </p:nvSpPr>
        <p:spPr>
          <a:xfrm>
            <a:off x="6121559" y="2803588"/>
            <a:ext cx="4778105" cy="950983"/>
          </a:xfrm>
        </p:spPr>
        <p:txBody>
          <a:bodyPr>
            <a:normAutofit/>
          </a:bodyPr>
          <a:lstStyle/>
          <a:p>
            <a:r>
              <a:rPr lang="hu-HU" sz="3200" dirty="0" err="1" smtClean="0">
                <a:solidFill>
                  <a:schemeClr val="tx1"/>
                </a:solidFill>
              </a:rPr>
              <a:t>Qtot</a:t>
            </a:r>
            <a:r>
              <a:rPr lang="hu-HU" sz="3200" dirty="0" smtClean="0">
                <a:solidFill>
                  <a:schemeClr val="tx1"/>
                </a:solidFill>
              </a:rPr>
              <a:t> = </a:t>
            </a:r>
            <a:r>
              <a:rPr lang="hu-HU" sz="3200" dirty="0" err="1" smtClean="0">
                <a:solidFill>
                  <a:schemeClr val="tx1"/>
                </a:solidFill>
              </a:rPr>
              <a:t>Qmet</a:t>
            </a:r>
            <a:r>
              <a:rPr lang="hu-HU" sz="3200" dirty="0" smtClean="0">
                <a:solidFill>
                  <a:schemeClr val="tx1"/>
                </a:solidFill>
              </a:rPr>
              <a:t> + </a:t>
            </a:r>
            <a:r>
              <a:rPr lang="hu-HU" sz="3200" dirty="0" err="1" smtClean="0">
                <a:solidFill>
                  <a:schemeClr val="tx1"/>
                </a:solidFill>
              </a:rPr>
              <a:t>Qmech</a:t>
            </a:r>
            <a:endParaRPr lang="hu-HU" sz="3200" dirty="0" smtClean="0">
              <a:solidFill>
                <a:schemeClr val="tx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1046746" y="3581399"/>
            <a:ext cx="4708197" cy="21095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 smtClean="0"/>
              <a:t>X- sejtkoncentráció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sz="2000" dirty="0" smtClean="0"/>
              <a:t>μ</a:t>
            </a:r>
            <a:r>
              <a:rPr lang="hu-HU" sz="2000" dirty="0" smtClean="0"/>
              <a:t>- </a:t>
            </a:r>
            <a:r>
              <a:rPr lang="hu-HU" sz="2000" dirty="0" err="1" smtClean="0"/>
              <a:t>sejtspecifikus</a:t>
            </a:r>
            <a:r>
              <a:rPr lang="hu-HU" sz="2000" dirty="0" smtClean="0"/>
              <a:t> növekedési állandó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 smtClean="0"/>
              <a:t>Y</a:t>
            </a:r>
            <a:r>
              <a:rPr lang="hu-HU" sz="2000" baseline="-25000" dirty="0" smtClean="0"/>
              <a:t>X/O </a:t>
            </a:r>
            <a:r>
              <a:rPr lang="hu-HU" sz="2000" dirty="0" err="1" smtClean="0"/>
              <a:t>-oxigén</a:t>
            </a:r>
            <a:r>
              <a:rPr lang="hu-HU" sz="2000" dirty="0" smtClean="0"/>
              <a:t> hozam</a:t>
            </a:r>
          </a:p>
          <a:p>
            <a:pPr>
              <a:buNone/>
            </a:pPr>
            <a:endParaRPr lang="hu-HU" sz="2000" dirty="0" smtClean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015791" y="3537283"/>
            <a:ext cx="4199020" cy="19611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 err="1" smtClean="0"/>
              <a:t>Qtot</a:t>
            </a:r>
            <a:r>
              <a:rPr lang="hu-HU" sz="2000" dirty="0" smtClean="0"/>
              <a:t> – a teljes hőmennyiség ami a növekedés során keletkezik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 err="1" smtClean="0"/>
              <a:t>Qmet</a:t>
            </a:r>
            <a:r>
              <a:rPr lang="hu-HU" sz="2000" dirty="0" smtClean="0"/>
              <a:t> – metabolizmus által termelt hő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sz="2000" dirty="0" err="1" smtClean="0"/>
              <a:t>Qmech</a:t>
            </a:r>
            <a:r>
              <a:rPr lang="hu-HU" sz="2000" dirty="0" smtClean="0"/>
              <a:t> – a mechanikai </a:t>
            </a:r>
            <a:r>
              <a:rPr lang="hu-HU" sz="2000" dirty="0" err="1" smtClean="0"/>
              <a:t>hőbevitel</a:t>
            </a:r>
            <a:endParaRPr lang="hu-HU" sz="2000" dirty="0" smtClean="0"/>
          </a:p>
          <a:p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kölcsönhatások az oxigén- és a hőátadási sebesség között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998621" y="1973178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016" lvl="1" indent="0">
              <a:buNone/>
            </a:pPr>
            <a:r>
              <a:rPr lang="hu-HU" sz="2000" dirty="0" smtClean="0"/>
              <a:t>A két sebesség szorosan összefügg egymással, de általában a hőátadási a limitáló kényszer, ami határt szab a fermentáció korlátlanul nagy méretben való kivitelezésének</a:t>
            </a:r>
          </a:p>
        </p:txBody>
      </p:sp>
    </p:spTree>
    <p:extLst>
      <p:ext uri="{BB962C8B-B14F-4D97-AF65-F5344CB8AC3E}">
        <p14:creationId xmlns:p14="http://schemas.microsoft.com/office/powerpoint/2010/main" val="110269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5600" dirty="0"/>
              <a:t>Tervezési </a:t>
            </a:r>
            <a:r>
              <a:rPr lang="hu-HU" sz="5600" dirty="0" smtClean="0"/>
              <a:t>példa -</a:t>
            </a:r>
            <a:r>
              <a:rPr lang="hu-HU" dirty="0" smtClean="0"/>
              <a:t> </a:t>
            </a:r>
            <a:r>
              <a:rPr lang="hu-HU" sz="3600" dirty="0"/>
              <a:t>Mechanikai „dizájn”</a:t>
            </a:r>
            <a:br>
              <a:rPr lang="hu-HU" sz="3600" dirty="0"/>
            </a:br>
            <a:r>
              <a:rPr lang="hu-HU" sz="3600" dirty="0"/>
              <a:t>tartály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Szerelőnyílás: 22’’~55,88 cm átmérő, </a:t>
            </a:r>
            <a:r>
              <a:rPr lang="hu-HU" dirty="0" err="1" smtClean="0"/>
              <a:t>O-gyűrűs</a:t>
            </a:r>
            <a:r>
              <a:rPr lang="hu-HU" dirty="0" smtClean="0"/>
              <a:t> tömítés, 320 </a:t>
            </a:r>
            <a:r>
              <a:rPr lang="hu-HU" dirty="0" err="1" smtClean="0"/>
              <a:t>grit</a:t>
            </a:r>
            <a:r>
              <a:rPr lang="hu-HU" dirty="0" smtClean="0"/>
              <a:t> (belül), 180 </a:t>
            </a:r>
            <a:r>
              <a:rPr lang="hu-HU" dirty="0" err="1" smtClean="0"/>
              <a:t>grit</a:t>
            </a:r>
            <a:r>
              <a:rPr lang="hu-HU" dirty="0"/>
              <a:t> </a:t>
            </a:r>
            <a:r>
              <a:rPr lang="hu-HU" dirty="0" smtClean="0"/>
              <a:t>(kívül)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Statikus tömítés: összes </a:t>
            </a:r>
            <a:r>
              <a:rPr lang="hu-HU" dirty="0" err="1" smtClean="0"/>
              <a:t>O-gyűrű</a:t>
            </a:r>
            <a:r>
              <a:rPr lang="hu-HU" dirty="0" smtClean="0"/>
              <a:t> (EPDM=</a:t>
            </a:r>
            <a:r>
              <a:rPr lang="hu-HU" dirty="0" err="1" smtClean="0"/>
              <a:t>etilén-propilén-dién-monomer</a:t>
            </a:r>
            <a:r>
              <a:rPr lang="hu-HU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Látóüveg: szerelőnyílásokra felszerelve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Gázelosztó: gyűrűs, 36’’~91,44 cm átmérő, 40 db lyuk 0,250’’~0,635 cm lyukátmérővel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2 db aszeptikus mintavevő csonk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Fúvókák: sav, bázis, </a:t>
            </a:r>
            <a:r>
              <a:rPr lang="hu-HU" dirty="0" err="1" smtClean="0"/>
              <a:t>habgátló</a:t>
            </a:r>
            <a:r>
              <a:rPr lang="hu-HU" dirty="0" smtClean="0"/>
              <a:t>, cukor, tápanyagok…</a:t>
            </a:r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39080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5600" dirty="0"/>
              <a:t>Tervezési példa </a:t>
            </a:r>
            <a:r>
              <a:rPr lang="hu-HU" dirty="0"/>
              <a:t>– </a:t>
            </a:r>
            <a:r>
              <a:rPr lang="hu-HU" sz="3600" dirty="0"/>
              <a:t>Mechanikai „dizájn”</a:t>
            </a:r>
            <a:r>
              <a:rPr lang="hu-HU" sz="5400" dirty="0"/>
              <a:t/>
            </a:r>
            <a:br>
              <a:rPr lang="hu-HU" sz="5400" dirty="0"/>
            </a:br>
            <a:r>
              <a:rPr lang="hu-HU" sz="3600" dirty="0" smtClean="0"/>
              <a:t>keverő rendszer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Alulról szerelt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Motor: 200 </a:t>
            </a:r>
            <a:r>
              <a:rPr lang="hu-HU" dirty="0" err="1" smtClean="0"/>
              <a:t>hp</a:t>
            </a:r>
            <a:r>
              <a:rPr lang="hu-HU" dirty="0" smtClean="0"/>
              <a:t>, 1780 </a:t>
            </a:r>
            <a:r>
              <a:rPr lang="hu-HU" dirty="0" err="1" smtClean="0"/>
              <a:t>rpm</a:t>
            </a:r>
            <a:r>
              <a:rPr lang="hu-HU" dirty="0" smtClean="0"/>
              <a:t>, 480 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Sebességváltó: 144 kW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Tengely: 4,5’’~11,43 cm átmérő, 174’’~441,96 cm magas, 320 </a:t>
            </a:r>
            <a:r>
              <a:rPr lang="hu-HU" dirty="0" err="1" smtClean="0"/>
              <a:t>grit</a:t>
            </a: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Keverő: 2x46’’~116,84 cm 12 pengés turbina és 1x36’’~91,44 cm A-315 keverő, 320 </a:t>
            </a:r>
            <a:r>
              <a:rPr lang="hu-HU" dirty="0" err="1" smtClean="0"/>
              <a:t>grit</a:t>
            </a: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Tömítés: kettős csúszógyűrűs tömítés </a:t>
            </a:r>
            <a:r>
              <a:rPr lang="hu-HU" dirty="0" err="1" smtClean="0"/>
              <a:t>wolfrám-karbidból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83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4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Hogyan számoljuk ki az oxigén átadási sebességet? (képlet)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Hogyan tudjuk megakadályozni a habzást?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Milyen paraméterektől függ a keverő teljesítménye?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Mi szab határt a nyomás növelésének a reaktorban?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Hasonlítsd össze a lamináris és a turbulens áramlást!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 smtClean="0"/>
              <a:t>Pszeudoplasztikus</a:t>
            </a:r>
            <a:r>
              <a:rPr lang="hu-HU" dirty="0" smtClean="0"/>
              <a:t> anyagoknak hogyan változik a viszkozitása a nyíróerő növelésével?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Milyen hátrányai vannak a </a:t>
            </a:r>
            <a:r>
              <a:rPr lang="hu-HU" dirty="0" err="1" smtClean="0"/>
              <a:t>Rushton</a:t>
            </a:r>
            <a:r>
              <a:rPr lang="hu-HU" dirty="0" smtClean="0"/>
              <a:t> turbina alkalmazásának?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Milyen keverő optimális emlős sejtes szuszpenzióhoz?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Legtöbbször hány törőlemezt helyezünk a reaktorba és ezeknek mekkora a méretük?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Merre kell nézniük a lyukaknak a gázelosztón?</a:t>
            </a:r>
          </a:p>
          <a:p>
            <a:pPr marL="457200" indent="-457200">
              <a:buFont typeface="+mj-lt"/>
              <a:buAutoNum type="arabicPeriod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2235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Oxigén- és hőátadás: a léptéknövelés hatásai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8" y="1961335"/>
            <a:ext cx="11339512" cy="3703679"/>
          </a:xfrm>
        </p:spPr>
      </p:pic>
    </p:spTree>
    <p:extLst>
      <p:ext uri="{BB962C8B-B14F-4D97-AF65-F5344CB8AC3E}">
        <p14:creationId xmlns:p14="http://schemas.microsoft.com/office/powerpoint/2010/main" val="19159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029510"/>
            <a:ext cx="4754880" cy="822960"/>
          </a:xfrm>
        </p:spPr>
        <p:txBody>
          <a:bodyPr/>
          <a:lstStyle/>
          <a:p>
            <a:r>
              <a:rPr lang="hu-HU" sz="2800" dirty="0">
                <a:solidFill>
                  <a:schemeClr val="tx1"/>
                </a:solidFill>
              </a:rPr>
              <a:t>OTR = </a:t>
            </a:r>
            <a:r>
              <a:rPr lang="hu-HU" sz="2800" dirty="0" err="1">
                <a:solidFill>
                  <a:schemeClr val="tx1"/>
                </a:solidFill>
              </a:rPr>
              <a:t>K</a:t>
            </a:r>
            <a:r>
              <a:rPr lang="hu-HU" sz="2800" baseline="-25000" dirty="0" err="1">
                <a:solidFill>
                  <a:schemeClr val="tx1"/>
                </a:solidFill>
              </a:rPr>
              <a:t>g</a:t>
            </a:r>
            <a:r>
              <a:rPr lang="hu-HU" sz="2800" dirty="0" err="1">
                <a:solidFill>
                  <a:schemeClr val="tx1"/>
                </a:solidFill>
              </a:rPr>
              <a:t>a</a:t>
            </a:r>
            <a:r>
              <a:rPr lang="hu-HU" sz="2800" dirty="0">
                <a:solidFill>
                  <a:schemeClr val="tx1"/>
                </a:solidFill>
              </a:rPr>
              <a:t> (P</a:t>
            </a:r>
            <a:r>
              <a:rPr lang="hu-HU" sz="2800" baseline="-25000" dirty="0">
                <a:solidFill>
                  <a:schemeClr val="tx1"/>
                </a:solidFill>
              </a:rPr>
              <a:t>O</a:t>
            </a:r>
            <a:r>
              <a:rPr lang="hu-HU" sz="2800" baseline="-40000" dirty="0">
                <a:solidFill>
                  <a:schemeClr val="tx1"/>
                </a:solidFill>
              </a:rPr>
              <a:t>2</a:t>
            </a:r>
            <a:r>
              <a:rPr lang="hu-HU" sz="2800" dirty="0">
                <a:solidFill>
                  <a:schemeClr val="tx1"/>
                </a:solidFill>
              </a:rPr>
              <a:t> – </a:t>
            </a:r>
            <a:r>
              <a:rPr lang="hu-HU" sz="2800" dirty="0" err="1">
                <a:solidFill>
                  <a:schemeClr val="tx1"/>
                </a:solidFill>
              </a:rPr>
              <a:t>P</a:t>
            </a:r>
            <a:r>
              <a:rPr lang="hu-HU" sz="2800" baseline="-25000" dirty="0" err="1">
                <a:solidFill>
                  <a:schemeClr val="tx1"/>
                </a:solidFill>
              </a:rPr>
              <a:t>O</a:t>
            </a:r>
            <a:r>
              <a:rPr lang="hu-HU" sz="2800" baseline="-40000" dirty="0" err="1">
                <a:solidFill>
                  <a:schemeClr val="tx1"/>
                </a:solidFill>
              </a:rPr>
              <a:t>2</a:t>
            </a:r>
            <a:r>
              <a:rPr lang="hu-HU" sz="2800" dirty="0">
                <a:solidFill>
                  <a:schemeClr val="tx1"/>
                </a:solidFill>
              </a:rPr>
              <a:t>*)</a:t>
            </a:r>
            <a:r>
              <a:rPr lang="hu-HU" sz="2800" baseline="-25000" dirty="0" err="1">
                <a:solidFill>
                  <a:schemeClr val="tx1"/>
                </a:solidFill>
              </a:rPr>
              <a:t>av</a:t>
            </a:r>
            <a:endParaRPr lang="hu-HU" sz="2800" baseline="-25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sz="2800" dirty="0">
                <a:solidFill>
                  <a:schemeClr val="tx1"/>
                </a:solidFill>
              </a:rPr>
              <a:t>OTR = </a:t>
            </a:r>
            <a:r>
              <a:rPr lang="hu-HU" sz="2800" dirty="0" err="1">
                <a:solidFill>
                  <a:schemeClr val="tx1"/>
                </a:solidFill>
              </a:rPr>
              <a:t>K</a:t>
            </a:r>
            <a:r>
              <a:rPr lang="hu-HU" sz="2800" baseline="-25000" dirty="0" err="1">
                <a:solidFill>
                  <a:schemeClr val="tx1"/>
                </a:solidFill>
              </a:rPr>
              <a:t>L</a:t>
            </a:r>
            <a:r>
              <a:rPr lang="hu-HU" sz="2800" dirty="0" err="1">
                <a:solidFill>
                  <a:schemeClr val="tx1"/>
                </a:solidFill>
              </a:rPr>
              <a:t>a</a:t>
            </a:r>
            <a:r>
              <a:rPr lang="hu-HU" sz="2800" dirty="0">
                <a:solidFill>
                  <a:schemeClr val="tx1"/>
                </a:solidFill>
              </a:rPr>
              <a:t> (C*– </a:t>
            </a:r>
            <a:r>
              <a:rPr lang="hu-HU" sz="2800" dirty="0" err="1">
                <a:solidFill>
                  <a:schemeClr val="tx1"/>
                </a:solidFill>
              </a:rPr>
              <a:t>C</a:t>
            </a:r>
            <a:r>
              <a:rPr lang="hu-HU" sz="2800" dirty="0">
                <a:solidFill>
                  <a:schemeClr val="tx1"/>
                </a:solidFill>
              </a:rPr>
              <a:t>)</a:t>
            </a:r>
            <a:endParaRPr lang="hu-HU" sz="2800" baseline="-25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2516" y="2667537"/>
            <a:ext cx="5089197" cy="3341572"/>
          </a:xfrm>
        </p:spPr>
        <p:txBody>
          <a:bodyPr/>
          <a:lstStyle/>
          <a:p>
            <a:r>
              <a:rPr lang="hu-HU" dirty="0"/>
              <a:t>OTR </a:t>
            </a:r>
            <a:r>
              <a:rPr lang="hu-HU" dirty="0" err="1"/>
              <a:t>-oxigén</a:t>
            </a:r>
            <a:r>
              <a:rPr lang="hu-HU" dirty="0"/>
              <a:t> </a:t>
            </a:r>
            <a:r>
              <a:rPr lang="hu-HU" dirty="0" smtClean="0"/>
              <a:t>átadási sebesség (</a:t>
            </a:r>
            <a:r>
              <a:rPr lang="hu-HU" dirty="0" err="1" smtClean="0"/>
              <a:t>mmol</a:t>
            </a:r>
            <a:r>
              <a:rPr lang="hu-HU" dirty="0" smtClean="0"/>
              <a:t>/L*h</a:t>
            </a:r>
            <a:r>
              <a:rPr lang="hu-HU" dirty="0"/>
              <a:t>)</a:t>
            </a:r>
          </a:p>
          <a:p>
            <a:r>
              <a:rPr lang="hu-HU" dirty="0" err="1"/>
              <a:t>K</a:t>
            </a:r>
            <a:r>
              <a:rPr lang="hu-HU" baseline="-25000" dirty="0" err="1"/>
              <a:t>g</a:t>
            </a:r>
            <a:r>
              <a:rPr lang="hu-HU" dirty="0" err="1"/>
              <a:t>a</a:t>
            </a:r>
            <a:r>
              <a:rPr lang="hu-HU" dirty="0"/>
              <a:t> – oxigén transzport együttható (</a:t>
            </a:r>
            <a:r>
              <a:rPr lang="hu-HU" dirty="0" err="1"/>
              <a:t>mmol</a:t>
            </a:r>
            <a:r>
              <a:rPr lang="hu-HU" dirty="0"/>
              <a:t>/L*h*</a:t>
            </a:r>
            <a:r>
              <a:rPr lang="hu-HU" dirty="0" err="1"/>
              <a:t>atm</a:t>
            </a:r>
            <a:r>
              <a:rPr lang="hu-HU" dirty="0"/>
              <a:t>) </a:t>
            </a:r>
          </a:p>
          <a:p>
            <a:r>
              <a:rPr lang="hu-HU" dirty="0"/>
              <a:t>(P</a:t>
            </a:r>
            <a:r>
              <a:rPr lang="hu-HU" baseline="-25000" dirty="0"/>
              <a:t>O</a:t>
            </a:r>
            <a:r>
              <a:rPr lang="hu-HU" baseline="-40000" dirty="0"/>
              <a:t>2</a:t>
            </a:r>
            <a:r>
              <a:rPr lang="hu-HU" dirty="0"/>
              <a:t> – </a:t>
            </a:r>
            <a:r>
              <a:rPr lang="hu-HU" dirty="0" err="1"/>
              <a:t>P</a:t>
            </a:r>
            <a:r>
              <a:rPr lang="hu-HU" baseline="-25000" dirty="0" err="1"/>
              <a:t>O</a:t>
            </a:r>
            <a:r>
              <a:rPr lang="hu-HU" baseline="-40000" dirty="0" err="1"/>
              <a:t>2</a:t>
            </a:r>
            <a:r>
              <a:rPr lang="hu-HU" dirty="0"/>
              <a:t>*)</a:t>
            </a:r>
            <a:r>
              <a:rPr lang="hu-HU" baseline="-25000" dirty="0" err="1"/>
              <a:t>av</a:t>
            </a:r>
            <a:r>
              <a:rPr lang="hu-HU" dirty="0"/>
              <a:t> – az átlagos nyomáskülönbségen alapuló hajtóerő </a:t>
            </a:r>
            <a:endParaRPr lang="hu-HU" baseline="-250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804015"/>
            <a:ext cx="4754880" cy="3341572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KL – az eredő folyadékoldali tömegátadási tényező  [cm.s-1</a:t>
            </a:r>
            <a:r>
              <a:rPr lang="hu-HU" dirty="0" smtClean="0"/>
              <a:t>]</a:t>
            </a:r>
          </a:p>
          <a:p>
            <a:r>
              <a:rPr lang="hu-HU" dirty="0" smtClean="0"/>
              <a:t> </a:t>
            </a:r>
            <a:r>
              <a:rPr lang="hu-HU" dirty="0"/>
              <a:t>a – térfogategységre jutó anyagátadási felület  [cm2.cm -3= cm -</a:t>
            </a:r>
            <a:r>
              <a:rPr lang="hu-HU" dirty="0" smtClean="0"/>
              <a:t>1]</a:t>
            </a:r>
          </a:p>
          <a:p>
            <a:r>
              <a:rPr lang="hu-HU" dirty="0" err="1" smtClean="0"/>
              <a:t>KLa</a:t>
            </a:r>
            <a:r>
              <a:rPr lang="hu-HU" dirty="0" smtClean="0"/>
              <a:t>  </a:t>
            </a:r>
            <a:r>
              <a:rPr lang="hu-HU" dirty="0"/>
              <a:t>– eredő folyadékoldali (térfogati) oxigénabszorpciós együttható[s-1</a:t>
            </a:r>
            <a:r>
              <a:rPr lang="hu-HU" dirty="0" smtClean="0"/>
              <a:t>] </a:t>
            </a:r>
            <a:r>
              <a:rPr lang="hu-HU" dirty="0"/>
              <a:t>(A fermentációs gyakorlatban leginkább h-1 értékben adjuk meg</a:t>
            </a:r>
            <a:r>
              <a:rPr lang="hu-HU" dirty="0" smtClean="0"/>
              <a:t>.)</a:t>
            </a:r>
          </a:p>
          <a:p>
            <a:r>
              <a:rPr lang="hu-HU" dirty="0" smtClean="0"/>
              <a:t> </a:t>
            </a:r>
            <a:r>
              <a:rPr lang="hu-HU" dirty="0"/>
              <a:t>C* – telítési oxigénkoncentráció (mg/dm3</a:t>
            </a:r>
            <a:r>
              <a:rPr lang="hu-HU" dirty="0" smtClean="0"/>
              <a:t>)</a:t>
            </a:r>
          </a:p>
          <a:p>
            <a:r>
              <a:rPr lang="hu-HU" dirty="0" smtClean="0"/>
              <a:t> </a:t>
            </a:r>
            <a:r>
              <a:rPr lang="hu-HU" dirty="0"/>
              <a:t>C – az aktuális </a:t>
            </a:r>
            <a:r>
              <a:rPr lang="hu-HU" dirty="0" smtClean="0"/>
              <a:t>oldott oxigénkoncentráció </a:t>
            </a:r>
            <a:r>
              <a:rPr lang="hu-HU" dirty="0"/>
              <a:t>(mg/dm3)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Oxigén átadási sebesség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növekvő oxigén átadási sebesség és következményei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OTR növelhető: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err="1" smtClean="0"/>
              <a:t>Kla</a:t>
            </a:r>
            <a:r>
              <a:rPr lang="hu-HU" dirty="0" smtClean="0"/>
              <a:t> növelése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/>
              <a:t>(P</a:t>
            </a:r>
            <a:r>
              <a:rPr lang="hu-HU" baseline="-25000" dirty="0"/>
              <a:t>O</a:t>
            </a:r>
            <a:r>
              <a:rPr lang="hu-HU" baseline="-40000" dirty="0"/>
              <a:t>2</a:t>
            </a:r>
            <a:r>
              <a:rPr lang="hu-HU" dirty="0"/>
              <a:t> – </a:t>
            </a:r>
            <a:r>
              <a:rPr lang="hu-HU" dirty="0" err="1"/>
              <a:t>P</a:t>
            </a:r>
            <a:r>
              <a:rPr lang="hu-HU" baseline="-25000" dirty="0" err="1"/>
              <a:t>O</a:t>
            </a:r>
            <a:r>
              <a:rPr lang="hu-HU" baseline="-40000" dirty="0" err="1"/>
              <a:t>2</a:t>
            </a:r>
            <a:r>
              <a:rPr lang="hu-HU" dirty="0" smtClean="0"/>
              <a:t>*) növelése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Növelhetjük a nyomást az edényben, </a:t>
            </a:r>
          </a:p>
          <a:p>
            <a:pPr marL="0" indent="0">
              <a:buNone/>
            </a:pPr>
            <a:r>
              <a:rPr lang="hu-HU" dirty="0" smtClean="0"/>
              <a:t>vagy a bemenő levegő oxigéntartalmát</a:t>
            </a:r>
          </a:p>
          <a:p>
            <a:pPr marL="0" indent="0">
              <a:buNone/>
            </a:pPr>
            <a:r>
              <a:rPr lang="hu-HU" dirty="0" smtClean="0"/>
              <a:t> dúsíthatjuk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56" y="2105527"/>
            <a:ext cx="4838467" cy="34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42737" y="1026695"/>
            <a:ext cx="9701464" cy="4908884"/>
          </a:xfrm>
        </p:spPr>
        <p:txBody>
          <a:bodyPr>
            <a:normAutofit fontScale="92500" lnSpcReduction="20000"/>
          </a:bodyPr>
          <a:lstStyle/>
          <a:p>
            <a:r>
              <a:rPr lang="hu-HU" b="1" u="sng" dirty="0" smtClean="0"/>
              <a:t>Habzás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ha túl nagyok a légbuborékok,az oxigén nem hasznosul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 habzást habtörők segítségével tudjuk elkerülni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 keletkezős folyadék visszafolyik az edénybe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Emlős sejteknél tilos használni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Nem szabad ugyanarra a nyélre erősíteni, mint a keverőt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Kémiai habzásgátlók sokszor csökkentik az oxigénbevitelt vagy a membránokat károsíthatja</a:t>
            </a:r>
            <a:endParaRPr lang="hu-HU" dirty="0"/>
          </a:p>
          <a:p>
            <a:endParaRPr lang="hu-HU" b="1" u="sng" dirty="0" smtClean="0"/>
          </a:p>
          <a:p>
            <a:r>
              <a:rPr lang="hu-HU" b="1" u="sng" dirty="0" smtClean="0"/>
              <a:t>Gáz hold </a:t>
            </a:r>
            <a:r>
              <a:rPr lang="hu-HU" b="1" u="sng" dirty="0" err="1" smtClean="0"/>
              <a:t>up</a:t>
            </a:r>
            <a:r>
              <a:rPr lang="hu-HU" b="1" u="sng" dirty="0" smtClean="0"/>
              <a:t> (gázvisszatartás)</a:t>
            </a:r>
            <a:endParaRPr lang="hu-HU" b="1" u="sng" dirty="0"/>
          </a:p>
          <a:p>
            <a:pPr>
              <a:buFont typeface="Wingdings" pitchFamily="2" charset="2"/>
              <a:buChar char="v"/>
            </a:pPr>
            <a:r>
              <a:rPr lang="hu-HU" dirty="0" err="1" smtClean="0"/>
              <a:t>Ho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smtClean="0"/>
              <a:t>gáztérfogat/teljes térfogat</a:t>
            </a:r>
            <a:endParaRPr lang="hu-HU" baseline="-25000" dirty="0"/>
          </a:p>
          <a:p>
            <a:pPr>
              <a:buFont typeface="Wingdings" pitchFamily="2" charset="2"/>
              <a:buChar char="v"/>
            </a:pPr>
            <a:r>
              <a:rPr lang="hu-HU" dirty="0"/>
              <a:t>Gáz lineáris </a:t>
            </a:r>
            <a:r>
              <a:rPr lang="hu-HU" dirty="0" smtClean="0"/>
              <a:t>sebességétől, illetve buborékok átmérőjétől is függ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A reaktort csak a térfogatának 70-80%-ig szabad megtölteni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32" y="511208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GÁZba</a:t>
            </a:r>
            <a:r>
              <a:rPr lang="hu-HU" dirty="0" smtClean="0"/>
              <a:t> bevitt teljesítmény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Kétféle mechanizmussal adhatunk át energiát a </a:t>
            </a:r>
            <a:r>
              <a:rPr lang="hu-HU" dirty="0" err="1" smtClean="0"/>
              <a:t>fermentlének</a:t>
            </a:r>
            <a:r>
              <a:rPr lang="hu-HU" dirty="0" smtClean="0"/>
              <a:t>: 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mechanikai energia a keverőből</a:t>
            </a:r>
          </a:p>
          <a:p>
            <a:pPr>
              <a:buFont typeface="Wingdings" pitchFamily="2" charset="2"/>
              <a:buChar char="v"/>
            </a:pPr>
            <a:r>
              <a:rPr lang="hu-HU" dirty="0" smtClean="0"/>
              <a:t>energia, amit a gáz tágulása generál</a:t>
            </a:r>
          </a:p>
          <a:p>
            <a:pPr>
              <a:buNone/>
            </a:pPr>
            <a:r>
              <a:rPr lang="hu-HU" dirty="0" smtClean="0"/>
              <a:t>		hogy melyik dominál, az attól függ, hogy a gázáram vagy a keverő irányítja 	az áramlást az edényben</a:t>
            </a:r>
          </a:p>
          <a:p>
            <a:pPr>
              <a:buNone/>
            </a:pPr>
            <a:r>
              <a:rPr lang="hu-HU" dirty="0" smtClean="0"/>
              <a:t>Keverő teljesítménye függ: </a:t>
            </a:r>
          </a:p>
          <a:p>
            <a:pPr lvl="1">
              <a:buNone/>
            </a:pPr>
            <a:r>
              <a:rPr lang="hu-HU" dirty="0" smtClean="0"/>
              <a:t>                               A keverőlapátok számától</a:t>
            </a:r>
          </a:p>
          <a:p>
            <a:pPr lvl="1">
              <a:buNone/>
            </a:pPr>
            <a:r>
              <a:rPr lang="hu-HU" dirty="0" smtClean="0"/>
              <a:t>                               A keverő fordulatszámától</a:t>
            </a:r>
          </a:p>
          <a:p>
            <a:pPr lvl="1">
              <a:buNone/>
            </a:pPr>
            <a:r>
              <a:rPr lang="hu-HU" dirty="0" smtClean="0"/>
              <a:t>                               A keverő kerületétől</a:t>
            </a:r>
          </a:p>
          <a:p>
            <a:pPr lvl="1">
              <a:buNone/>
            </a:pPr>
            <a:r>
              <a:rPr lang="hu-HU" dirty="0" smtClean="0"/>
              <a:t>                               Az elegy sűrűségétől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3674</TotalTime>
  <Words>2910</Words>
  <Application>Microsoft Office PowerPoint</Application>
  <PresentationFormat>Egyéni</PresentationFormat>
  <Paragraphs>400</Paragraphs>
  <Slides>43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4" baseType="lpstr">
      <vt:lpstr>Integral</vt:lpstr>
      <vt:lpstr>Reaktorok tervezése Bioreaktorok és a mérnöki gyakorlat(BMEVEMBM114)  2015. április 28.</vt:lpstr>
      <vt:lpstr>A tervezés filozófiája</vt:lpstr>
      <vt:lpstr>Tévhitek a reaktortervezésben</vt:lpstr>
      <vt:lpstr>kölcsönhatások az oxigén- és a hőátadási sebesség között</vt:lpstr>
      <vt:lpstr>Oxigén- és hőátadás: a léptéknövelés hatásai</vt:lpstr>
      <vt:lpstr>Oxigén átadási sebesség</vt:lpstr>
      <vt:lpstr>A növekvő oxigén átadási sebesség és következményei</vt:lpstr>
      <vt:lpstr>PowerPoint bemutató</vt:lpstr>
      <vt:lpstr>GÁZba bevitt teljesítmény</vt:lpstr>
      <vt:lpstr>nYOMÁS</vt:lpstr>
      <vt:lpstr>KEVERÉS</vt:lpstr>
      <vt:lpstr>KERÜLETI SEBESSÉG ÉS NYÍRÁS</vt:lpstr>
      <vt:lpstr>Lamináris és turbulens áramlás</vt:lpstr>
      <vt:lpstr>Reológiai típusok</vt:lpstr>
      <vt:lpstr>Reológiai csoportosítások</vt:lpstr>
      <vt:lpstr>Keverés – keverők és törőlemezek</vt:lpstr>
      <vt:lpstr>Keverés - Reológia</vt:lpstr>
      <vt:lpstr>Keverés – Emlős sejtek</vt:lpstr>
      <vt:lpstr>Fermentor tartály tervezése</vt:lpstr>
      <vt:lpstr>Fermentor tartály tervezése - anyagok</vt:lpstr>
      <vt:lpstr>Fermentor tartály tervezése – Varratok, felület érdesség, tisztíthatóság</vt:lpstr>
      <vt:lpstr>Fermentor tartály tervezése – csőkígyók, törőlemezek</vt:lpstr>
      <vt:lpstr>Fermentor tartály tervezése – gázelosztók, szerelőnyílások</vt:lpstr>
      <vt:lpstr>Fermentor  tartály tervezése –látóüvegek, leeresztő szelep</vt:lpstr>
      <vt:lpstr>Tervezési példa - Alapok</vt:lpstr>
      <vt:lpstr>Tervezési példa - Alapok</vt:lpstr>
      <vt:lpstr>Tervezési példa – megoldás Mérlegek, méretezés</vt:lpstr>
      <vt:lpstr>Tervezési példa – Megoldás előzetes méretezési számítások</vt:lpstr>
      <vt:lpstr>Tervezési Példa – megoldás előzetes méretezési számítások</vt:lpstr>
      <vt:lpstr>Tervezési példa – megoldás előzetes méretezési számítások</vt:lpstr>
      <vt:lpstr>Tervezési példa – megoldás Előrevetíthető fermentációs „sztorik”</vt:lpstr>
      <vt:lpstr>Tervezési példa – megoldás Előrevetíthető fermentációs „sztorik”</vt:lpstr>
      <vt:lpstr>Tervezési példa – megoldás Előrevetíthető fermentációs „sztorik”</vt:lpstr>
      <vt:lpstr>Tervezési példa – megoldás Előrevetíthető fermentációs „sztorik”</vt:lpstr>
      <vt:lpstr>Tervezési példa – megoldás Előrevetíthető fermentációs „sztorik”</vt:lpstr>
      <vt:lpstr>Tervezési példa – megoldás Előrevetíthető fermentációs történetek</vt:lpstr>
      <vt:lpstr>Tervezési példa – megoldás Méretezési számítások felülvizsgálata</vt:lpstr>
      <vt:lpstr>Tervezési példa – megoldás Fermentlé hűtése</vt:lpstr>
      <vt:lpstr>Tervezési példa - Mechanikai „dizájn” tartály</vt:lpstr>
      <vt:lpstr>Tervezési példa - Mechanikai „dizájn” tartály</vt:lpstr>
      <vt:lpstr>Tervezési példa – Mechanikai „dizájn” keverő rendszer</vt:lpstr>
      <vt:lpstr>PowerPoint bemutató</vt:lpstr>
      <vt:lpstr>Kérdések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Reaktorok tervezése</dc:title>
  <dc:creator>Imre Kormendy</dc:creator>
  <cp:lastModifiedBy>Nóra Kormos</cp:lastModifiedBy>
  <cp:revision>138</cp:revision>
  <dcterms:created xsi:type="dcterms:W3CDTF">2015-04-17T11:28:27Z</dcterms:created>
  <dcterms:modified xsi:type="dcterms:W3CDTF">2015-04-28T12:02:09Z</dcterms:modified>
</cp:coreProperties>
</file>