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372" r:id="rId3"/>
    <p:sldId id="373" r:id="rId4"/>
    <p:sldId id="273" r:id="rId5"/>
    <p:sldId id="370" r:id="rId6"/>
    <p:sldId id="371" r:id="rId7"/>
    <p:sldId id="353" r:id="rId8"/>
    <p:sldId id="274" r:id="rId9"/>
    <p:sldId id="424" r:id="rId10"/>
    <p:sldId id="425" r:id="rId11"/>
    <p:sldId id="275" r:id="rId12"/>
    <p:sldId id="426" r:id="rId13"/>
    <p:sldId id="427" r:id="rId14"/>
    <p:sldId id="428" r:id="rId15"/>
    <p:sldId id="277" r:id="rId16"/>
    <p:sldId id="357" r:id="rId17"/>
    <p:sldId id="360" r:id="rId18"/>
    <p:sldId id="366" r:id="rId19"/>
    <p:sldId id="278" r:id="rId20"/>
    <p:sldId id="374" r:id="rId21"/>
    <p:sldId id="320" r:id="rId22"/>
    <p:sldId id="279" r:id="rId23"/>
    <p:sldId id="343" r:id="rId24"/>
    <p:sldId id="359" r:id="rId25"/>
    <p:sldId id="318" r:id="rId26"/>
    <p:sldId id="319" r:id="rId27"/>
    <p:sldId id="377" r:id="rId28"/>
    <p:sldId id="295" r:id="rId29"/>
    <p:sldId id="362" r:id="rId30"/>
    <p:sldId id="361" r:id="rId31"/>
    <p:sldId id="321" r:id="rId32"/>
    <p:sldId id="322" r:id="rId33"/>
    <p:sldId id="363" r:id="rId34"/>
    <p:sldId id="364" r:id="rId35"/>
    <p:sldId id="367" r:id="rId36"/>
    <p:sldId id="280" r:id="rId37"/>
    <p:sldId id="413" r:id="rId38"/>
    <p:sldId id="429" r:id="rId39"/>
    <p:sldId id="365" r:id="rId40"/>
    <p:sldId id="379" r:id="rId41"/>
    <p:sldId id="378" r:id="rId42"/>
    <p:sldId id="381" r:id="rId43"/>
    <p:sldId id="382" r:id="rId44"/>
    <p:sldId id="390" r:id="rId45"/>
    <p:sldId id="380" r:id="rId46"/>
    <p:sldId id="385" r:id="rId47"/>
    <p:sldId id="389" r:id="rId48"/>
    <p:sldId id="395" r:id="rId49"/>
    <p:sldId id="386" r:id="rId50"/>
    <p:sldId id="391" r:id="rId51"/>
    <p:sldId id="396" r:id="rId52"/>
    <p:sldId id="392" r:id="rId53"/>
    <p:sldId id="394" r:id="rId54"/>
    <p:sldId id="397" r:id="rId55"/>
    <p:sldId id="398" r:id="rId56"/>
    <p:sldId id="400" r:id="rId57"/>
    <p:sldId id="403" r:id="rId58"/>
    <p:sldId id="401" r:id="rId59"/>
    <p:sldId id="402" r:id="rId60"/>
    <p:sldId id="399" r:id="rId61"/>
    <p:sldId id="388" r:id="rId62"/>
    <p:sldId id="404" r:id="rId63"/>
    <p:sldId id="406" r:id="rId64"/>
    <p:sldId id="405" r:id="rId65"/>
    <p:sldId id="408" r:id="rId66"/>
    <p:sldId id="407" r:id="rId67"/>
    <p:sldId id="409" r:id="rId68"/>
    <p:sldId id="410" r:id="rId69"/>
    <p:sldId id="368" r:id="rId70"/>
    <p:sldId id="415" r:id="rId71"/>
    <p:sldId id="283" r:id="rId72"/>
    <p:sldId id="284" r:id="rId73"/>
    <p:sldId id="285" r:id="rId74"/>
    <p:sldId id="298" r:id="rId75"/>
    <p:sldId id="416" r:id="rId76"/>
    <p:sldId id="417" r:id="rId77"/>
    <p:sldId id="418" r:id="rId78"/>
    <p:sldId id="419" r:id="rId79"/>
    <p:sldId id="420" r:id="rId80"/>
    <p:sldId id="421" r:id="rId81"/>
    <p:sldId id="422" r:id="rId82"/>
    <p:sldId id="423" r:id="rId83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754" autoAdjust="0"/>
    <p:restoredTop sz="94660"/>
  </p:normalViewPr>
  <p:slideViewPr>
    <p:cSldViewPr>
      <p:cViewPr varScale="1">
        <p:scale>
          <a:sx n="66" d="100"/>
          <a:sy n="66" d="100"/>
        </p:scale>
        <p:origin x="-63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79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76FB3-51AB-437E-8CBC-F2278126F35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81E63-E54B-425C-A2BB-E240054E3BF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FEAC7-3FED-43DF-A83C-5BCDBEBE477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D2959-FC15-4193-ACBE-3C5AF10CF92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14782-D897-4BAC-B6E9-AA19AC6DE86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E0AC7-4F7A-4F39-AEBD-3711C54C62E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5B496-47D0-4AD4-85FD-F839E70F572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4DA8C-E522-41B5-8C5F-6B63F347185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210514-D876-44F0-93EC-66A0AAA6048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0AE58-950D-4A0E-AC02-3DB26B1BF76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2C33D-B50D-4D13-A3A4-16E166803C1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F7B1E0B3-39CA-489E-9430-C32D7A14154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hu-HU" smtClean="0"/>
              <a:t>Leíró biokémia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hu-HU" smtClean="0"/>
              <a:t>Biomérnököknek,</a:t>
            </a:r>
          </a:p>
          <a:p>
            <a:pPr eaLnBrk="1" hangingPunct="1"/>
            <a:r>
              <a:rPr lang="hu-HU" smtClean="0"/>
              <a:t>Vegyészmérnököknek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2138" y="549275"/>
            <a:ext cx="288607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981075"/>
            <a:ext cx="1714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76588" y="1835150"/>
            <a:ext cx="279082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7088" y="2205038"/>
            <a:ext cx="18669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48038" y="3284538"/>
            <a:ext cx="30861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0113" y="3429000"/>
            <a:ext cx="1724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03600" y="4564063"/>
            <a:ext cx="2581275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1125538"/>
            <a:ext cx="4371975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3059113" y="333375"/>
            <a:ext cx="25987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Diszacharidok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35375" y="620713"/>
            <a:ext cx="20383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4425" y="908050"/>
            <a:ext cx="11334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6813" y="2133600"/>
            <a:ext cx="1943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8525" y="2492375"/>
            <a:ext cx="216217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19475" y="3789363"/>
            <a:ext cx="2376488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Szövegdoboz 6"/>
          <p:cNvSpPr txBox="1">
            <a:spLocks noChangeArrowheads="1"/>
          </p:cNvSpPr>
          <p:nvPr/>
        </p:nvSpPr>
        <p:spPr bwMode="auto">
          <a:xfrm>
            <a:off x="1331913" y="4076700"/>
            <a:ext cx="760412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200">
                <a:latin typeface="Times New Roman" pitchFamily="18" charset="0"/>
                <a:cs typeface="Times New Roman" pitchFamily="18" charset="0"/>
              </a:rPr>
              <a:t>cellobióz</a:t>
            </a:r>
          </a:p>
        </p:txBody>
      </p:sp>
      <p:pic>
        <p:nvPicPr>
          <p:cNvPr id="13320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19475" y="4970463"/>
            <a:ext cx="2305050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Szövegdoboz 8"/>
          <p:cNvSpPr txBox="1">
            <a:spLocks noChangeArrowheads="1"/>
          </p:cNvSpPr>
          <p:nvPr/>
        </p:nvSpPr>
        <p:spPr bwMode="auto">
          <a:xfrm>
            <a:off x="1476375" y="5445125"/>
            <a:ext cx="6302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200">
                <a:latin typeface="Times New Roman" pitchFamily="18" charset="0"/>
                <a:cs typeface="Times New Roman" pitchFamily="18" charset="0"/>
              </a:rPr>
              <a:t>maltóz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2781300"/>
            <a:ext cx="4564062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333375"/>
            <a:ext cx="75644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188913"/>
            <a:ext cx="4729163" cy="277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924175"/>
            <a:ext cx="8496300" cy="377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1700213"/>
            <a:ext cx="5343525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3059113" y="549275"/>
            <a:ext cx="28940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Poliszacharidok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2636838"/>
            <a:ext cx="3140075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2997200"/>
            <a:ext cx="2592388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3492500" y="404813"/>
            <a:ext cx="17065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Glikogén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413" y="1484313"/>
            <a:ext cx="4229100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051050" y="549275"/>
            <a:ext cx="46339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Poliszacharidok: Glikogén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7164388" y="5876925"/>
            <a:ext cx="846137" cy="528638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solidFill>
                  <a:srgbClr val="CC0000"/>
                </a:solidFill>
              </a:rPr>
              <a:t>???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3708400" y="476250"/>
            <a:ext cx="14303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Lipidek</a:t>
            </a:r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827088" y="1700213"/>
            <a:ext cx="559911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Fizikai tulajdonság:</a:t>
            </a:r>
          </a:p>
          <a:p>
            <a:r>
              <a:rPr lang="hu-HU"/>
              <a:t>Hidrofób közegben (is) léteznek</a:t>
            </a: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827088" y="2781300"/>
            <a:ext cx="52260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Energiaraktár, sejtmembrán,</a:t>
            </a:r>
          </a:p>
          <a:p>
            <a:r>
              <a:rPr lang="hu-HU" b="0"/>
              <a:t>egyes hormonok, emulgeátorok</a:t>
            </a: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857250" y="4286250"/>
            <a:ext cx="71310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Trigliceridek, foszfolipidek, </a:t>
            </a:r>
          </a:p>
          <a:p>
            <a:r>
              <a:rPr lang="hu-HU"/>
              <a:t>szteránvázasok, eikozanoidok, vitaminok</a:t>
            </a:r>
          </a:p>
        </p:txBody>
      </p:sp>
      <p:sp>
        <p:nvSpPr>
          <p:cNvPr id="19462" name="Text Box 8"/>
          <p:cNvSpPr txBox="1">
            <a:spLocks noChangeArrowheads="1"/>
          </p:cNvSpPr>
          <p:nvPr/>
        </p:nvSpPr>
        <p:spPr bwMode="auto">
          <a:xfrm>
            <a:off x="3203575" y="1052513"/>
            <a:ext cx="2486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/>
              <a:t>Zsírok és olajok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1484313"/>
            <a:ext cx="5534025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3635375" y="333375"/>
            <a:ext cx="1828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Zsírsavak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0300" y="1128713"/>
            <a:ext cx="6884988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692275" y="404813"/>
            <a:ext cx="5568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Az élőlények kémiai összetétele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1652588"/>
            <a:ext cx="9097962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2627313" y="476250"/>
            <a:ext cx="3708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Fontosabb zsírsavak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1773238"/>
            <a:ext cx="492442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1692275" y="1052513"/>
            <a:ext cx="19034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Triglicerid</a:t>
            </a:r>
          </a:p>
        </p:txBody>
      </p:sp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5076825" y="1052513"/>
            <a:ext cx="20621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Foszfolipid</a:t>
            </a:r>
          </a:p>
        </p:txBody>
      </p:sp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1835150" y="188913"/>
            <a:ext cx="54514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Zsírsavak leggyakrabb észterei</a:t>
            </a:r>
          </a:p>
        </p:txBody>
      </p:sp>
      <p:sp>
        <p:nvSpPr>
          <p:cNvPr id="22534" name="Text Box 8"/>
          <p:cNvSpPr txBox="1">
            <a:spLocks noChangeArrowheads="1"/>
          </p:cNvSpPr>
          <p:nvPr/>
        </p:nvSpPr>
        <p:spPr bwMode="auto">
          <a:xfrm>
            <a:off x="468313" y="5157788"/>
            <a:ext cx="12969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/>
              <a:t>Telítetlen</a:t>
            </a:r>
          </a:p>
        </p:txBody>
      </p:sp>
      <p:sp>
        <p:nvSpPr>
          <p:cNvPr id="22535" name="Text Box 9"/>
          <p:cNvSpPr txBox="1">
            <a:spLocks noChangeArrowheads="1"/>
          </p:cNvSpPr>
          <p:nvPr/>
        </p:nvSpPr>
        <p:spPr bwMode="auto">
          <a:xfrm>
            <a:off x="3563938" y="5373688"/>
            <a:ext cx="10144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/>
              <a:t>Telített</a:t>
            </a:r>
          </a:p>
        </p:txBody>
      </p:sp>
      <p:sp>
        <p:nvSpPr>
          <p:cNvPr id="22536" name="Line 10"/>
          <p:cNvSpPr>
            <a:spLocks noChangeShapeType="1"/>
          </p:cNvSpPr>
          <p:nvPr/>
        </p:nvSpPr>
        <p:spPr bwMode="auto">
          <a:xfrm flipV="1">
            <a:off x="1908175" y="5300663"/>
            <a:ext cx="431800" cy="73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2537" name="Line 11"/>
          <p:cNvSpPr>
            <a:spLocks noChangeShapeType="1"/>
          </p:cNvSpPr>
          <p:nvPr/>
        </p:nvSpPr>
        <p:spPr bwMode="auto">
          <a:xfrm flipH="1" flipV="1">
            <a:off x="3276600" y="5373688"/>
            <a:ext cx="287338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1557338"/>
            <a:ext cx="5572125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1763713" y="404813"/>
            <a:ext cx="55276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Telített és telítetlen trigliceridek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1557338"/>
            <a:ext cx="4800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2411413" y="333375"/>
            <a:ext cx="41227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Zsírcsepp a zsírsejtben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75" y="1484313"/>
            <a:ext cx="380047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2700338" y="549275"/>
            <a:ext cx="3429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Triglicerid cseppek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123" y="1412875"/>
            <a:ext cx="8724042" cy="5230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3059113" y="404813"/>
            <a:ext cx="28940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Foszfatidil-kolin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3" y="571481"/>
            <a:ext cx="7494657" cy="566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49500"/>
            <a:ext cx="7675563" cy="425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0650"/>
            <a:ext cx="7667625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9921" y="1500175"/>
            <a:ext cx="8130772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555875" y="476250"/>
            <a:ext cx="3762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Foszfolipid membrán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3950" y="1204913"/>
            <a:ext cx="6897688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628775"/>
            <a:ext cx="6865937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692275" y="404813"/>
            <a:ext cx="55689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Az élőlények kémiai összetétele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0300" y="1885950"/>
            <a:ext cx="6884988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5375" y="1943100"/>
            <a:ext cx="695483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2555875" y="476250"/>
            <a:ext cx="3762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Foszfolipid membrán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9" y="1962150"/>
            <a:ext cx="8291312" cy="348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2555875" y="476250"/>
            <a:ext cx="3762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Foszfolipid membrán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1" y="571481"/>
            <a:ext cx="5857916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692150"/>
            <a:ext cx="6646863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6784975" y="5916613"/>
            <a:ext cx="846138" cy="528637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solidFill>
                  <a:srgbClr val="CC0000"/>
                </a:solidFill>
              </a:rPr>
              <a:t>???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4"/>
          <p:cNvSpPr txBox="1">
            <a:spLocks noChangeArrowheads="1"/>
          </p:cNvSpPr>
          <p:nvPr/>
        </p:nvSpPr>
        <p:spPr bwMode="auto">
          <a:xfrm>
            <a:off x="3563938" y="765175"/>
            <a:ext cx="16494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Fehérjék</a:t>
            </a:r>
          </a:p>
        </p:txBody>
      </p:sp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1258888" y="2205038"/>
            <a:ext cx="65357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Struktúrfehérjék, enzimatikus funkció</a:t>
            </a:r>
          </a:p>
        </p:txBody>
      </p:sp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1116013" y="3429000"/>
            <a:ext cx="675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>
                <a:cs typeface="Arial" charset="0"/>
              </a:rPr>
              <a:t>α</a:t>
            </a:r>
            <a:r>
              <a:rPr lang="hu-HU">
                <a:cs typeface="Arial" charset="0"/>
              </a:rPr>
              <a:t>-amino karbonsavak, mint építőkövek</a:t>
            </a:r>
            <a:endParaRPr lang="el-GR">
              <a:cs typeface="Arial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5" y="2071678"/>
            <a:ext cx="8269191" cy="3544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2124075" y="476250"/>
            <a:ext cx="4911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Aminosavak, mint ikerionok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8" y="163513"/>
            <a:ext cx="7488237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4848225"/>
            <a:ext cx="7466012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775" y="3141663"/>
            <a:ext cx="302418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Szövegdoboz 2"/>
          <p:cNvSpPr txBox="1">
            <a:spLocks noChangeArrowheads="1"/>
          </p:cNvSpPr>
          <p:nvPr/>
        </p:nvSpPr>
        <p:spPr bwMode="auto">
          <a:xfrm>
            <a:off x="468313" y="3284538"/>
            <a:ext cx="13017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/>
              <a:t>Pyrrolysine</a:t>
            </a:r>
          </a:p>
        </p:txBody>
      </p:sp>
      <p:sp>
        <p:nvSpPr>
          <p:cNvPr id="39940" name="Szövegdoboz 3"/>
          <p:cNvSpPr txBox="1">
            <a:spLocks noChangeArrowheads="1"/>
          </p:cNvSpPr>
          <p:nvPr/>
        </p:nvSpPr>
        <p:spPr bwMode="auto">
          <a:xfrm>
            <a:off x="6227763" y="3284538"/>
            <a:ext cx="243998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/>
              <a:t>metanogén</a:t>
            </a:r>
          </a:p>
          <a:p>
            <a:r>
              <a:rPr lang="hu-HU" sz="1600"/>
              <a:t>archeobaktériumokban</a:t>
            </a:r>
          </a:p>
        </p:txBody>
      </p:sp>
      <p:pic>
        <p:nvPicPr>
          <p:cNvPr id="3994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6238" y="1844675"/>
            <a:ext cx="1295400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Szövegdoboz 5"/>
          <p:cNvSpPr txBox="1">
            <a:spLocks noChangeArrowheads="1"/>
          </p:cNvSpPr>
          <p:nvPr/>
        </p:nvSpPr>
        <p:spPr bwMode="auto">
          <a:xfrm>
            <a:off x="468313" y="2060575"/>
            <a:ext cx="1676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/>
              <a:t>Selenocysteine</a:t>
            </a:r>
          </a:p>
        </p:txBody>
      </p:sp>
      <p:sp>
        <p:nvSpPr>
          <p:cNvPr id="39943" name="Szövegdoboz 6"/>
          <p:cNvSpPr txBox="1">
            <a:spLocks noChangeArrowheads="1"/>
          </p:cNvSpPr>
          <p:nvPr/>
        </p:nvSpPr>
        <p:spPr bwMode="auto">
          <a:xfrm>
            <a:off x="6227763" y="2060575"/>
            <a:ext cx="21304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/>
              <a:t>szinte mindenütt,</a:t>
            </a:r>
          </a:p>
          <a:p>
            <a:r>
              <a:rPr lang="hu-HU" sz="1600"/>
              <a:t>UGA (stop) átíródik)</a:t>
            </a:r>
          </a:p>
        </p:txBody>
      </p:sp>
      <p:pic>
        <p:nvPicPr>
          <p:cNvPr id="399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775" y="4652963"/>
            <a:ext cx="1990725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5" name="Szövegdoboz 8"/>
          <p:cNvSpPr txBox="1">
            <a:spLocks noChangeArrowheads="1"/>
          </p:cNvSpPr>
          <p:nvPr/>
        </p:nvSpPr>
        <p:spPr bwMode="auto">
          <a:xfrm>
            <a:off x="468313" y="5157788"/>
            <a:ext cx="21796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/>
              <a:t>N-Formilmethyonine</a:t>
            </a:r>
          </a:p>
        </p:txBody>
      </p:sp>
      <p:sp>
        <p:nvSpPr>
          <p:cNvPr id="39946" name="Szövegdoboz 9"/>
          <p:cNvSpPr txBox="1">
            <a:spLocks noChangeArrowheads="1"/>
          </p:cNvSpPr>
          <p:nvPr/>
        </p:nvSpPr>
        <p:spPr bwMode="auto">
          <a:xfrm>
            <a:off x="6253163" y="5084763"/>
            <a:ext cx="289083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/>
              <a:t>baktériumokban</a:t>
            </a:r>
          </a:p>
          <a:p>
            <a:r>
              <a:rPr lang="hu-HU" sz="1600"/>
              <a:t>(mitokondrium, kloroplaszt)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2413" y="2643188"/>
            <a:ext cx="8640762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 Box 5"/>
          <p:cNvSpPr txBox="1">
            <a:spLocks noChangeArrowheads="1"/>
          </p:cNvSpPr>
          <p:nvPr/>
        </p:nvSpPr>
        <p:spPr bwMode="auto">
          <a:xfrm>
            <a:off x="2268538" y="765175"/>
            <a:ext cx="4203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Peptidkötés kialakulása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349500"/>
            <a:ext cx="6818313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843213" y="765175"/>
            <a:ext cx="31924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Az élet építőkövei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071546"/>
            <a:ext cx="7226751" cy="5675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403350" y="476250"/>
            <a:ext cx="6477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Polipeptidlánc: elsődleges szerkezet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4292600"/>
            <a:ext cx="7524750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875" y="1412875"/>
            <a:ext cx="403225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 Box 9"/>
          <p:cNvSpPr txBox="1">
            <a:spLocks noChangeArrowheads="1"/>
          </p:cNvSpPr>
          <p:nvPr/>
        </p:nvSpPr>
        <p:spPr bwMode="auto">
          <a:xfrm>
            <a:off x="2411413" y="549275"/>
            <a:ext cx="42211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A peptidkötés rigiditása</a:t>
            </a:r>
          </a:p>
        </p:txBody>
      </p:sp>
      <p:sp>
        <p:nvSpPr>
          <p:cNvPr id="43013" name="Text Box 10"/>
          <p:cNvSpPr txBox="1">
            <a:spLocks noChangeArrowheads="1"/>
          </p:cNvSpPr>
          <p:nvPr/>
        </p:nvSpPr>
        <p:spPr bwMode="auto">
          <a:xfrm>
            <a:off x="7812088" y="6092825"/>
            <a:ext cx="846137" cy="528638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solidFill>
                  <a:srgbClr val="CC0000"/>
                </a:solidFill>
              </a:rPr>
              <a:t>???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4"/>
          <p:cNvSpPr txBox="1">
            <a:spLocks noChangeArrowheads="1"/>
          </p:cNvSpPr>
          <p:nvPr/>
        </p:nvSpPr>
        <p:spPr bwMode="auto">
          <a:xfrm>
            <a:off x="1619250" y="765175"/>
            <a:ext cx="59848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A fehérjék másodlagos szerkezete</a:t>
            </a:r>
          </a:p>
        </p:txBody>
      </p:sp>
      <p:sp>
        <p:nvSpPr>
          <p:cNvPr id="44035" name="Text Box 5"/>
          <p:cNvSpPr txBox="1">
            <a:spLocks noChangeArrowheads="1"/>
          </p:cNvSpPr>
          <p:nvPr/>
        </p:nvSpPr>
        <p:spPr bwMode="auto">
          <a:xfrm>
            <a:off x="468313" y="1844675"/>
            <a:ext cx="63976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H-híd kötések a láncban lévő O és H </a:t>
            </a:r>
          </a:p>
          <a:p>
            <a:r>
              <a:rPr lang="hu-HU"/>
              <a:t>atomok között</a:t>
            </a:r>
          </a:p>
        </p:txBody>
      </p:sp>
      <p:sp>
        <p:nvSpPr>
          <p:cNvPr id="44036" name="Text Box 6"/>
          <p:cNvSpPr txBox="1">
            <a:spLocks noChangeArrowheads="1"/>
          </p:cNvSpPr>
          <p:nvPr/>
        </p:nvSpPr>
        <p:spPr bwMode="auto">
          <a:xfrm>
            <a:off x="539750" y="3357563"/>
            <a:ext cx="83185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Eredmény: a polipeptidlánc egyes szakaszaiban</a:t>
            </a:r>
          </a:p>
          <a:p>
            <a:r>
              <a:rPr lang="hu-HU"/>
              <a:t>szabályos struktúták, </a:t>
            </a:r>
            <a:r>
              <a:rPr lang="el-GR">
                <a:cs typeface="Arial" charset="0"/>
              </a:rPr>
              <a:t>α</a:t>
            </a:r>
            <a:r>
              <a:rPr lang="hu-HU">
                <a:cs typeface="Arial" charset="0"/>
              </a:rPr>
              <a:t>- hélixek és</a:t>
            </a:r>
          </a:p>
          <a:p>
            <a:r>
              <a:rPr lang="el-GR">
                <a:cs typeface="Arial" charset="0"/>
              </a:rPr>
              <a:t>β</a:t>
            </a:r>
            <a:r>
              <a:rPr lang="hu-HU">
                <a:cs typeface="Arial" charset="0"/>
              </a:rPr>
              <a:t>-redők jönnek létre</a:t>
            </a:r>
            <a:endParaRPr lang="el-GR">
              <a:cs typeface="Arial" charset="0"/>
            </a:endParaRPr>
          </a:p>
        </p:txBody>
      </p:sp>
      <p:sp>
        <p:nvSpPr>
          <p:cNvPr id="44037" name="Szövegdoboz 6"/>
          <p:cNvSpPr txBox="1">
            <a:spLocks noChangeArrowheads="1"/>
          </p:cNvSpPr>
          <p:nvPr/>
        </p:nvSpPr>
        <p:spPr bwMode="auto">
          <a:xfrm>
            <a:off x="6858000" y="6286500"/>
            <a:ext cx="15652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(4. tétel)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276475"/>
            <a:ext cx="5040312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325" y="1412875"/>
            <a:ext cx="2343150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2555875" y="404813"/>
            <a:ext cx="36099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Az </a:t>
            </a:r>
            <a:r>
              <a:rPr lang="el-GR">
                <a:cs typeface="Arial" charset="0"/>
              </a:rPr>
              <a:t>α</a:t>
            </a:r>
            <a:r>
              <a:rPr lang="hu-HU">
                <a:cs typeface="Arial" charset="0"/>
              </a:rPr>
              <a:t>-hélix felépítése</a:t>
            </a:r>
            <a:endParaRPr lang="el-GR">
              <a:cs typeface="Arial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0084" y="1195388"/>
            <a:ext cx="8275511" cy="5376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2555875" y="404813"/>
            <a:ext cx="36099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Az </a:t>
            </a:r>
            <a:r>
              <a:rPr lang="el-GR">
                <a:cs typeface="Arial" charset="0"/>
              </a:rPr>
              <a:t>α</a:t>
            </a:r>
            <a:r>
              <a:rPr lang="hu-HU">
                <a:cs typeface="Arial" charset="0"/>
              </a:rPr>
              <a:t>-hélix felépítése</a:t>
            </a:r>
            <a:endParaRPr lang="el-GR">
              <a:cs typeface="Arial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6605" y="1571612"/>
            <a:ext cx="6699833" cy="500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 Box 6"/>
          <p:cNvSpPr txBox="1">
            <a:spLocks noChangeArrowheads="1"/>
          </p:cNvSpPr>
          <p:nvPr/>
        </p:nvSpPr>
        <p:spPr bwMode="auto">
          <a:xfrm>
            <a:off x="2857488" y="214290"/>
            <a:ext cx="33909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dirty="0"/>
              <a:t>A </a:t>
            </a:r>
            <a:r>
              <a:rPr lang="el-GR" dirty="0">
                <a:cs typeface="Arial" charset="0"/>
              </a:rPr>
              <a:t>β</a:t>
            </a:r>
            <a:r>
              <a:rPr lang="hu-HU" dirty="0" err="1">
                <a:cs typeface="Arial" charset="0"/>
              </a:rPr>
              <a:t>-redő</a:t>
            </a:r>
            <a:r>
              <a:rPr lang="hu-HU" dirty="0">
                <a:cs typeface="Arial" charset="0"/>
              </a:rPr>
              <a:t> felépítése</a:t>
            </a:r>
            <a:endParaRPr lang="el-GR" dirty="0">
              <a:cs typeface="Arial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146300"/>
            <a:ext cx="6192838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700338" y="549275"/>
            <a:ext cx="33909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A </a:t>
            </a:r>
            <a:r>
              <a:rPr lang="el-GR">
                <a:cs typeface="Arial" charset="0"/>
              </a:rPr>
              <a:t>β</a:t>
            </a:r>
            <a:r>
              <a:rPr lang="hu-HU">
                <a:cs typeface="Arial" charset="0"/>
              </a:rPr>
              <a:t>-redő felépítése</a:t>
            </a:r>
            <a:endParaRPr lang="el-GR">
              <a:cs typeface="Arial" charset="0"/>
            </a:endParaRP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25" y="1700213"/>
            <a:ext cx="2936875" cy="382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2550" y="1133475"/>
            <a:ext cx="6440488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2700338" y="549275"/>
            <a:ext cx="33909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A </a:t>
            </a:r>
            <a:r>
              <a:rPr lang="el-GR">
                <a:cs typeface="Arial" charset="0"/>
              </a:rPr>
              <a:t>β</a:t>
            </a:r>
            <a:r>
              <a:rPr lang="hu-HU">
                <a:cs typeface="Arial" charset="0"/>
              </a:rPr>
              <a:t>-redő felépítése</a:t>
            </a:r>
            <a:endParaRPr lang="el-GR">
              <a:cs typeface="Arial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1167" y="203366"/>
            <a:ext cx="7748485" cy="574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7715272" y="6072206"/>
            <a:ext cx="846137" cy="528637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dirty="0">
                <a:solidFill>
                  <a:srgbClr val="CC0000"/>
                </a:solidFill>
              </a:rPr>
              <a:t>???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1384300" y="588963"/>
            <a:ext cx="65405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A fehérjék harmadlagos szerkezete:</a:t>
            </a:r>
          </a:p>
          <a:p>
            <a:r>
              <a:rPr lang="hu-HU"/>
              <a:t>A fehérje(alegység) térbeli szerkezete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879475" y="1957388"/>
            <a:ext cx="74247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Elsősorban az oldalláncok határozzák meg</a:t>
            </a: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900113" y="2781300"/>
            <a:ext cx="659288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S-S hidak, H- kötések, ionos, valamint</a:t>
            </a:r>
          </a:p>
          <a:p>
            <a:r>
              <a:rPr lang="hu-HU"/>
              <a:t>hidrofil és hidrofób kölcsönhatások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412875"/>
            <a:ext cx="6751638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348038" y="333375"/>
            <a:ext cx="20843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Építőkövek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5850" y="990600"/>
            <a:ext cx="6973888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205038"/>
            <a:ext cx="6792913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2411413" y="765175"/>
            <a:ext cx="38052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S-S hidak kialakulása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2420938"/>
            <a:ext cx="6935787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619250" y="620713"/>
            <a:ext cx="55229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Hidrofil és hidrofób oldalláncok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1412875"/>
            <a:ext cx="613410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1743075" y="300038"/>
            <a:ext cx="53292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Önmaguktól, vagy segítséggel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844675"/>
            <a:ext cx="8569325" cy="38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2555875" y="620713"/>
            <a:ext cx="38481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Nagyfokú specificitás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276475"/>
            <a:ext cx="8353425" cy="316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1331913" y="549275"/>
            <a:ext cx="6797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Makromolekula komplexek keletkezése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916113"/>
            <a:ext cx="6799263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1476375" y="333375"/>
            <a:ext cx="61849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A fehérjék negyedleges szerkezete:</a:t>
            </a:r>
          </a:p>
          <a:p>
            <a:r>
              <a:rPr lang="hu-HU"/>
              <a:t>Több alegységből álló komplexek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1773238"/>
            <a:ext cx="5343525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1239838" y="300038"/>
            <a:ext cx="61849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A fehérjék negyedleges szerkezete:</a:t>
            </a:r>
          </a:p>
          <a:p>
            <a:r>
              <a:rPr lang="hu-HU"/>
              <a:t>Több alegységből álló komplexek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1341438"/>
            <a:ext cx="531495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1187450" y="333375"/>
            <a:ext cx="71358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Az alegységek lehetséges kapcsolódásai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695450"/>
            <a:ext cx="6770688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1908175" y="476250"/>
            <a:ext cx="50561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Néhány lehetséges struktúra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349500"/>
            <a:ext cx="6792913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476375" y="549275"/>
            <a:ext cx="6043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A kötés kialakításához energia kell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1196975"/>
            <a:ext cx="5337175" cy="542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2051050" y="404813"/>
            <a:ext cx="50958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Néhány fehérje térszerkezete</a:t>
            </a: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7504113" y="5773738"/>
            <a:ext cx="846137" cy="528637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solidFill>
                  <a:srgbClr val="CC0000"/>
                </a:solidFill>
              </a:rPr>
              <a:t>???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1692275" y="692150"/>
            <a:ext cx="58626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/>
              <a:t>Fehérjék, lipidek, és szénhidrátok</a:t>
            </a:r>
          </a:p>
          <a:p>
            <a:pPr algn="ctr"/>
            <a:r>
              <a:rPr lang="hu-HU"/>
              <a:t>kapcsolódása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1239838" y="2605088"/>
            <a:ext cx="3824287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Membrán proteinek</a:t>
            </a:r>
          </a:p>
          <a:p>
            <a:r>
              <a:rPr lang="hu-HU"/>
              <a:t>Lipid kötött proteinek</a:t>
            </a:r>
          </a:p>
          <a:p>
            <a:r>
              <a:rPr lang="hu-HU"/>
              <a:t>Glikolipidek </a:t>
            </a:r>
          </a:p>
          <a:p>
            <a:r>
              <a:rPr lang="hu-HU"/>
              <a:t>Lipopoliszacharidok</a:t>
            </a:r>
          </a:p>
          <a:p>
            <a:r>
              <a:rPr lang="hu-HU"/>
              <a:t>Glikoproteinek</a:t>
            </a:r>
          </a:p>
          <a:p>
            <a:r>
              <a:rPr lang="hu-HU"/>
              <a:t>Proteoglikánok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1557338"/>
            <a:ext cx="452437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2700338" y="333375"/>
            <a:ext cx="34686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Membrán proteinek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8336" y="2105024"/>
            <a:ext cx="8422572" cy="325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2700338" y="333375"/>
            <a:ext cx="34686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Membrán proteinek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9" y="2109788"/>
            <a:ext cx="8317254" cy="318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2700338" y="333375"/>
            <a:ext cx="34686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Membrán proteinek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5425" y="1019175"/>
            <a:ext cx="615315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0663" y="1033463"/>
            <a:ext cx="6164262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700213"/>
            <a:ext cx="6923087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2176463" y="373063"/>
            <a:ext cx="46942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Nem mindenütt egyformán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844675"/>
            <a:ext cx="6850062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900113" y="549275"/>
            <a:ext cx="75803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Glikolipidek, glikoproteinek, proteoglikánok</a:t>
            </a: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7504113" y="5773738"/>
            <a:ext cx="846137" cy="528637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solidFill>
                  <a:srgbClr val="CC0000"/>
                </a:solidFill>
              </a:rPr>
              <a:t>???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4"/>
          <p:cNvSpPr txBox="1">
            <a:spLocks noChangeArrowheads="1"/>
          </p:cNvSpPr>
          <p:nvPr/>
        </p:nvSpPr>
        <p:spPr bwMode="auto">
          <a:xfrm>
            <a:off x="3132138" y="692150"/>
            <a:ext cx="24622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Nukleinsavak</a:t>
            </a:r>
          </a:p>
        </p:txBody>
      </p:sp>
      <p:sp>
        <p:nvSpPr>
          <p:cNvPr id="71683" name="Text Box 5"/>
          <p:cNvSpPr txBox="1">
            <a:spLocks noChangeArrowheads="1"/>
          </p:cNvSpPr>
          <p:nvPr/>
        </p:nvSpPr>
        <p:spPr bwMode="auto">
          <a:xfrm>
            <a:off x="971550" y="1989138"/>
            <a:ext cx="5526088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Örökítőanyag, információátvivő</a:t>
            </a:r>
          </a:p>
          <a:p>
            <a:r>
              <a:rPr lang="hu-HU" sz="2400"/>
              <a:t>(enzimatikus működés)</a:t>
            </a:r>
          </a:p>
        </p:txBody>
      </p:sp>
      <p:sp>
        <p:nvSpPr>
          <p:cNvPr id="71684" name="Text Box 6"/>
          <p:cNvSpPr txBox="1">
            <a:spLocks noChangeArrowheads="1"/>
          </p:cNvSpPr>
          <p:nvPr/>
        </p:nvSpPr>
        <p:spPr bwMode="auto">
          <a:xfrm>
            <a:off x="971550" y="3141663"/>
            <a:ext cx="18827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RNS, DNS</a:t>
            </a:r>
          </a:p>
        </p:txBody>
      </p:sp>
      <p:sp>
        <p:nvSpPr>
          <p:cNvPr id="71685" name="Text Box 7"/>
          <p:cNvSpPr txBox="1">
            <a:spLocks noChangeArrowheads="1"/>
          </p:cNvSpPr>
          <p:nvPr/>
        </p:nvSpPr>
        <p:spPr bwMode="auto">
          <a:xfrm>
            <a:off x="971550" y="4437063"/>
            <a:ext cx="5468938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Nukleotidok, mint építőkövek:</a:t>
            </a:r>
          </a:p>
          <a:p>
            <a:endParaRPr lang="hu-HU"/>
          </a:p>
          <a:p>
            <a:r>
              <a:rPr lang="hu-HU"/>
              <a:t>Cukor + foszfát + szerves bázis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3059113" y="549275"/>
            <a:ext cx="24193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Szénhidrátok</a:t>
            </a: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1042988" y="1989138"/>
            <a:ext cx="19700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(C + H</a:t>
            </a:r>
            <a:r>
              <a:rPr lang="hu-HU" baseline="-18000"/>
              <a:t>2</a:t>
            </a:r>
            <a:r>
              <a:rPr lang="hu-HU"/>
              <a:t>O)n</a:t>
            </a:r>
          </a:p>
        </p:txBody>
      </p:sp>
      <p:sp>
        <p:nvSpPr>
          <p:cNvPr id="8196" name="Text Box 6"/>
          <p:cNvSpPr txBox="1">
            <a:spLocks noChangeArrowheads="1"/>
          </p:cNvSpPr>
          <p:nvPr/>
        </p:nvSpPr>
        <p:spPr bwMode="auto">
          <a:xfrm>
            <a:off x="1023938" y="2892425"/>
            <a:ext cx="5664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Monoszachridok, diszacharidok,</a:t>
            </a:r>
          </a:p>
          <a:p>
            <a:r>
              <a:rPr lang="hu-HU"/>
              <a:t>poliszacharidok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0"/>
            <a:ext cx="6837363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3259138"/>
            <a:ext cx="695483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4591050"/>
            <a:ext cx="7202488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2708275"/>
            <a:ext cx="6904037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2124075" y="404813"/>
            <a:ext cx="46942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dirty="0"/>
              <a:t>Energiatároló </a:t>
            </a:r>
            <a:r>
              <a:rPr lang="hu-HU" dirty="0" err="1"/>
              <a:t>nukleotidok</a:t>
            </a:r>
            <a:r>
              <a:rPr lang="hu-HU" dirty="0"/>
              <a:t>:</a:t>
            </a:r>
          </a:p>
          <a:p>
            <a:r>
              <a:rPr lang="hu-HU" dirty="0"/>
              <a:t>A </a:t>
            </a:r>
            <a:r>
              <a:rPr lang="hu-HU" dirty="0" err="1"/>
              <a:t>trifoszfátok</a:t>
            </a:r>
            <a:endParaRPr lang="hu-HU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714356"/>
            <a:ext cx="7896949" cy="540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188913"/>
            <a:ext cx="3082925" cy="632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404813"/>
            <a:ext cx="3533775" cy="600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4"/>
          <p:cNvSpPr txBox="1">
            <a:spLocks noChangeArrowheads="1"/>
          </p:cNvSpPr>
          <p:nvPr/>
        </p:nvSpPr>
        <p:spPr bwMode="auto">
          <a:xfrm>
            <a:off x="1116013" y="404813"/>
            <a:ext cx="69723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H-hidak segítségével hibridizálódhatnak</a:t>
            </a:r>
          </a:p>
        </p:txBody>
      </p:sp>
      <p:pic>
        <p:nvPicPr>
          <p:cNvPr id="7680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1268413"/>
            <a:ext cx="4967287" cy="484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6238" y="549275"/>
            <a:ext cx="3362325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363" y="2133600"/>
            <a:ext cx="323850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1835150" y="404813"/>
            <a:ext cx="52482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A dezoxiribonukleinsav (DNS)</a:t>
            </a:r>
          </a:p>
        </p:txBody>
      </p:sp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755650" y="1125538"/>
            <a:ext cx="51323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Feladata:Információ tárolása,</a:t>
            </a:r>
          </a:p>
          <a:p>
            <a:r>
              <a:rPr lang="hu-HU"/>
              <a:t>örökítése</a:t>
            </a:r>
          </a:p>
        </p:txBody>
      </p:sp>
      <p:sp>
        <p:nvSpPr>
          <p:cNvPr id="78853" name="Text Box 5"/>
          <p:cNvSpPr txBox="1">
            <a:spLocks noChangeArrowheads="1"/>
          </p:cNvSpPr>
          <p:nvPr/>
        </p:nvSpPr>
        <p:spPr bwMode="auto">
          <a:xfrm>
            <a:off x="808038" y="2316163"/>
            <a:ext cx="34893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Két szálú hélix</a:t>
            </a:r>
          </a:p>
          <a:p>
            <a:r>
              <a:rPr lang="hu-HU"/>
              <a:t>Antiparalel lefutású</a:t>
            </a:r>
          </a:p>
        </p:txBody>
      </p:sp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827088" y="3644900"/>
            <a:ext cx="2181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Dezoxiribóz</a:t>
            </a:r>
          </a:p>
        </p:txBody>
      </p:sp>
      <p:sp>
        <p:nvSpPr>
          <p:cNvPr id="78855" name="Text Box 7"/>
          <p:cNvSpPr txBox="1">
            <a:spLocks noChangeArrowheads="1"/>
          </p:cNvSpPr>
          <p:nvPr/>
        </p:nvSpPr>
        <p:spPr bwMode="auto">
          <a:xfrm>
            <a:off x="879475" y="4476750"/>
            <a:ext cx="17827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A, C, T, G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341438"/>
            <a:ext cx="4095750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3213100"/>
            <a:ext cx="294322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275" y="1268413"/>
            <a:ext cx="4648200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2411413" y="404813"/>
            <a:ext cx="39036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Ribonukleinsav (RNS)</a:t>
            </a: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250825" y="1412875"/>
            <a:ext cx="3706813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Feladata:</a:t>
            </a:r>
          </a:p>
          <a:p>
            <a:r>
              <a:rPr lang="hu-HU"/>
              <a:t>Információ olvasása,</a:t>
            </a:r>
          </a:p>
          <a:p>
            <a:r>
              <a:rPr lang="hu-HU"/>
              <a:t>másolása</a:t>
            </a:r>
          </a:p>
          <a:p>
            <a:r>
              <a:rPr lang="hu-HU"/>
              <a:t>(tárolás, örökítés,</a:t>
            </a:r>
          </a:p>
          <a:p>
            <a:r>
              <a:rPr lang="hu-HU"/>
              <a:t>egyéb funkciók)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250825" y="3860800"/>
            <a:ext cx="1371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1 szálú</a:t>
            </a:r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376238" y="4692650"/>
            <a:ext cx="11525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Ribóz</a:t>
            </a:r>
          </a:p>
        </p:txBody>
      </p:sp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468313" y="5516563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hu-HU"/>
          </a:p>
        </p:txBody>
      </p:sp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447675" y="5557838"/>
            <a:ext cx="18224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A, C, U, G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3375"/>
            <a:ext cx="537210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8" y="1700213"/>
            <a:ext cx="46767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484313"/>
            <a:ext cx="6478588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835150" y="476250"/>
            <a:ext cx="4892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Monoszacharidok: A glükóz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1628775"/>
            <a:ext cx="3224212" cy="284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4437063"/>
            <a:ext cx="6481762" cy="209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1908175" y="476250"/>
            <a:ext cx="46386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/>
              <a:t>Proteinek és nukleinsavak</a:t>
            </a:r>
          </a:p>
          <a:p>
            <a:pPr algn="ctr"/>
            <a:r>
              <a:rPr lang="hu-HU"/>
              <a:t>kapcsolata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1844675"/>
            <a:ext cx="61150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1908175" y="476250"/>
            <a:ext cx="46386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/>
              <a:t>Proteinek és nukleinsavak</a:t>
            </a:r>
          </a:p>
          <a:p>
            <a:pPr algn="ctr"/>
            <a:r>
              <a:rPr lang="hu-HU"/>
              <a:t>kapcsolata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1557338"/>
            <a:ext cx="379095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557338"/>
            <a:ext cx="4029075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1908175" y="476250"/>
            <a:ext cx="46386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/>
              <a:t>Proteinek és nukleinsavak</a:t>
            </a:r>
          </a:p>
          <a:p>
            <a:pPr algn="ctr"/>
            <a:r>
              <a:rPr lang="hu-HU"/>
              <a:t>kapcsolata</a:t>
            </a:r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7504113" y="5773738"/>
            <a:ext cx="846137" cy="528637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>
                <a:solidFill>
                  <a:srgbClr val="CC0000"/>
                </a:solidFill>
              </a:rPr>
              <a:t>???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338" y="1341438"/>
            <a:ext cx="3095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773238"/>
            <a:ext cx="18097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7675" y="2852738"/>
            <a:ext cx="25431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3141663"/>
            <a:ext cx="23622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4149725"/>
            <a:ext cx="15430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7088" y="4437063"/>
            <a:ext cx="122872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2181</TotalTime>
  <Words>401</Words>
  <Application>Microsoft Office PowerPoint</Application>
  <PresentationFormat>Diavetítés a képernyőre (4:3 oldalarány)</PresentationFormat>
  <Paragraphs>138</Paragraphs>
  <Slides>82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82</vt:i4>
      </vt:variant>
    </vt:vector>
  </HeadingPairs>
  <TitlesOfParts>
    <vt:vector size="86" baseType="lpstr">
      <vt:lpstr>Arial</vt:lpstr>
      <vt:lpstr>Calibri</vt:lpstr>
      <vt:lpstr>Times New Roman</vt:lpstr>
      <vt:lpstr>Alapértelmezett terv</vt:lpstr>
      <vt:lpstr>Leíró biokémia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  <vt:lpstr>41. dia</vt:lpstr>
      <vt:lpstr>42. dia</vt:lpstr>
      <vt:lpstr>43. dia</vt:lpstr>
      <vt:lpstr>44. dia</vt:lpstr>
      <vt:lpstr>45. dia</vt:lpstr>
      <vt:lpstr>46. dia</vt:lpstr>
      <vt:lpstr>47. dia</vt:lpstr>
      <vt:lpstr>48. dia</vt:lpstr>
      <vt:lpstr>49. dia</vt:lpstr>
      <vt:lpstr>50. dia</vt:lpstr>
      <vt:lpstr>51. dia</vt:lpstr>
      <vt:lpstr>52. dia</vt:lpstr>
      <vt:lpstr>53. dia</vt:lpstr>
      <vt:lpstr>54. dia</vt:lpstr>
      <vt:lpstr>55. dia</vt:lpstr>
      <vt:lpstr>56. dia</vt:lpstr>
      <vt:lpstr>57. dia</vt:lpstr>
      <vt:lpstr>58. dia</vt:lpstr>
      <vt:lpstr>59. dia</vt:lpstr>
      <vt:lpstr>60. dia</vt:lpstr>
      <vt:lpstr>61. dia</vt:lpstr>
      <vt:lpstr>62. dia</vt:lpstr>
      <vt:lpstr>63. dia</vt:lpstr>
      <vt:lpstr>64. dia</vt:lpstr>
      <vt:lpstr>65. dia</vt:lpstr>
      <vt:lpstr>66. dia</vt:lpstr>
      <vt:lpstr>67. dia</vt:lpstr>
      <vt:lpstr>68. dia</vt:lpstr>
      <vt:lpstr>69. dia</vt:lpstr>
      <vt:lpstr>70. dia</vt:lpstr>
      <vt:lpstr>71. dia</vt:lpstr>
      <vt:lpstr>72. dia</vt:lpstr>
      <vt:lpstr>73. dia</vt:lpstr>
      <vt:lpstr>74. dia</vt:lpstr>
      <vt:lpstr>75. dia</vt:lpstr>
      <vt:lpstr>76. dia</vt:lpstr>
      <vt:lpstr>77. dia</vt:lpstr>
      <vt:lpstr>78. dia</vt:lpstr>
      <vt:lpstr>79. dia</vt:lpstr>
      <vt:lpstr>80. dia</vt:lpstr>
      <vt:lpstr>81. dia</vt:lpstr>
      <vt:lpstr>82. dia</vt:lpstr>
    </vt:vector>
  </TitlesOfParts>
  <Company>..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.</dc:creator>
  <cp:lastModifiedBy>Wunderlich Lívius</cp:lastModifiedBy>
  <cp:revision>90</cp:revision>
  <dcterms:created xsi:type="dcterms:W3CDTF">2010-08-13T14:16:06Z</dcterms:created>
  <dcterms:modified xsi:type="dcterms:W3CDTF">2016-09-16T07:22:54Z</dcterms:modified>
</cp:coreProperties>
</file>