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314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257" r:id="rId25"/>
    <p:sldId id="258" r:id="rId26"/>
    <p:sldId id="261" r:id="rId27"/>
    <p:sldId id="263" r:id="rId28"/>
    <p:sldId id="264" r:id="rId29"/>
    <p:sldId id="265" r:id="rId30"/>
    <p:sldId id="266" r:id="rId31"/>
    <p:sldId id="267" r:id="rId32"/>
    <p:sldId id="269" r:id="rId33"/>
    <p:sldId id="270" r:id="rId34"/>
    <p:sldId id="271" r:id="rId35"/>
    <p:sldId id="272" r:id="rId36"/>
    <p:sldId id="273" r:id="rId37"/>
    <p:sldId id="315" r:id="rId38"/>
    <p:sldId id="316" r:id="rId39"/>
    <p:sldId id="317" r:id="rId40"/>
    <p:sldId id="275" r:id="rId41"/>
    <p:sldId id="282" r:id="rId42"/>
    <p:sldId id="283" r:id="rId43"/>
    <p:sldId id="276" r:id="rId44"/>
    <p:sldId id="281" r:id="rId4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33" autoAdjust="0"/>
  </p:normalViewPr>
  <p:slideViewPr>
    <p:cSldViewPr snapToGrid="0">
      <p:cViewPr varScale="1">
        <p:scale>
          <a:sx n="72" d="100"/>
          <a:sy n="72" d="100"/>
        </p:scale>
        <p:origin x="135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9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48259-6BFD-4840-B51E-B557E4506735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A92C6-078A-4D89-9CBE-2CF6F6CBB3F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4844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92C6-078A-4D89-9CBE-2CF6F6CBB3FA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028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92C6-078A-4D89-9CBE-2CF6F6CBB3FA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920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92C6-078A-4D89-9CBE-2CF6F6CBB3FA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2645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92C6-078A-4D89-9CBE-2CF6F6CBB3FA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8515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92C6-078A-4D89-9CBE-2CF6F6CBB3FA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2089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92C6-078A-4D89-9CBE-2CF6F6CBB3FA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599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F24A-BD51-4AD4-80A1-A7D6380CD098}" type="datetime1">
              <a:rPr lang="hu-HU" smtClean="0"/>
              <a:t>2015.03.17.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Zsófia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986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7A56-33A1-48AC-8894-5EC916CB0275}" type="datetime1">
              <a:rPr lang="hu-HU" smtClean="0"/>
              <a:t>2015.03.17.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Zsófia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019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AFE-BDEF-4DE9-940D-5A964AA68619}" type="datetime1">
              <a:rPr lang="hu-HU" smtClean="0"/>
              <a:t>2015.03.17.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Zsófia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946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BC6D-3E6F-41A2-8D86-B49A985C9D12}" type="datetime1">
              <a:rPr lang="hu-HU" smtClean="0"/>
              <a:t>2015.03.17.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Zsófia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581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E311-675F-454F-9761-08CD12BC4408}" type="datetime1">
              <a:rPr lang="hu-HU" smtClean="0"/>
              <a:t>2015.03.17.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Zsófia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459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581C-617D-430F-ADFB-0424926FDD75}" type="datetime1">
              <a:rPr lang="hu-HU" smtClean="0"/>
              <a:t>2015.03.17.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Zsófia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699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0835-BC2F-4ECF-89DF-0FBD6CEDBD49}" type="datetime1">
              <a:rPr lang="hu-HU" smtClean="0"/>
              <a:t>2015.03.17.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Zsófia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552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2843-7717-44BF-BE97-6E0826CDE72F}" type="datetime1">
              <a:rPr lang="hu-HU" smtClean="0"/>
              <a:t>2015.03.17.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Zsófia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69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4CFB-B8C6-4A5A-AB00-F32A6553F66C}" type="datetime1">
              <a:rPr lang="hu-HU" smtClean="0"/>
              <a:t>2015.03.17.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Zsófia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38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DD3B-ABC5-40F3-9F70-6951A6D05718}" type="datetime1">
              <a:rPr lang="hu-HU" smtClean="0"/>
              <a:t>2015.03.17.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Zsófia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679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5336-654C-44B2-B319-DBEF8C64F6FC}" type="datetime1">
              <a:rPr lang="hu-HU" smtClean="0"/>
              <a:t>2015.03.17.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Zsófia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859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ED1D6-1C64-4BAF-946A-A08B58EF32E4}" type="datetime1">
              <a:rPr lang="hu-HU" smtClean="0"/>
              <a:t>2015.03.17.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Nagy Zsófia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5743D-9453-4ADE-9755-D306D73D02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087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oxservice.hu/index.php/hu/anyagtulajdonsagok" TargetMode="External"/><Relationship Id="rId2" Type="http://schemas.openxmlformats.org/officeDocument/2006/relationships/hyperlink" Target="http://www.mahebak.hu/anyagok/eloadas_07_01.pdf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143000" y="1630017"/>
            <a:ext cx="6858000" cy="187994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dirty="0"/>
              <a:t>Tisztítás, CIP és Készülékek sterilezése</a:t>
            </a:r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1143000" y="3920610"/>
            <a:ext cx="6858000" cy="929686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tIns="144000"/>
          <a:lstStyle/>
          <a:p>
            <a:r>
              <a:rPr lang="hu-HU" dirty="0" smtClean="0"/>
              <a:t>Lóránt Bálint és Nagy Zsófia</a:t>
            </a:r>
          </a:p>
          <a:p>
            <a:pPr>
              <a:spcBef>
                <a:spcPts val="600"/>
              </a:spcBef>
            </a:pPr>
            <a:r>
              <a:rPr lang="hu-HU" sz="1800" dirty="0" smtClean="0"/>
              <a:t>I. éves </a:t>
            </a:r>
            <a:r>
              <a:rPr lang="hu-HU" sz="1800" dirty="0" err="1" smtClean="0"/>
              <a:t>Msc</a:t>
            </a:r>
            <a:r>
              <a:rPr lang="hu-HU" sz="1800" dirty="0" smtClean="0"/>
              <a:t> </a:t>
            </a:r>
            <a:r>
              <a:rPr lang="hu-HU" sz="1800" dirty="0" err="1" smtClean="0"/>
              <a:t>biomérnök</a:t>
            </a:r>
            <a:r>
              <a:rPr lang="hu-HU" sz="1800" dirty="0" smtClean="0"/>
              <a:t> hallgatók</a:t>
            </a:r>
            <a:endParaRPr lang="hu-HU" sz="1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73194" y="5987019"/>
            <a:ext cx="19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2015.03.17</a:t>
            </a:r>
            <a:endParaRPr lang="hu-HU" dirty="0"/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3" name="Egyenes összekötő 2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87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hu-HU" sz="2800" dirty="0" err="1" smtClean="0"/>
              <a:t>Titánium</a:t>
            </a:r>
            <a:r>
              <a:rPr lang="hu-HU" sz="2800" dirty="0" smtClean="0"/>
              <a:t> és </a:t>
            </a:r>
            <a:r>
              <a:rPr lang="hu-HU" sz="2800" dirty="0" err="1" smtClean="0"/>
              <a:t>Hastelloy</a:t>
            </a:r>
            <a:endParaRPr lang="hu-HU" sz="2800" dirty="0"/>
          </a:p>
        </p:txBody>
      </p:sp>
      <p:pic>
        <p:nvPicPr>
          <p:cNvPr id="6" name="Kép 5" descr="hastelloy-produc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000108"/>
            <a:ext cx="8143875" cy="2019300"/>
          </a:xfrm>
          <a:prstGeom prst="rect">
            <a:avLst/>
          </a:prstGeom>
        </p:spPr>
      </p:pic>
      <p:pic>
        <p:nvPicPr>
          <p:cNvPr id="7" name="Kép 6" descr="s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265" y="3132151"/>
            <a:ext cx="3500462" cy="3500462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10</a:t>
            </a:fld>
            <a:endParaRPr lang="hu-HU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9" name="Egyenes összekötő 8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626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2442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hu-HU" sz="4900" dirty="0" smtClean="0"/>
              <a:t>A higiénikus üzemtervezés: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3. Alapanyagok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8782" y="1325216"/>
            <a:ext cx="8719932" cy="539625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Közvetlenül érintkező részek/felületek:</a:t>
            </a:r>
            <a:r>
              <a:rPr lang="hu-HU" sz="1600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buFont typeface="Courier New" pitchFamily="49" charset="0"/>
              <a:buChar char="o"/>
            </a:pPr>
            <a:r>
              <a:rPr lang="hu-HU" sz="2400" dirty="0" smtClean="0">
                <a:solidFill>
                  <a:schemeClr val="tx1"/>
                </a:solidFill>
              </a:rPr>
              <a:t> Műanyagok (elsősorban csöveknél):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	</a:t>
            </a:r>
            <a:r>
              <a:rPr lang="hu-HU" sz="2000" b="1" dirty="0" smtClean="0">
                <a:solidFill>
                  <a:schemeClr val="tx1"/>
                </a:solidFill>
              </a:rPr>
              <a:t>- ABS: </a:t>
            </a:r>
            <a:r>
              <a:rPr lang="hu-HU" sz="2000" b="1" dirty="0" err="1" smtClean="0">
                <a:solidFill>
                  <a:schemeClr val="tx1"/>
                </a:solidFill>
              </a:rPr>
              <a:t>akrilnitril-butadién-sztirol</a:t>
            </a:r>
            <a:r>
              <a:rPr lang="hu-HU" sz="2000" b="1" dirty="0" smtClean="0">
                <a:solidFill>
                  <a:schemeClr val="tx1"/>
                </a:solidFill>
              </a:rPr>
              <a:t> </a:t>
            </a:r>
            <a:r>
              <a:rPr lang="hu-HU" sz="2000" dirty="0" smtClean="0">
                <a:solidFill>
                  <a:schemeClr val="tx1"/>
                </a:solidFill>
              </a:rPr>
              <a:t>(a sztirol két </a:t>
            </a:r>
            <a:r>
              <a:rPr lang="hu-HU" sz="2000" dirty="0" err="1" smtClean="0">
                <a:solidFill>
                  <a:schemeClr val="tx1"/>
                </a:solidFill>
              </a:rPr>
              <a:t>kopolimerrel</a:t>
            </a:r>
            <a:r>
              <a:rPr lang="hu-HU" sz="2000" dirty="0" smtClean="0">
                <a:solidFill>
                  <a:schemeClr val="tx1"/>
                </a:solidFill>
              </a:rPr>
              <a:t> képez polimert)</a:t>
            </a:r>
          </a:p>
          <a:p>
            <a:pPr algn="just"/>
            <a:endParaRPr lang="hu-HU" sz="500" dirty="0" smtClean="0">
              <a:solidFill>
                <a:schemeClr val="tx1"/>
              </a:solidFill>
            </a:endParaRPr>
          </a:p>
          <a:p>
            <a:pPr algn="just"/>
            <a:r>
              <a:rPr lang="hu-HU" sz="2000" dirty="0" smtClean="0">
                <a:solidFill>
                  <a:schemeClr val="tx1"/>
                </a:solidFill>
              </a:rPr>
              <a:t>	</a:t>
            </a:r>
            <a:r>
              <a:rPr lang="hu-HU" sz="2000" b="1" dirty="0" smtClean="0">
                <a:solidFill>
                  <a:schemeClr val="tx1"/>
                </a:solidFill>
              </a:rPr>
              <a:t>- PVDF: </a:t>
            </a:r>
            <a:r>
              <a:rPr lang="hu-HU" sz="2000" b="1" dirty="0" err="1" smtClean="0">
                <a:solidFill>
                  <a:schemeClr val="tx1"/>
                </a:solidFill>
              </a:rPr>
              <a:t>polivinilidén-fluorid</a:t>
            </a:r>
            <a:endParaRPr lang="hu-HU" sz="2000" dirty="0" smtClean="0">
              <a:solidFill>
                <a:schemeClr val="tx1"/>
              </a:solidFill>
            </a:endParaRPr>
          </a:p>
          <a:p>
            <a:pPr algn="just"/>
            <a:endParaRPr lang="hu-HU" sz="500" dirty="0" smtClean="0">
              <a:solidFill>
                <a:schemeClr val="tx1"/>
              </a:solidFill>
            </a:endParaRPr>
          </a:p>
          <a:p>
            <a:pPr algn="just"/>
            <a:r>
              <a:rPr lang="hu-HU" sz="2000" dirty="0" smtClean="0">
                <a:solidFill>
                  <a:schemeClr val="tx1"/>
                </a:solidFill>
              </a:rPr>
              <a:t>	</a:t>
            </a:r>
            <a:r>
              <a:rPr lang="hu-HU" sz="2000" b="1" dirty="0" smtClean="0">
                <a:solidFill>
                  <a:schemeClr val="tx1"/>
                </a:solidFill>
              </a:rPr>
              <a:t>- </a:t>
            </a:r>
            <a:r>
              <a:rPr lang="hu-HU" sz="2000" b="1" dirty="0" err="1" smtClean="0">
                <a:solidFill>
                  <a:schemeClr val="tx1"/>
                </a:solidFill>
              </a:rPr>
              <a:t>Szilikongumi</a:t>
            </a:r>
            <a:r>
              <a:rPr lang="hu-HU" sz="2000" b="1" dirty="0" smtClean="0">
                <a:solidFill>
                  <a:schemeClr val="tx1"/>
                </a:solidFill>
              </a:rPr>
              <a:t>: </a:t>
            </a:r>
            <a:r>
              <a:rPr lang="hu-HU" sz="2000" dirty="0" smtClean="0">
                <a:solidFill>
                  <a:schemeClr val="tx1"/>
                </a:solidFill>
              </a:rPr>
              <a:t>kisebb összekötő vezetékekhez, a nagy nyomást nem bírja</a:t>
            </a:r>
          </a:p>
          <a:p>
            <a:pPr algn="just"/>
            <a:endParaRPr lang="hu-HU" sz="600" dirty="0" smtClean="0">
              <a:solidFill>
                <a:schemeClr val="tx1"/>
              </a:solidFill>
            </a:endParaRPr>
          </a:p>
          <a:p>
            <a:pPr algn="just"/>
            <a:endParaRPr lang="hu-HU" sz="800" dirty="0" smtClean="0">
              <a:solidFill>
                <a:schemeClr val="tx1"/>
              </a:solidFill>
            </a:endParaRPr>
          </a:p>
          <a:p>
            <a:pPr algn="just"/>
            <a:r>
              <a:rPr lang="hu-H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 Műanyagok használhatók tárolótartályoknak </a:t>
            </a:r>
            <a:r>
              <a:rPr lang="hu-HU"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epoxi</a:t>
            </a:r>
            <a:r>
              <a:rPr lang="hu-H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és PTFE belső bevonattal.</a:t>
            </a:r>
            <a:endParaRPr lang="hu-HU" sz="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endParaRPr lang="hu-HU" sz="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hu-H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 A leggyakrabban alkalmazott tömítőanyagok (butadién, szilikon, PTFE).</a:t>
            </a:r>
          </a:p>
          <a:p>
            <a:pPr algn="just"/>
            <a:endParaRPr lang="hu-HU" sz="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hu-H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 Bevonat vagy borítás esetén fontos, hogy a védeni kívánt anyag is kellően                                       ellenálló legyen. → Sérülés esetén sem áll fenn szivárgás veszélye.</a:t>
            </a:r>
          </a:p>
          <a:p>
            <a:pPr algn="just"/>
            <a:endParaRPr lang="hu-HU" sz="2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hu-HU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Kerülendő: </a:t>
            </a:r>
            <a:r>
              <a:rPr lang="hu-H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porózus felszínű vagy lágyítókat tartalmazó műanyagok (gumi, LDPE, PVC, </a:t>
            </a:r>
            <a:r>
              <a:rPr lang="hu-HU"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neoprene</a:t>
            </a:r>
            <a:r>
              <a:rPr lang="hu-H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).</a:t>
            </a:r>
          </a:p>
          <a:p>
            <a:pPr algn="l"/>
            <a:endParaRPr lang="hu-HU" sz="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/>
            <a:endParaRPr lang="hu-HU" sz="2000" dirty="0" smtClean="0">
              <a:solidFill>
                <a:schemeClr val="tx1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5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034" y="248856"/>
            <a:ext cx="8229600" cy="57148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ABS		      			PVDF</a:t>
            </a:r>
            <a:endParaRPr lang="hu-HU" sz="2800" dirty="0"/>
          </a:p>
        </p:txBody>
      </p:sp>
      <p:pic>
        <p:nvPicPr>
          <p:cNvPr id="5" name="Kép 4" descr="letölté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80" y="820336"/>
            <a:ext cx="4204605" cy="2559325"/>
          </a:xfrm>
          <a:prstGeom prst="rect">
            <a:avLst/>
          </a:prstGeom>
        </p:spPr>
      </p:pic>
      <p:pic>
        <p:nvPicPr>
          <p:cNvPr id="8" name="Kép 7" descr="-Injection-Grade-AS55-ABS-Granu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714752"/>
            <a:ext cx="3429024" cy="2571768"/>
          </a:xfrm>
          <a:prstGeom prst="rect">
            <a:avLst/>
          </a:prstGeom>
        </p:spPr>
      </p:pic>
      <p:pic>
        <p:nvPicPr>
          <p:cNvPr id="9" name="Kép 8" descr="p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678" y="826258"/>
            <a:ext cx="2556660" cy="2556660"/>
          </a:xfrm>
          <a:prstGeom prst="rect">
            <a:avLst/>
          </a:prstGeom>
        </p:spPr>
      </p:pic>
      <p:pic>
        <p:nvPicPr>
          <p:cNvPr id="10" name="Kép 9" descr="sanitary-tubing-pvc-piping-220x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130569" y="2971570"/>
            <a:ext cx="2864046" cy="3905516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12</a:t>
            </a:fld>
            <a:endParaRPr lang="hu-HU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12" name="Egyenes összekötő 11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79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129898"/>
            <a:ext cx="8229600" cy="571480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Szilikongumi</a:t>
            </a:r>
            <a:r>
              <a:rPr lang="hu-HU" sz="2800" dirty="0" smtClean="0"/>
              <a:t>		      		PTFE tömítés</a:t>
            </a:r>
            <a:endParaRPr lang="hu-HU" sz="2800" dirty="0"/>
          </a:p>
        </p:txBody>
      </p:sp>
      <p:pic>
        <p:nvPicPr>
          <p:cNvPr id="11" name="Kép 10" descr="75_87156_[ICP9000]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642918"/>
            <a:ext cx="3158680" cy="2928958"/>
          </a:xfrm>
          <a:prstGeom prst="rect">
            <a:avLst/>
          </a:prstGeom>
        </p:spPr>
      </p:pic>
      <p:pic>
        <p:nvPicPr>
          <p:cNvPr id="12" name="Kép 11" descr="pentanallo_olajallo_tomi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000" y="3781009"/>
            <a:ext cx="3844758" cy="2656113"/>
          </a:xfrm>
          <a:prstGeom prst="rect">
            <a:avLst/>
          </a:prstGeom>
        </p:spPr>
      </p:pic>
      <p:pic>
        <p:nvPicPr>
          <p:cNvPr id="13" name="Kép 12" descr="406180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642918"/>
            <a:ext cx="3810000" cy="2857500"/>
          </a:xfrm>
          <a:prstGeom prst="rect">
            <a:avLst/>
          </a:prstGeom>
        </p:spPr>
      </p:pic>
      <p:pic>
        <p:nvPicPr>
          <p:cNvPr id="14" name="Kép 13" descr="szilikon_lapbol_kivagott_hoallo_tomitese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571877"/>
            <a:ext cx="3810000" cy="2865245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13</a:t>
            </a:fld>
            <a:endParaRPr lang="hu-HU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9" name="Egyenes összekötő 8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41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35618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hu-HU" sz="4900" dirty="0" smtClean="0"/>
              <a:t>A higiénikus üzemtervezés: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4. Tartályok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8782" y="1142984"/>
            <a:ext cx="8719932" cy="548972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Általános érvényű elvek:</a:t>
            </a:r>
          </a:p>
          <a:p>
            <a:pPr lvl="1"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leeresztő szelep a tartály legmélyebb pontján legyen</a:t>
            </a:r>
          </a:p>
          <a:p>
            <a:pPr lvl="1"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az egész tartályfenék lejtsen a szelep irányába, a folyadék ne tudjon   megülni sehol</a:t>
            </a:r>
          </a:p>
          <a:p>
            <a:pPr lvl="1"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szenzorbevezetések is lefelé lejtsenek</a:t>
            </a:r>
          </a:p>
          <a:p>
            <a:pPr lvl="1"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tartály tetején lévő befolyókat meg kell hosszabbítani egészen az aljáig, amennyiben a tárolt folyadék habzásra hajlamos</a:t>
            </a:r>
          </a:p>
          <a:p>
            <a:pPr lvl="1"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zárt tartályok esetén biztosítani kell </a:t>
            </a:r>
            <a:r>
              <a:rPr lang="hu-H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búvónyílást</a:t>
            </a: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manuális tisztítás és ellenőrzés céljából</a:t>
            </a:r>
          </a:p>
          <a:p>
            <a:pPr lvl="1"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készülék állapotának ellenőrzéséhez integrált lámpával felszerelt kémlelőnyílásra van szükség</a:t>
            </a:r>
          </a:p>
          <a:p>
            <a:pPr lvl="1"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 lehetséges, a keverő tengelyét felül vezessük be, szabad végét pedig csapággyal stabilizáljuk (a csapágy belsejébe sem szivároghat be a folyadék!!!)</a:t>
            </a:r>
          </a:p>
          <a:p>
            <a:pPr lvl="1"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ügyelni kell a tisztító szórófejek elhelyezésére, hogy ne legyenek a bevezetések miatt leárnyékolt részek</a:t>
            </a:r>
          </a:p>
          <a:p>
            <a:pPr lvl="1"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amennyiben szükséges, forgó szórófejeket kell alkalmazni</a:t>
            </a:r>
          </a:p>
          <a:p>
            <a:pPr lvl="1"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tartály geometriája is befolyásolja a tisztíthatóságot</a:t>
            </a:r>
          </a:p>
          <a:p>
            <a:pPr algn="just"/>
            <a:endParaRPr lang="hu-H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 Minden esetben az adott berendezés funkciója és sajátosságai alapján kell megtervezni a tisztítórendszert</a:t>
            </a:r>
          </a:p>
          <a:p>
            <a:pPr algn="just"/>
            <a:endParaRPr lang="hu-HU" sz="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/>
            <a:endParaRPr lang="hu-HU" sz="2000" dirty="0" smtClean="0">
              <a:solidFill>
                <a:schemeClr val="tx1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8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61449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hu-HU" sz="4900" dirty="0" smtClean="0"/>
              <a:t>A higiénikus üzemtervezés: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5. Csőrendszer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8782" y="1285460"/>
            <a:ext cx="8719932" cy="534725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Kialakítása kritikus a tisztíthatóság szempontjából, több standard:</a:t>
            </a:r>
          </a:p>
          <a:p>
            <a:pPr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American Society </a:t>
            </a:r>
            <a:r>
              <a:rPr lang="hu-H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Testing </a:t>
            </a:r>
            <a:r>
              <a:rPr lang="hu-H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standard A269</a:t>
            </a:r>
          </a:p>
          <a:p>
            <a:pPr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ASTM A270 (szigorúbb hegesztési elvárások)</a:t>
            </a:r>
          </a:p>
          <a:p>
            <a:pPr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ASTM A312 magasabb nyomású rendszerekhez</a:t>
            </a:r>
          </a:p>
          <a:p>
            <a:pPr algn="just">
              <a:buFontTx/>
              <a:buChar char="-"/>
            </a:pPr>
            <a:endParaRPr lang="hu-H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Általános érvényű elvek:</a:t>
            </a:r>
          </a:p>
          <a:p>
            <a:pPr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csövek összeillesztésének legjobb módja a hegesztés, műanyagok esetén a </a:t>
            </a:r>
            <a:r>
              <a:rPr lang="hu-H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hőforrasztás</a:t>
            </a:r>
            <a:endParaRPr lang="hu-H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ellenőrzéskor a csőrendszer megbontása szükséges lehet, szétszedhető illesztések:</a:t>
            </a:r>
          </a:p>
          <a:p>
            <a:pPr lvl="1"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peremek </a:t>
            </a:r>
            <a:r>
              <a:rPr lang="hu-H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O-gyűrűs</a:t>
            </a: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tömítéssel (több mindenre kell ügyelni szerelésnél)</a:t>
            </a:r>
          </a:p>
          <a:p>
            <a:pPr lvl="1"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többféle higiénikus csőkötés is létezik (könnyen szét és összeszerelhetők, jól tisztíthatók, flexibilisek ezért a rendszer merevségét és szilárdságát csökkentik!)</a:t>
            </a:r>
          </a:p>
          <a:p>
            <a:pPr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eltérő átmérőjű csőszakaszok közé excentrikus kúp alakú összekötő szakaszok</a:t>
            </a:r>
          </a:p>
          <a:p>
            <a:pPr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az egész rendszernek ~ 1 %-os lejtése legyen a leeresztő pont felé</a:t>
            </a:r>
          </a:p>
          <a:p>
            <a:pPr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csövek elmozdulását és megereszkedését megfelelő rögzítéssel kell megelőzni </a:t>
            </a:r>
          </a:p>
          <a:p>
            <a:pPr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kerüljük a „zsákutcákat” a csőrendszerben</a:t>
            </a:r>
          </a:p>
          <a:p>
            <a:pPr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az egyes anyagáramok keveredését mindenképpen meg kell akadályozni! (</a:t>
            </a:r>
            <a:r>
              <a:rPr lang="hu-H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</a:t>
            </a: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just"/>
            <a:endParaRPr lang="hu-HU" sz="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/>
            <a:endParaRPr lang="hu-HU" sz="2000" dirty="0" smtClean="0">
              <a:solidFill>
                <a:schemeClr val="tx1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58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50" y="185808"/>
            <a:ext cx="8229600" cy="571480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/>
              <a:t>Csőkötések</a:t>
            </a:r>
            <a:endParaRPr lang="hu-HU" sz="2800" dirty="0"/>
          </a:p>
        </p:txBody>
      </p:sp>
      <p:pic>
        <p:nvPicPr>
          <p:cNvPr id="7" name="Kép 6" descr="header_products_90_connection_me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26" y="1016794"/>
            <a:ext cx="6858048" cy="2286016"/>
          </a:xfrm>
          <a:prstGeom prst="rect">
            <a:avLst/>
          </a:prstGeom>
        </p:spPr>
      </p:pic>
      <p:pic>
        <p:nvPicPr>
          <p:cNvPr id="8" name="Kép 7" descr="dairy_pipe_clamp_joint_fitting_hydraul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213244"/>
            <a:ext cx="3357554" cy="3357554"/>
          </a:xfrm>
          <a:prstGeom prst="rect">
            <a:avLst/>
          </a:prstGeom>
        </p:spPr>
      </p:pic>
      <p:pic>
        <p:nvPicPr>
          <p:cNvPr id="9" name="Kép 8" descr="w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963" y="3415453"/>
            <a:ext cx="5207037" cy="292895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85720" y="802485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Peremes </a:t>
            </a:r>
            <a:r>
              <a:rPr lang="hu-HU" sz="2000" b="1" dirty="0" err="1" smtClean="0"/>
              <a:t>O-gyűrűs</a:t>
            </a:r>
            <a:endParaRPr lang="hu-HU" sz="20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85720" y="3258441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Egyéb csőkötések</a:t>
            </a:r>
            <a:endParaRPr lang="hu-HU" sz="2000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16</a:t>
            </a:fld>
            <a:endParaRPr lang="hu-HU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12" name="Egyenes összekötő 11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64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9305" y="178607"/>
            <a:ext cx="8229600" cy="571480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/>
              <a:t>Anyagáramok keveredésének megakadályozása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89773" y="83027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/>
              <a:t>Block-and-bleed</a:t>
            </a:r>
            <a:endParaRPr lang="hu-HU" sz="2000" b="1" dirty="0"/>
          </a:p>
        </p:txBody>
      </p:sp>
      <p:pic>
        <p:nvPicPr>
          <p:cNvPr id="10" name="Kép 9" descr="valve_dbb_syste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45" y="1442689"/>
            <a:ext cx="2848590" cy="2071702"/>
          </a:xfrm>
          <a:prstGeom prst="rect">
            <a:avLst/>
          </a:prstGeom>
        </p:spPr>
      </p:pic>
      <p:pic>
        <p:nvPicPr>
          <p:cNvPr id="11" name="Kép 10" descr="valve_db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822676"/>
            <a:ext cx="3919127" cy="2883234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281271" y="3696399"/>
            <a:ext cx="3000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/>
              <a:t>Swing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Bend</a:t>
            </a:r>
            <a:r>
              <a:rPr lang="hu-HU" sz="2000" b="1" dirty="0" smtClean="0"/>
              <a:t>  és  Flow </a:t>
            </a:r>
            <a:r>
              <a:rPr lang="hu-HU" sz="2000" b="1" dirty="0" err="1" smtClean="0"/>
              <a:t>Plate</a:t>
            </a:r>
            <a:endParaRPr lang="hu-HU" sz="2000" b="1" dirty="0"/>
          </a:p>
        </p:txBody>
      </p:sp>
      <p:pic>
        <p:nvPicPr>
          <p:cNvPr id="13" name="Kép 12" descr="swing be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90" y="4158460"/>
            <a:ext cx="3364394" cy="2274329"/>
          </a:xfrm>
          <a:prstGeom prst="rect">
            <a:avLst/>
          </a:prstGeom>
        </p:spPr>
      </p:pic>
      <p:pic>
        <p:nvPicPr>
          <p:cNvPr id="14" name="Kép 13" descr="flow pla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686" y="3843913"/>
            <a:ext cx="2704062" cy="2595900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17</a:t>
            </a:fld>
            <a:endParaRPr lang="hu-HU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16" name="Egyenes összekötő 15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396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35618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hu-HU" sz="4900" dirty="0" smtClean="0"/>
              <a:t>A higiénikus üzemtervezés: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6. Szelepek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8782" y="1142984"/>
            <a:ext cx="8719932" cy="5489729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Steril rendszerekhez: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legalkalmasabbak a </a:t>
            </a: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membránszelep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membránnak erősnek és ellenállónak, mégis rugalmasnak kell lennie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membránsérülést jelző indikátorfolyadékok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membránt horizontális csőszakaszok esetén bizonyos szögben kell beszerelni, hogy a gát ne akadályozza a szabad lefolyást a leeresztő szelep megnyitása esetén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nagyobb csőátmérők esetén </a:t>
            </a: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gömbházú szelep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lehet az alternatívája, a problémája, hogy a szelepszár steril és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nemsteril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környezet között mozog (de változatok, ahol már megoldották)</a:t>
            </a:r>
          </a:p>
          <a:p>
            <a:pPr algn="just"/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→tartályoknál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ürítőszelepnek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alkalmazzák</a:t>
            </a:r>
          </a:p>
          <a:p>
            <a:pPr algn="just">
              <a:buFontTx/>
              <a:buChar char="-"/>
            </a:pPr>
            <a:endParaRPr lang="hu-H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Higiénikus nem steril rendszerek: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steril szelepek mellet a </a:t>
            </a: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pillangószelep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és a </a:t>
            </a: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gömbszelep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forgó szeleprésznek rendkívül pontosan kell illeszkednie, PTFE borítás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pillangószelepet csak vertikális szakaszokon javasolt alkalmazni</a:t>
            </a:r>
          </a:p>
          <a:p>
            <a:pPr algn="just"/>
            <a:endParaRPr lang="hu-HU" sz="2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/>
            <a:endParaRPr lang="hu-HU" sz="2000" dirty="0" smtClean="0">
              <a:solidFill>
                <a:schemeClr val="tx1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1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5762" y="114358"/>
            <a:ext cx="8229600" cy="571480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/>
              <a:t>Szelepek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14282" y="642918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Membránszelep</a:t>
            </a:r>
            <a:endParaRPr lang="hu-HU" sz="20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42844" y="3286124"/>
            <a:ext cx="3000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Pillangószelep</a:t>
            </a:r>
            <a:endParaRPr lang="hu-HU" sz="2000" b="1" dirty="0"/>
          </a:p>
        </p:txBody>
      </p:sp>
      <p:pic>
        <p:nvPicPr>
          <p:cNvPr id="9" name="Kép 8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71546"/>
            <a:ext cx="3611272" cy="2214578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4786314" y="642918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Gömbházú szelep</a:t>
            </a:r>
            <a:endParaRPr lang="hu-HU" sz="2000" b="1" dirty="0"/>
          </a:p>
        </p:txBody>
      </p:sp>
      <p:pic>
        <p:nvPicPr>
          <p:cNvPr id="16" name="Kép 15" descr="forged_steel_globe_val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000108"/>
            <a:ext cx="4519075" cy="2959191"/>
          </a:xfrm>
          <a:prstGeom prst="rect">
            <a:avLst/>
          </a:prstGeom>
        </p:spPr>
      </p:pic>
      <p:pic>
        <p:nvPicPr>
          <p:cNvPr id="8" name="Kép 7" descr="typical-butterfly-valv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620674"/>
            <a:ext cx="2338829" cy="294410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071934" y="4071942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Gömbszelep</a:t>
            </a:r>
            <a:endParaRPr lang="hu-HU" sz="2000" b="1" dirty="0"/>
          </a:p>
        </p:txBody>
      </p:sp>
      <p:pic>
        <p:nvPicPr>
          <p:cNvPr id="13" name="Kép 12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4429132"/>
            <a:ext cx="3609768" cy="2201078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19</a:t>
            </a:fld>
            <a:endParaRPr lang="hu-HU"/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17" name="Egyenes összekötő 16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42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142853"/>
            <a:ext cx="7772400" cy="857255"/>
          </a:xfrm>
        </p:spPr>
        <p:txBody>
          <a:bodyPr>
            <a:normAutofit/>
          </a:bodyPr>
          <a:lstStyle/>
          <a:p>
            <a:r>
              <a:rPr lang="hu-HU" sz="3600" dirty="0" smtClean="0"/>
              <a:t>A tisztítás, mint biotechnológiai folyamat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8782" y="1357298"/>
            <a:ext cx="8719932" cy="4929222"/>
          </a:xfrm>
        </p:spPr>
        <p:txBody>
          <a:bodyPr>
            <a:normAutofit lnSpcReduction="10000"/>
          </a:bodyPr>
          <a:lstStyle/>
          <a:p>
            <a:pPr algn="l"/>
            <a:r>
              <a:rPr lang="hu-HU" sz="2800" dirty="0" smtClean="0">
                <a:solidFill>
                  <a:schemeClr val="tx1"/>
                </a:solidFill>
              </a:rPr>
              <a:t>Milyen szennyeződések fordulhatnak elő egy üzemben?</a:t>
            </a:r>
            <a:endParaRPr lang="hu-HU" sz="2000" dirty="0" smtClean="0">
              <a:solidFill>
                <a:schemeClr val="tx1"/>
              </a:solidFill>
            </a:endParaRPr>
          </a:p>
          <a:p>
            <a:pPr algn="l"/>
            <a:r>
              <a:rPr lang="hu-H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 a jelentkező szennyeződéstípusok berendezésenként jellegzetesek, de a folyamat is nagy hatást gyakorol, például:</a:t>
            </a:r>
            <a:endParaRPr lang="hu-HU" sz="2000" dirty="0" smtClean="0">
              <a:solidFill>
                <a:schemeClr val="tx1"/>
              </a:solidFill>
            </a:endParaRPr>
          </a:p>
          <a:p>
            <a:pPr algn="l"/>
            <a:r>
              <a:rPr lang="hu-HU" sz="1800" dirty="0" smtClean="0">
                <a:solidFill>
                  <a:schemeClr val="tx1"/>
                </a:solidFill>
              </a:rPr>
              <a:t>	</a:t>
            </a:r>
          </a:p>
          <a:p>
            <a:pPr algn="l"/>
            <a:r>
              <a:rPr lang="hu-HU" sz="1800" dirty="0">
                <a:solidFill>
                  <a:schemeClr val="tx1"/>
                </a:solidFill>
              </a:rPr>
              <a:t>	</a:t>
            </a:r>
            <a:r>
              <a:rPr lang="hu-HU" sz="2400" dirty="0" smtClean="0">
                <a:solidFill>
                  <a:schemeClr val="tx1"/>
                </a:solidFill>
              </a:rPr>
              <a:t>Berendezés: </a:t>
            </a:r>
          </a:p>
          <a:p>
            <a:pPr algn="l"/>
            <a:r>
              <a:rPr lang="hu-HU" sz="2000" dirty="0">
                <a:solidFill>
                  <a:schemeClr val="tx1"/>
                </a:solidFill>
              </a:rPr>
              <a:t>	</a:t>
            </a:r>
            <a:r>
              <a:rPr lang="hu-HU" sz="2000" i="1" dirty="0" smtClean="0">
                <a:solidFill>
                  <a:schemeClr val="tx1"/>
                </a:solidFill>
              </a:rPr>
              <a:t>- táptalaj sterilező: </a:t>
            </a:r>
            <a:r>
              <a:rPr lang="hu-HU" sz="2000" dirty="0" smtClean="0">
                <a:solidFill>
                  <a:schemeClr val="tx1"/>
                </a:solidFill>
              </a:rPr>
              <a:t>denaturálódott fehérjék, </a:t>
            </a:r>
            <a:r>
              <a:rPr lang="hu-HU" sz="2000" dirty="0" err="1" smtClean="0">
                <a:solidFill>
                  <a:schemeClr val="tx1"/>
                </a:solidFill>
              </a:rPr>
              <a:t>karamelizálódott</a:t>
            </a:r>
            <a:r>
              <a:rPr lang="hu-HU" sz="2000" dirty="0" smtClean="0">
                <a:solidFill>
                  <a:schemeClr val="tx1"/>
                </a:solidFill>
              </a:rPr>
              <a:t> cukor</a:t>
            </a:r>
          </a:p>
          <a:p>
            <a:pPr algn="l"/>
            <a:r>
              <a:rPr lang="hu-HU" sz="2000" dirty="0">
                <a:solidFill>
                  <a:schemeClr val="tx1"/>
                </a:solidFill>
              </a:rPr>
              <a:t>	</a:t>
            </a:r>
            <a:r>
              <a:rPr lang="hu-HU" sz="2000" i="1" dirty="0" smtClean="0">
                <a:solidFill>
                  <a:schemeClr val="tx1"/>
                </a:solidFill>
              </a:rPr>
              <a:t>- fermentor: </a:t>
            </a:r>
            <a:r>
              <a:rPr lang="hu-HU" sz="2000" dirty="0" smtClean="0">
                <a:solidFill>
                  <a:schemeClr val="tx1"/>
                </a:solidFill>
              </a:rPr>
              <a:t>vágás után bennmaradt biomassza (akár falnövekedés is 	gombáknál)</a:t>
            </a:r>
          </a:p>
          <a:p>
            <a:pPr algn="l"/>
            <a:r>
              <a:rPr lang="hu-HU" sz="2000" dirty="0">
                <a:solidFill>
                  <a:schemeClr val="tx1"/>
                </a:solidFill>
              </a:rPr>
              <a:t>	</a:t>
            </a:r>
            <a:r>
              <a:rPr lang="hu-HU" sz="2000" dirty="0" smtClean="0">
                <a:solidFill>
                  <a:schemeClr val="tx1"/>
                </a:solidFill>
              </a:rPr>
              <a:t>- </a:t>
            </a:r>
            <a:r>
              <a:rPr lang="hu-HU" sz="2000" dirty="0" err="1" smtClean="0">
                <a:solidFill>
                  <a:schemeClr val="tx1"/>
                </a:solidFill>
              </a:rPr>
              <a:t>downstream</a:t>
            </a:r>
            <a:r>
              <a:rPr lang="hu-HU" sz="2000" dirty="0" smtClean="0">
                <a:solidFill>
                  <a:schemeClr val="tx1"/>
                </a:solidFill>
              </a:rPr>
              <a:t> elemek: biomassza, termék és melléktermékek egyaránt</a:t>
            </a:r>
          </a:p>
          <a:p>
            <a:pPr algn="l"/>
            <a:endParaRPr lang="hu-HU" sz="1800" dirty="0" smtClean="0">
              <a:solidFill>
                <a:schemeClr val="tx1"/>
              </a:solidFill>
            </a:endParaRPr>
          </a:p>
          <a:p>
            <a:pPr algn="l"/>
            <a:r>
              <a:rPr lang="hu-HU" sz="1800" dirty="0">
                <a:solidFill>
                  <a:schemeClr val="tx1"/>
                </a:solidFill>
              </a:rPr>
              <a:t>	</a:t>
            </a:r>
            <a:r>
              <a:rPr lang="hu-HU" sz="2400" dirty="0" smtClean="0">
                <a:solidFill>
                  <a:schemeClr val="tx1"/>
                </a:solidFill>
              </a:rPr>
              <a:t>Folyamat:</a:t>
            </a:r>
          </a:p>
          <a:p>
            <a:pPr algn="l"/>
            <a:r>
              <a:rPr lang="hu-HU" sz="1800" dirty="0">
                <a:solidFill>
                  <a:schemeClr val="tx1"/>
                </a:solidFill>
              </a:rPr>
              <a:t>	</a:t>
            </a:r>
            <a:r>
              <a:rPr lang="hu-HU" sz="2000" dirty="0" smtClean="0">
                <a:solidFill>
                  <a:schemeClr val="tx1"/>
                </a:solidFill>
              </a:rPr>
              <a:t>- nagy volumenű SCP fermentáció  vs.  </a:t>
            </a:r>
            <a:r>
              <a:rPr lang="hu-HU" sz="2000" dirty="0">
                <a:solidFill>
                  <a:schemeClr val="tx1"/>
                </a:solidFill>
              </a:rPr>
              <a:t>k</a:t>
            </a:r>
            <a:r>
              <a:rPr lang="hu-HU" sz="2000" dirty="0" smtClean="0">
                <a:solidFill>
                  <a:schemeClr val="tx1"/>
                </a:solidFill>
              </a:rPr>
              <a:t>isléptékű </a:t>
            </a:r>
            <a:r>
              <a:rPr lang="hu-HU" sz="2000" dirty="0" err="1" smtClean="0">
                <a:solidFill>
                  <a:schemeClr val="tx1"/>
                </a:solidFill>
              </a:rPr>
              <a:t>rekombináns</a:t>
            </a:r>
            <a:r>
              <a:rPr lang="hu-HU" sz="2000" dirty="0" smtClean="0">
                <a:solidFill>
                  <a:schemeClr val="tx1"/>
                </a:solidFill>
              </a:rPr>
              <a:t> fehérje 	 	fermentáció</a:t>
            </a:r>
          </a:p>
        </p:txBody>
      </p:sp>
      <p:grpSp>
        <p:nvGrpSpPr>
          <p:cNvPr id="5" name="Csoportba foglalás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6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4292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hu-HU" sz="4900" dirty="0" smtClean="0"/>
              <a:t>A higiénikus üzemtervezés: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7. Szivattyúk/pumpák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8782" y="1428736"/>
            <a:ext cx="8719932" cy="5203977"/>
          </a:xfrm>
        </p:spPr>
        <p:txBody>
          <a:bodyPr>
            <a:normAutofit/>
          </a:bodyPr>
          <a:lstStyle/>
          <a:p>
            <a:pPr algn="just"/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Alkalmazható berendezések: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perisztaltikus pumpa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forgódugattyús szivattyú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diafragma pumpa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centrifugál szivattyú</a:t>
            </a:r>
          </a:p>
          <a:p>
            <a:pPr algn="just"/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→ a járókerék tengelyének tömítését gőzzel kell sterilezni, vagy</a:t>
            </a:r>
          </a:p>
          <a:p>
            <a:pPr algn="just"/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→ az erőátvitelt speciális mágneses tengelykapcsolóval is megoldhatjuk</a:t>
            </a:r>
          </a:p>
          <a:p>
            <a:pPr algn="just"/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→ a berendezésnek önleeresztőnek kell lennie (egyes esetekben probléma, 	      leeresztő csatorna a legalacsonyabb ponton )</a:t>
            </a:r>
          </a:p>
          <a:p>
            <a:pPr algn="just"/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→ a berendezések belső felszínének simasága itt is fontos</a:t>
            </a:r>
          </a:p>
          <a:p>
            <a:pPr algn="just"/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→ a tengelyt sima végű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holladi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anyával kell lezárni, fedetlen csavarmenet 	     lehetőleg ne maradjon</a:t>
            </a:r>
          </a:p>
        </p:txBody>
      </p:sp>
      <p:sp>
        <p:nvSpPr>
          <p:cNvPr id="4" name="Jobb oldali kapcsos zárójel 3"/>
          <p:cNvSpPr/>
          <p:nvPr/>
        </p:nvSpPr>
        <p:spPr>
          <a:xfrm>
            <a:off x="3500430" y="2000240"/>
            <a:ext cx="357190" cy="13573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071934" y="2285992"/>
            <a:ext cx="3500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Speciálisan módosított higiénikus verziók szükségesek</a:t>
            </a:r>
            <a:endParaRPr lang="hu-HU" sz="2000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8" name="Egyenes összekötő 7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0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5747" y="232728"/>
            <a:ext cx="8229600" cy="571480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/>
              <a:t>Szivattyúk/pumpák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42910" y="642918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Perisztaltikus pumpa</a:t>
            </a:r>
            <a:endParaRPr lang="hu-HU" sz="20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428728" y="3500438"/>
            <a:ext cx="3000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Diafragma pumpa</a:t>
            </a:r>
            <a:endParaRPr lang="hu-HU" sz="2000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5143504" y="642918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Forgódugattyús szivattyú</a:t>
            </a:r>
            <a:endParaRPr lang="hu-HU" sz="2000" b="1" dirty="0"/>
          </a:p>
        </p:txBody>
      </p:sp>
      <p:pic>
        <p:nvPicPr>
          <p:cNvPr id="14" name="Kép 13" descr="perisz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06" y="1142984"/>
            <a:ext cx="2171700" cy="2105025"/>
          </a:xfrm>
          <a:prstGeom prst="rect">
            <a:avLst/>
          </a:prstGeom>
        </p:spPr>
      </p:pic>
      <p:pic>
        <p:nvPicPr>
          <p:cNvPr id="17" name="Kép 16" descr="perisz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142984"/>
            <a:ext cx="2143125" cy="2143125"/>
          </a:xfrm>
          <a:prstGeom prst="rect">
            <a:avLst/>
          </a:prstGeom>
        </p:spPr>
      </p:pic>
      <p:pic>
        <p:nvPicPr>
          <p:cNvPr id="18" name="Kép 17" descr="Photo_TechNote_RotaryLob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1071546"/>
            <a:ext cx="2501124" cy="1643074"/>
          </a:xfrm>
          <a:prstGeom prst="rect">
            <a:avLst/>
          </a:prstGeom>
        </p:spPr>
      </p:pic>
      <p:pic>
        <p:nvPicPr>
          <p:cNvPr id="19" name="Kép 18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916" y="2786058"/>
            <a:ext cx="2869490" cy="2000264"/>
          </a:xfrm>
          <a:prstGeom prst="rect">
            <a:avLst/>
          </a:prstGeom>
        </p:spPr>
      </p:pic>
      <p:pic>
        <p:nvPicPr>
          <p:cNvPr id="20" name="Kép 19" descr="diaphragmpump6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002" y="3674035"/>
            <a:ext cx="5349816" cy="3000372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21</a:t>
            </a:fld>
            <a:endParaRPr lang="hu-HU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16" name="Egyenes összekötő 15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85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841" y="220666"/>
            <a:ext cx="8229600" cy="571480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/>
              <a:t>Szivattyúk/pumpák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16809" y="642256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Centrifugál szivattyú</a:t>
            </a:r>
            <a:endParaRPr lang="hu-HU" sz="2000" b="1" dirty="0"/>
          </a:p>
        </p:txBody>
      </p:sp>
      <p:pic>
        <p:nvPicPr>
          <p:cNvPr id="11" name="Kép 10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818" y="928670"/>
            <a:ext cx="4079711" cy="2857520"/>
          </a:xfrm>
          <a:prstGeom prst="rect">
            <a:avLst/>
          </a:prstGeom>
        </p:spPr>
      </p:pic>
      <p:pic>
        <p:nvPicPr>
          <p:cNvPr id="13" name="Kép 12" descr="101117050514_TC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0870" y="617752"/>
            <a:ext cx="3271658" cy="2447200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449613" y="3520366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Mágneses tengelykapcsolás</a:t>
            </a:r>
          </a:p>
        </p:txBody>
      </p:sp>
      <p:pic>
        <p:nvPicPr>
          <p:cNvPr id="22" name="Kép 21" descr="2010-0017_38_finommechanikai_szerkezet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234" y="3920476"/>
            <a:ext cx="2749615" cy="2513723"/>
          </a:xfrm>
          <a:prstGeom prst="rect">
            <a:avLst/>
          </a:prstGeom>
        </p:spPr>
      </p:pic>
      <p:pic>
        <p:nvPicPr>
          <p:cNvPr id="23" name="Kép 22" descr="magneses_tengelykapcsol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3262304"/>
            <a:ext cx="3532535" cy="3211395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22</a:t>
            </a:fld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12" name="Egyenes összekötő 11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1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62122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hu-HU" sz="4900" dirty="0" smtClean="0"/>
              <a:t>A higiénikus üzemtervezés: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8. Közművek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8782" y="1142984"/>
            <a:ext cx="8719932" cy="55784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Ionmentes víz: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még nem tekinthető sterilnek, ezért ABS csövek is alkalmazhatók, de rozsdamentes   acél javasolt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nyomás alatt kell cirkuláltatni a stagnálás elkerülése miatt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cirkuláltató körben érdemes szűrőket elhelyezni, valamint ezeket rendszeresen cserélni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érdemes két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deionizáló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készüléket párhuzamosan kötni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befertőződés esetén nem elég csak regenerálni, tisztítás is szükséges</a:t>
            </a:r>
          </a:p>
          <a:p>
            <a:pPr algn="just"/>
            <a:endParaRPr lang="hu-H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Pirogén mentes víz: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már steril, ezért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minden elemét a a sterilitás elvei alapján kell kiválasztani a rendszernek 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inline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szűrők és UV sterilezők beiktatása szüksége</a:t>
            </a:r>
          </a:p>
          <a:p>
            <a:pPr lvl="1" algn="just">
              <a:buFontTx/>
              <a:buChar char="-"/>
            </a:pPr>
            <a:endParaRPr lang="hu-H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Gőzhálózat: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nagy nyomás és hőmérséklet határozza meg az alkalmazható anyagok körét</a:t>
            </a:r>
          </a:p>
          <a:p>
            <a:pPr algn="just"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hasonló körültekintést igényel, mint a pirogén mentes víz</a:t>
            </a:r>
            <a:endParaRPr lang="hu-HU" sz="22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endParaRPr lang="hu-HU" sz="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/>
            <a:endParaRPr lang="hu-HU" sz="2000" dirty="0" smtClean="0">
              <a:solidFill>
                <a:schemeClr val="tx1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69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ln>
            <a:noFill/>
          </a:ln>
        </p:spPr>
        <p:txBody>
          <a:bodyPr/>
          <a:lstStyle/>
          <a:p>
            <a:pPr algn="ctr"/>
            <a:r>
              <a:rPr lang="hu-HU" dirty="0" smtClean="0"/>
              <a:t>Tisztítószerek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500" dirty="0" smtClean="0"/>
              <a:t>Keverékek vagy vizes oldatok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500" dirty="0" smtClean="0"/>
              <a:t>Víz </a:t>
            </a:r>
            <a:r>
              <a:rPr lang="hu-HU" sz="2500" dirty="0" smtClean="0">
                <a:sym typeface="Wingdings" panose="05000000000000000000" pitchFamily="2" charset="2"/>
              </a:rPr>
              <a:t></a:t>
            </a:r>
            <a:r>
              <a:rPr lang="hu-HU" sz="2500" dirty="0"/>
              <a:t> </a:t>
            </a:r>
            <a:r>
              <a:rPr lang="hu-HU" sz="2500" dirty="0" smtClean="0"/>
              <a:t>bakteriológiai </a:t>
            </a:r>
            <a:r>
              <a:rPr lang="hu-HU" sz="2500" dirty="0" smtClean="0"/>
              <a:t>standard a </a:t>
            </a:r>
            <a:r>
              <a:rPr lang="hu-HU" sz="2500" dirty="0"/>
              <a:t>vezetékes ivóvíznek megfelelő </a:t>
            </a:r>
            <a:r>
              <a:rPr lang="hu-HU" sz="2500" dirty="0" smtClean="0"/>
              <a:t>+ egyéb követelmények:</a:t>
            </a:r>
            <a:endParaRPr lang="hu-HU" sz="2500" dirty="0" smtClean="0"/>
          </a:p>
          <a:p>
            <a:pPr lvl="1">
              <a:spcBef>
                <a:spcPts val="3600"/>
              </a:spcBef>
            </a:pPr>
            <a:r>
              <a:rPr lang="hu-HU" sz="2200" dirty="0" smtClean="0"/>
              <a:t>Teljes keménység		&lt;50 </a:t>
            </a:r>
            <a:r>
              <a:rPr lang="hu-HU" sz="2200" dirty="0" err="1" smtClean="0"/>
              <a:t>ppm</a:t>
            </a:r>
            <a:r>
              <a:rPr lang="hu-HU" sz="2200" dirty="0" smtClean="0"/>
              <a:t> CaCO</a:t>
            </a:r>
            <a:r>
              <a:rPr lang="hu-HU" sz="2200" baseline="-25000" dirty="0" smtClean="0"/>
              <a:t>3</a:t>
            </a:r>
            <a:r>
              <a:rPr lang="hu-HU" sz="2200" dirty="0" smtClean="0"/>
              <a:t>-ban kifejezve</a:t>
            </a:r>
          </a:p>
          <a:p>
            <a:pPr lvl="1">
              <a:spcBef>
                <a:spcPts val="0"/>
              </a:spcBef>
            </a:pPr>
            <a:r>
              <a:rPr lang="hu-HU" sz="2200" dirty="0" smtClean="0"/>
              <a:t>Klorid</a:t>
            </a:r>
            <a:r>
              <a:rPr lang="hu-HU" sz="2200" dirty="0" smtClean="0"/>
              <a:t>			&lt;50 </a:t>
            </a:r>
            <a:r>
              <a:rPr lang="hu-HU" sz="2200" dirty="0" err="1" smtClean="0"/>
              <a:t>ppm</a:t>
            </a:r>
            <a:endParaRPr lang="hu-HU" sz="2200" dirty="0" smtClean="0"/>
          </a:p>
          <a:p>
            <a:pPr lvl="1">
              <a:spcBef>
                <a:spcPts val="0"/>
              </a:spcBef>
            </a:pPr>
            <a:r>
              <a:rPr lang="hu-HU" sz="2200" dirty="0" smtClean="0"/>
              <a:t>Klór			&gt;1 </a:t>
            </a:r>
            <a:r>
              <a:rPr lang="hu-HU" sz="2200" dirty="0" err="1" smtClean="0"/>
              <a:t>ppm</a:t>
            </a:r>
            <a:r>
              <a:rPr lang="hu-HU" sz="2200" dirty="0" smtClean="0"/>
              <a:t> (a baktericid hatáshoz)</a:t>
            </a:r>
          </a:p>
          <a:p>
            <a:pPr lvl="1">
              <a:spcBef>
                <a:spcPts val="0"/>
              </a:spcBef>
            </a:pPr>
            <a:r>
              <a:rPr lang="hu-HU" sz="2200" dirty="0" smtClean="0"/>
              <a:t>pH			6,5-7,5</a:t>
            </a:r>
          </a:p>
          <a:p>
            <a:pPr lvl="1">
              <a:spcBef>
                <a:spcPts val="0"/>
              </a:spcBef>
            </a:pPr>
            <a:r>
              <a:rPr lang="hu-HU" sz="2200" dirty="0" smtClean="0"/>
              <a:t>Szilárd lebegőanyagtól	lényegében mentes</a:t>
            </a:r>
            <a:r>
              <a:rPr lang="hu-HU" dirty="0" smtClean="0"/>
              <a:t> </a:t>
            </a:r>
          </a:p>
          <a:p>
            <a:pPr>
              <a:spcBef>
                <a:spcPts val="3600"/>
              </a:spcBef>
            </a:pPr>
            <a:r>
              <a:rPr lang="hu-HU" sz="2500" dirty="0" smtClean="0"/>
              <a:t>Ionmentes víz előnyösebb, legalább a végső öblítéshez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57950" y="6364044"/>
            <a:ext cx="2057400" cy="365125"/>
          </a:xfrm>
          <a:ln>
            <a:noFill/>
          </a:ln>
        </p:spPr>
        <p:txBody>
          <a:bodyPr/>
          <a:lstStyle/>
          <a:p>
            <a:fld id="{9BD5743D-9453-4ADE-9755-D306D73D02EE}" type="slidenum">
              <a:rPr lang="hu-HU" smtClean="0"/>
              <a:pPr/>
              <a:t>24</a:t>
            </a:fld>
            <a:endParaRPr lang="hu-HU" dirty="0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17" name="Egyenes összekötő 16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49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ln>
            <a:noFill/>
          </a:ln>
        </p:spPr>
        <p:txBody>
          <a:bodyPr/>
          <a:lstStyle/>
          <a:p>
            <a:pPr algn="ctr"/>
            <a:r>
              <a:rPr lang="hu-HU" dirty="0" smtClean="0"/>
              <a:t>Tisztítószerek</a:t>
            </a:r>
            <a:br>
              <a:rPr lang="hu-HU" dirty="0" smtClean="0"/>
            </a:br>
            <a:r>
              <a:rPr lang="hu-HU" sz="2800" dirty="0" smtClean="0"/>
              <a:t>1. </a:t>
            </a:r>
            <a:r>
              <a:rPr lang="hu-HU" sz="2800" dirty="0" err="1" smtClean="0"/>
              <a:t>Detergensek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8539" y="1325563"/>
            <a:ext cx="8653669" cy="5168898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u-HU" sz="2400" dirty="0" smtClean="0"/>
              <a:t>Ideális </a:t>
            </a:r>
            <a:r>
              <a:rPr lang="hu-HU" sz="2400" dirty="0" err="1" smtClean="0"/>
              <a:t>detergens</a:t>
            </a:r>
            <a:r>
              <a:rPr lang="hu-HU" sz="2400" dirty="0" smtClean="0"/>
              <a:t> </a:t>
            </a:r>
            <a:r>
              <a:rPr lang="hu-HU" sz="2400" dirty="0" smtClean="0">
                <a:sym typeface="Wingdings" panose="05000000000000000000" pitchFamily="2" charset="2"/>
              </a:rPr>
              <a:t>nem létezik</a:t>
            </a:r>
          </a:p>
          <a:p>
            <a:pPr>
              <a:spcBef>
                <a:spcPts val="600"/>
              </a:spcBef>
            </a:pPr>
            <a:r>
              <a:rPr lang="hu-HU" sz="2400" dirty="0" err="1" smtClean="0">
                <a:sym typeface="Wingdings" panose="05000000000000000000" pitchFamily="2" charset="2"/>
              </a:rPr>
              <a:t>Reagenskeverék</a:t>
            </a:r>
            <a:r>
              <a:rPr lang="hu-HU" sz="2400" dirty="0" smtClean="0">
                <a:sym typeface="Wingdings" panose="05000000000000000000" pitchFamily="2" charset="2"/>
              </a:rPr>
              <a:t>: </a:t>
            </a:r>
          </a:p>
          <a:p>
            <a:pPr lvl="1">
              <a:spcBef>
                <a:spcPts val="600"/>
              </a:spcBef>
            </a:pPr>
            <a:r>
              <a:rPr lang="hu-HU" sz="2200" u="sng" dirty="0" smtClean="0">
                <a:sym typeface="Wingdings" panose="05000000000000000000" pitchFamily="2" charset="2"/>
              </a:rPr>
              <a:t>Lúgok</a:t>
            </a:r>
            <a:r>
              <a:rPr lang="hu-HU" sz="2200" dirty="0" smtClean="0">
                <a:sym typeface="Wingdings" panose="05000000000000000000" pitchFamily="2" charset="2"/>
              </a:rPr>
              <a:t> (</a:t>
            </a:r>
            <a:r>
              <a:rPr lang="hu-HU" sz="2200" dirty="0" err="1" smtClean="0">
                <a:sym typeface="Wingdings" panose="05000000000000000000" pitchFamily="2" charset="2"/>
              </a:rPr>
              <a:t>NaOH</a:t>
            </a:r>
            <a:r>
              <a:rPr lang="hu-HU" sz="2200" dirty="0" smtClean="0">
                <a:sym typeface="Wingdings" panose="05000000000000000000" pitchFamily="2" charset="2"/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hu-HU" sz="2200" u="sng" dirty="0" smtClean="0"/>
              <a:t>Foszfát</a:t>
            </a:r>
            <a:r>
              <a:rPr lang="hu-HU" sz="2200" dirty="0" smtClean="0"/>
              <a:t> (Na</a:t>
            </a:r>
            <a:r>
              <a:rPr lang="hu-HU" sz="2200" baseline="-25000" dirty="0" smtClean="0"/>
              <a:t>3</a:t>
            </a:r>
            <a:r>
              <a:rPr lang="hu-HU" sz="2200" dirty="0" smtClean="0"/>
              <a:t>PO</a:t>
            </a:r>
            <a:r>
              <a:rPr lang="hu-HU" sz="2200" baseline="-25000" dirty="0" smtClean="0"/>
              <a:t>4</a:t>
            </a:r>
            <a:r>
              <a:rPr lang="hu-HU" sz="2200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hu-HU" sz="2200" u="sng" dirty="0" smtClean="0"/>
              <a:t>Savak</a:t>
            </a:r>
            <a:endParaRPr lang="hu-HU" sz="2200" dirty="0" smtClean="0"/>
          </a:p>
          <a:p>
            <a:pPr lvl="2">
              <a:spcBef>
                <a:spcPts val="600"/>
              </a:spcBef>
            </a:pPr>
            <a:r>
              <a:rPr lang="hu-HU" sz="1800" dirty="0" smtClean="0"/>
              <a:t>ionmentes víz </a:t>
            </a:r>
            <a:r>
              <a:rPr lang="hu-HU" sz="1800" dirty="0" smtClean="0">
                <a:sym typeface="Wingdings" panose="05000000000000000000" pitchFamily="2" charset="2"/>
              </a:rPr>
              <a:t> nem kell</a:t>
            </a:r>
          </a:p>
          <a:p>
            <a:pPr lvl="2">
              <a:spcBef>
                <a:spcPts val="600"/>
              </a:spcBef>
            </a:pPr>
            <a:r>
              <a:rPr lang="hu-HU" sz="1800" dirty="0" smtClean="0"/>
              <a:t>passziválás (HNO3)</a:t>
            </a:r>
          </a:p>
          <a:p>
            <a:pPr lvl="1">
              <a:spcBef>
                <a:spcPts val="600"/>
              </a:spcBef>
            </a:pPr>
            <a:r>
              <a:rPr lang="hu-HU" sz="2200" u="sng" dirty="0" err="1" smtClean="0"/>
              <a:t>Elválasztószerek</a:t>
            </a:r>
            <a:r>
              <a:rPr lang="hu-HU" sz="2200" dirty="0" smtClean="0"/>
              <a:t> (EDTA, </a:t>
            </a:r>
            <a:r>
              <a:rPr lang="hu-HU" sz="2200" dirty="0" err="1" smtClean="0"/>
              <a:t>Na-glükonát</a:t>
            </a:r>
            <a:r>
              <a:rPr lang="hu-HU" sz="2200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hu-HU" sz="2200" u="sng" dirty="0" smtClean="0">
                <a:sym typeface="Wingdings" panose="05000000000000000000" pitchFamily="2" charset="2"/>
              </a:rPr>
              <a:t>Felületaktív anyagok</a:t>
            </a:r>
            <a:r>
              <a:rPr lang="hu-HU" sz="2200" dirty="0" smtClean="0">
                <a:sym typeface="Wingdings" panose="05000000000000000000" pitchFamily="2" charset="2"/>
              </a:rPr>
              <a:t> (anionos, kationos, </a:t>
            </a:r>
            <a:r>
              <a:rPr lang="hu-HU" sz="2200" dirty="0" err="1" smtClean="0">
                <a:sym typeface="Wingdings" panose="05000000000000000000" pitchFamily="2" charset="2"/>
              </a:rPr>
              <a:t>nemionos</a:t>
            </a:r>
            <a:r>
              <a:rPr lang="hu-HU" sz="2200" dirty="0" smtClean="0">
                <a:sym typeface="Wingdings" panose="05000000000000000000" pitchFamily="2" charset="2"/>
              </a:rPr>
              <a:t>, </a:t>
            </a:r>
            <a:r>
              <a:rPr lang="hu-HU" sz="2200" dirty="0" err="1" smtClean="0">
                <a:sym typeface="Wingdings" panose="05000000000000000000" pitchFamily="2" charset="2"/>
              </a:rPr>
              <a:t>amfoter</a:t>
            </a:r>
            <a:r>
              <a:rPr lang="hu-HU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hu-HU" sz="2400" dirty="0"/>
              <a:t>A </a:t>
            </a:r>
            <a:r>
              <a:rPr lang="hu-HU" sz="2400" u="sng" dirty="0" err="1"/>
              <a:t>detergens</a:t>
            </a:r>
            <a:r>
              <a:rPr lang="hu-HU" sz="2400" dirty="0"/>
              <a:t> hatékonyan érintkezzen az eltávolítandó </a:t>
            </a:r>
            <a:r>
              <a:rPr lang="hu-HU" sz="2400" dirty="0" smtClean="0"/>
              <a:t>szennyezővel</a:t>
            </a:r>
            <a:endParaRPr lang="hu-HU" sz="2400" dirty="0" smtClean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hu-HU" sz="2400" dirty="0" smtClean="0">
                <a:sym typeface="Wingdings" panose="05000000000000000000" pitchFamily="2" charset="2"/>
              </a:rPr>
              <a:t>Az </a:t>
            </a:r>
            <a:r>
              <a:rPr lang="hu-HU" sz="2400" dirty="0" smtClean="0">
                <a:sym typeface="Wingdings" panose="05000000000000000000" pitchFamily="2" charset="2"/>
              </a:rPr>
              <a:t>összetevők  0,2-0,5</a:t>
            </a:r>
            <a:r>
              <a:rPr lang="hu-HU" sz="2400" dirty="0">
                <a:sym typeface="Wingdings" panose="05000000000000000000" pitchFamily="2" charset="2"/>
              </a:rPr>
              <a:t>% </a:t>
            </a:r>
            <a:endParaRPr lang="hu-HU" sz="2400" dirty="0" smtClean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hu-HU" sz="2400" dirty="0" smtClean="0"/>
              <a:t>Membránok </a:t>
            </a:r>
            <a:r>
              <a:rPr lang="hu-HU" sz="2400" dirty="0" smtClean="0">
                <a:sym typeface="Wingdings" panose="05000000000000000000" pitchFamily="2" charset="2"/>
              </a:rPr>
              <a:t></a:t>
            </a:r>
            <a:r>
              <a:rPr lang="hu-HU" sz="2400" dirty="0" smtClean="0"/>
              <a:t> </a:t>
            </a:r>
            <a:r>
              <a:rPr lang="hu-HU" sz="2400" dirty="0"/>
              <a:t>alkalikus </a:t>
            </a:r>
            <a:r>
              <a:rPr lang="hu-HU" sz="2400" dirty="0" err="1"/>
              <a:t>proteáz</a:t>
            </a:r>
            <a:r>
              <a:rPr lang="hu-HU" sz="2400" dirty="0"/>
              <a:t> alapú </a:t>
            </a:r>
            <a:r>
              <a:rPr lang="hu-HU" sz="2400" u="sng" dirty="0" err="1"/>
              <a:t>enzimatikus</a:t>
            </a:r>
            <a:r>
              <a:rPr lang="hu-HU" sz="2400" u="sng" dirty="0"/>
              <a:t> </a:t>
            </a:r>
            <a:r>
              <a:rPr lang="hu-HU" sz="2400" u="sng" dirty="0" err="1"/>
              <a:t>detergensek</a:t>
            </a:r>
            <a:endParaRPr lang="hu-HU" sz="2400" u="sng" dirty="0"/>
          </a:p>
          <a:p>
            <a:pPr lvl="1">
              <a:spcBef>
                <a:spcPts val="600"/>
              </a:spcBef>
            </a:pPr>
            <a:r>
              <a:rPr lang="hu-HU" sz="2200" dirty="0" smtClean="0"/>
              <a:t>Fehérjetermék </a:t>
            </a:r>
            <a:r>
              <a:rPr lang="hu-HU" sz="2200" dirty="0" smtClean="0">
                <a:sym typeface="Wingdings" panose="05000000000000000000" pitchFamily="2" charset="2"/>
              </a:rPr>
              <a:t></a:t>
            </a:r>
            <a:r>
              <a:rPr lang="hu-HU" sz="2200" dirty="0" smtClean="0"/>
              <a:t> </a:t>
            </a:r>
            <a:r>
              <a:rPr lang="hu-HU" sz="2200" dirty="0"/>
              <a:t>teljes </a:t>
            </a:r>
            <a:r>
              <a:rPr lang="hu-HU" sz="2200" dirty="0" smtClean="0"/>
              <a:t>eltávolítás!</a:t>
            </a:r>
            <a:endParaRPr lang="hu-HU" sz="2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57950" y="6380231"/>
            <a:ext cx="2057400" cy="365125"/>
          </a:xfrm>
          <a:ln>
            <a:noFill/>
          </a:ln>
        </p:spPr>
        <p:txBody>
          <a:bodyPr/>
          <a:lstStyle/>
          <a:p>
            <a:fld id="{9BD5743D-9453-4ADE-9755-D306D73D02EE}" type="slidenum">
              <a:rPr lang="hu-HU" smtClean="0"/>
              <a:pPr/>
              <a:t>25</a:t>
            </a:fld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7" name="Egyenes összekötő 6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71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ln>
            <a:noFill/>
          </a:ln>
        </p:spPr>
        <p:txBody>
          <a:bodyPr/>
          <a:lstStyle/>
          <a:p>
            <a:pPr algn="ctr"/>
            <a:r>
              <a:rPr lang="hu-HU" dirty="0" smtClean="0"/>
              <a:t>Tisztítószerek</a:t>
            </a:r>
            <a:br>
              <a:rPr lang="hu-HU" dirty="0" smtClean="0"/>
            </a:br>
            <a:r>
              <a:rPr lang="hu-HU" sz="2800" dirty="0" smtClean="0"/>
              <a:t>2. Fertőtlenítőszerek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5043" y="1325563"/>
            <a:ext cx="8613914" cy="516262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hu-HU" dirty="0" smtClean="0"/>
              <a:t>Sterilezés </a:t>
            </a:r>
            <a:r>
              <a:rPr lang="hu-HU" dirty="0" smtClean="0">
                <a:sym typeface="Wingdings" panose="05000000000000000000" pitchFamily="2" charset="2"/>
              </a:rPr>
              <a:t> á</a:t>
            </a:r>
            <a:r>
              <a:rPr lang="hu-HU" dirty="0" smtClean="0"/>
              <a:t>ltalában </a:t>
            </a:r>
            <a:r>
              <a:rPr lang="hu-HU" u="sng" dirty="0" smtClean="0"/>
              <a:t>gőz</a:t>
            </a:r>
            <a:r>
              <a:rPr lang="hu-HU" dirty="0" smtClean="0"/>
              <a:t> </a:t>
            </a:r>
            <a:endParaRPr lang="hu-HU" dirty="0" smtClean="0"/>
          </a:p>
          <a:p>
            <a:pPr>
              <a:spcBef>
                <a:spcPts val="1200"/>
              </a:spcBef>
            </a:pPr>
            <a:r>
              <a:rPr lang="hu-HU" u="sng" dirty="0" smtClean="0"/>
              <a:t>Kémiai fertőtlenítés</a:t>
            </a:r>
            <a:r>
              <a:rPr lang="hu-HU" dirty="0" smtClean="0"/>
              <a:t> ha a </a:t>
            </a:r>
            <a:r>
              <a:rPr lang="hu-HU" dirty="0" smtClean="0"/>
              <a:t>készülék </a:t>
            </a:r>
            <a:r>
              <a:rPr lang="hu-HU" dirty="0" smtClean="0"/>
              <a:t>nem tolerálja a magas hőmérsékletet (pl. ultraszűrő </a:t>
            </a:r>
            <a:r>
              <a:rPr lang="hu-HU" dirty="0"/>
              <a:t>membrán) </a:t>
            </a:r>
            <a:endParaRPr lang="hu-HU" dirty="0" smtClean="0"/>
          </a:p>
          <a:p>
            <a:pPr lvl="1">
              <a:spcBef>
                <a:spcPts val="1200"/>
              </a:spcBef>
            </a:pPr>
            <a:r>
              <a:rPr lang="hu-HU" dirty="0" err="1" smtClean="0"/>
              <a:t>Na-</a:t>
            </a:r>
            <a:r>
              <a:rPr lang="hu-HU" u="sng" dirty="0" err="1" smtClean="0"/>
              <a:t>hipoklorit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klór szabadul fel, korrozív</a:t>
            </a:r>
            <a:endParaRPr lang="hu-HU" dirty="0"/>
          </a:p>
          <a:p>
            <a:pPr lvl="2">
              <a:spcBef>
                <a:spcPts val="1200"/>
              </a:spcBef>
            </a:pPr>
            <a:r>
              <a:rPr lang="hu-HU" sz="2400" dirty="0" smtClean="0"/>
              <a:t>A </a:t>
            </a:r>
            <a:r>
              <a:rPr lang="hu-HU" sz="2400" dirty="0"/>
              <a:t>korróziós </a:t>
            </a:r>
            <a:r>
              <a:rPr lang="hu-HU" sz="2400" dirty="0" smtClean="0"/>
              <a:t>kockázat csökkenthető (és </a:t>
            </a:r>
            <a:r>
              <a:rPr lang="hu-HU" sz="2400" dirty="0"/>
              <a:t>a sterilezés hatékony </a:t>
            </a:r>
            <a:r>
              <a:rPr lang="hu-HU" sz="2400" dirty="0" smtClean="0"/>
              <a:t>marad) </a:t>
            </a:r>
            <a:r>
              <a:rPr lang="hu-HU" sz="2400" dirty="0" smtClean="0">
                <a:sym typeface="Wingdings" panose="05000000000000000000" pitchFamily="2" charset="2"/>
              </a:rPr>
              <a:t></a:t>
            </a:r>
            <a:r>
              <a:rPr lang="hu-HU" sz="2400" dirty="0" smtClean="0"/>
              <a:t> </a:t>
            </a:r>
          </a:p>
          <a:p>
            <a:pPr lvl="3">
              <a:spcBef>
                <a:spcPts val="1200"/>
              </a:spcBef>
            </a:pPr>
            <a:r>
              <a:rPr lang="hu-HU" sz="2000" dirty="0" smtClean="0"/>
              <a:t>alacsony szabad </a:t>
            </a:r>
            <a:r>
              <a:rPr lang="hu-HU" sz="2000" dirty="0"/>
              <a:t>klór </a:t>
            </a:r>
            <a:r>
              <a:rPr lang="hu-HU" sz="2000" dirty="0" smtClean="0"/>
              <a:t>koncentráció </a:t>
            </a:r>
            <a:r>
              <a:rPr lang="hu-HU" sz="2000" dirty="0"/>
              <a:t>(50-200 mg/l</a:t>
            </a:r>
            <a:r>
              <a:rPr lang="hu-HU" sz="2000" dirty="0" smtClean="0"/>
              <a:t>)</a:t>
            </a:r>
          </a:p>
          <a:p>
            <a:pPr lvl="3">
              <a:spcBef>
                <a:spcPts val="1200"/>
              </a:spcBef>
            </a:pPr>
            <a:r>
              <a:rPr lang="hu-HU" sz="2000" dirty="0" smtClean="0"/>
              <a:t>lúgos </a:t>
            </a:r>
            <a:r>
              <a:rPr lang="hu-HU" sz="2000" dirty="0"/>
              <a:t>(pH-n8-10,5) </a:t>
            </a:r>
            <a:r>
              <a:rPr lang="hu-HU" sz="2000" dirty="0" smtClean="0"/>
              <a:t>oldat</a:t>
            </a:r>
          </a:p>
          <a:p>
            <a:pPr lvl="3">
              <a:spcBef>
                <a:spcPts val="1200"/>
              </a:spcBef>
            </a:pPr>
            <a:r>
              <a:rPr lang="hu-HU" sz="2000" dirty="0" smtClean="0"/>
              <a:t>alacsony hőmérséklet</a:t>
            </a:r>
          </a:p>
          <a:p>
            <a:pPr lvl="3">
              <a:spcBef>
                <a:spcPts val="1200"/>
              </a:spcBef>
            </a:pPr>
            <a:r>
              <a:rPr lang="hu-HU" sz="2000" dirty="0" smtClean="0"/>
              <a:t>rövid kontaktidő </a:t>
            </a:r>
          </a:p>
          <a:p>
            <a:pPr lvl="1">
              <a:spcBef>
                <a:spcPts val="1200"/>
              </a:spcBef>
            </a:pPr>
            <a:r>
              <a:rPr lang="hu-HU" dirty="0" smtClean="0"/>
              <a:t>Egyéb: </a:t>
            </a:r>
            <a:r>
              <a:rPr lang="hu-HU" dirty="0" err="1" smtClean="0"/>
              <a:t>kvaterner</a:t>
            </a:r>
            <a:r>
              <a:rPr lang="hu-HU" dirty="0" smtClean="0"/>
              <a:t> ammóniumvegyületek, </a:t>
            </a:r>
            <a:r>
              <a:rPr lang="hu-HU" dirty="0" err="1" smtClean="0"/>
              <a:t>jodofórok</a:t>
            </a:r>
            <a:endParaRPr lang="hu-HU" dirty="0" smtClean="0"/>
          </a:p>
          <a:p>
            <a:pPr>
              <a:spcBef>
                <a:spcPts val="1200"/>
              </a:spcBef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57950" y="6380231"/>
            <a:ext cx="2057400" cy="365125"/>
          </a:xfrm>
          <a:ln>
            <a:noFill/>
          </a:ln>
        </p:spPr>
        <p:txBody>
          <a:bodyPr/>
          <a:lstStyle/>
          <a:p>
            <a:fld id="{9BD5743D-9453-4ADE-9755-D306D73D02EE}" type="slidenum">
              <a:rPr lang="hu-HU" smtClean="0"/>
              <a:pPr/>
              <a:t>26</a:t>
            </a:fld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7" name="Egyenes összekötő 6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7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ln>
            <a:noFill/>
          </a:ln>
        </p:spPr>
        <p:txBody>
          <a:bodyPr/>
          <a:lstStyle/>
          <a:p>
            <a:pPr algn="ctr"/>
            <a:r>
              <a:rPr lang="hu-HU" dirty="0" smtClean="0"/>
              <a:t>Tisztítószerek</a:t>
            </a:r>
            <a:br>
              <a:rPr lang="hu-HU" dirty="0" smtClean="0"/>
            </a:br>
            <a:r>
              <a:rPr lang="hu-HU" sz="2800" dirty="0" smtClean="0"/>
              <a:t>3. Speciális </a:t>
            </a:r>
            <a:r>
              <a:rPr lang="hu-HU" sz="2800" dirty="0" smtClean="0"/>
              <a:t>tisztítószerek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hu-HU" sz="2400" dirty="0" smtClean="0"/>
              <a:t>Erősen kötött fehérjék eltávolítása szerves </a:t>
            </a:r>
            <a:r>
              <a:rPr lang="hu-HU" sz="2400" dirty="0" smtClean="0"/>
              <a:t>felületekről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hu-HU" sz="2000" dirty="0" smtClean="0"/>
              <a:t>pl</a:t>
            </a:r>
            <a:r>
              <a:rPr lang="hu-HU" sz="2000" dirty="0" smtClean="0"/>
              <a:t>. kromatográfiás </a:t>
            </a:r>
            <a:r>
              <a:rPr lang="hu-HU" sz="2000" dirty="0" err="1" smtClean="0"/>
              <a:t>mártixok</a:t>
            </a:r>
            <a:r>
              <a:rPr lang="hu-HU" sz="2000" dirty="0" smtClean="0"/>
              <a:t> </a:t>
            </a:r>
            <a:r>
              <a:rPr lang="hu-HU" sz="2000" dirty="0" smtClean="0">
                <a:sym typeface="Wingdings" panose="05000000000000000000" pitchFamily="2" charset="2"/>
              </a:rPr>
              <a:t> </a:t>
            </a:r>
            <a:r>
              <a:rPr lang="hu-HU" sz="2000" dirty="0" smtClean="0"/>
              <a:t>nem tolerálják a durva tisztítószereket (</a:t>
            </a:r>
            <a:r>
              <a:rPr lang="hu-HU" sz="2000" dirty="0" err="1" smtClean="0"/>
              <a:t>NaOH</a:t>
            </a:r>
            <a:r>
              <a:rPr lang="hu-HU" sz="2000" dirty="0" smtClean="0"/>
              <a:t>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hu-HU" sz="2400" u="sng" dirty="0" err="1" smtClean="0"/>
              <a:t>Kaotróp</a:t>
            </a:r>
            <a:r>
              <a:rPr lang="hu-HU" sz="2400" dirty="0" smtClean="0"/>
              <a:t> ágensek, pl. karbamid, </a:t>
            </a:r>
            <a:r>
              <a:rPr lang="hu-HU" sz="2400" dirty="0" err="1" smtClean="0"/>
              <a:t>guanidin-hidroklorid</a:t>
            </a:r>
            <a:r>
              <a:rPr lang="hu-HU" sz="2400" dirty="0" smtClean="0"/>
              <a:t> </a:t>
            </a:r>
            <a:r>
              <a:rPr lang="hu-HU" sz="2400" dirty="0" smtClean="0">
                <a:sym typeface="Wingdings" panose="05000000000000000000" pitchFamily="2" charset="2"/>
              </a:rPr>
              <a:t></a:t>
            </a:r>
            <a:r>
              <a:rPr lang="hu-HU" sz="2400" dirty="0" smtClean="0"/>
              <a:t> magas koncentrációban (6M tartományban) a fehérje felszabadításához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hu-HU" sz="2400" dirty="0" smtClean="0"/>
              <a:t>Fehérje </a:t>
            </a:r>
            <a:r>
              <a:rPr lang="hu-HU" sz="2400" dirty="0" err="1" smtClean="0"/>
              <a:t>affinkromatográfiás</a:t>
            </a:r>
            <a:r>
              <a:rPr lang="hu-HU" sz="2400" dirty="0" smtClean="0"/>
              <a:t> oszlopok </a:t>
            </a:r>
            <a:r>
              <a:rPr lang="hu-HU" sz="2400" dirty="0" smtClean="0">
                <a:sym typeface="Wingdings" panose="05000000000000000000" pitchFamily="2" charset="2"/>
              </a:rPr>
              <a:t></a:t>
            </a:r>
            <a:r>
              <a:rPr lang="hu-HU" sz="2400" dirty="0" smtClean="0"/>
              <a:t> tisztítás 6M </a:t>
            </a:r>
            <a:r>
              <a:rPr lang="hu-HU" sz="2400" dirty="0" err="1" smtClean="0"/>
              <a:t>guanidinnal</a:t>
            </a:r>
            <a:endParaRPr lang="hu-HU" sz="24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hu-HU" sz="2000" dirty="0" smtClean="0"/>
              <a:t>a </a:t>
            </a:r>
            <a:r>
              <a:rPr lang="hu-HU" sz="2000" dirty="0" smtClean="0"/>
              <a:t>szennyező immunglobulinok és albuminok a mátrixhoz kapcsolt fehérje károsodása nélkül eltávolíthatók</a:t>
            </a: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57950" y="6380231"/>
            <a:ext cx="2057400" cy="365125"/>
          </a:xfrm>
          <a:ln>
            <a:noFill/>
          </a:ln>
        </p:spPr>
        <p:txBody>
          <a:bodyPr/>
          <a:lstStyle/>
          <a:p>
            <a:fld id="{9BD5743D-9453-4ADE-9755-D306D73D02EE}" type="slidenum">
              <a:rPr lang="hu-HU" smtClean="0"/>
              <a:pPr/>
              <a:t>27</a:t>
            </a:fld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7" name="Egyenes összekötő 6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62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ln>
            <a:noFill/>
          </a:ln>
        </p:spPr>
        <p:txBody>
          <a:bodyPr/>
          <a:lstStyle/>
          <a:p>
            <a:pPr algn="ctr"/>
            <a:r>
              <a:rPr lang="hu-HU" dirty="0" smtClean="0"/>
              <a:t>Tisztítási módszerek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505243"/>
            <a:ext cx="7886700" cy="4671720"/>
          </a:xfrm>
          <a:ln>
            <a:noFill/>
          </a:ln>
        </p:spPr>
        <p:txBody>
          <a:bodyPr>
            <a:noAutofit/>
          </a:bodyPr>
          <a:lstStyle/>
          <a:p>
            <a:r>
              <a:rPr lang="hu-HU" dirty="0" smtClean="0"/>
              <a:t>Hagyományos módszer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a berendezést szétszedni és kézzel tisztítani </a:t>
            </a:r>
          </a:p>
          <a:p>
            <a:pPr lvl="1"/>
            <a:r>
              <a:rPr lang="hu-HU" dirty="0" smtClean="0"/>
              <a:t>Hátrány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következetlen tisztítás, biztonság hiánya (a kezelő és a termék esetében egyaránt), túl hosszú állási idő</a:t>
            </a:r>
          </a:p>
          <a:p>
            <a:r>
              <a:rPr lang="hu-HU" dirty="0" smtClean="0"/>
              <a:t>Ma inkább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</a:t>
            </a:r>
            <a:r>
              <a:rPr lang="hu-HU" dirty="0" err="1" smtClean="0"/>
              <a:t>cleaning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place</a:t>
            </a:r>
            <a:r>
              <a:rPr lang="hu-HU" dirty="0" smtClean="0"/>
              <a:t> (CIP) „helyben tisztítás”</a:t>
            </a:r>
          </a:p>
          <a:p>
            <a:pPr lvl="1"/>
            <a:r>
              <a:rPr lang="hu-HU" dirty="0" smtClean="0"/>
              <a:t>A tisztító reagenseket átcirkuláltatják a berendezéseken</a:t>
            </a:r>
          </a:p>
          <a:p>
            <a:pPr lvl="1"/>
            <a:r>
              <a:rPr lang="hu-HU" dirty="0" smtClean="0"/>
              <a:t>A tisztítási ciklus manuálisan vagy automatikusan szabályozható</a:t>
            </a:r>
          </a:p>
          <a:p>
            <a:pPr lvl="1"/>
            <a:r>
              <a:rPr lang="hu-HU" dirty="0" smtClean="0"/>
              <a:t>Továbbra is van, hogy ez nem hatékony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a készüléket kézzel kell tisztítani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57950" y="6380231"/>
            <a:ext cx="2057400" cy="365125"/>
          </a:xfrm>
          <a:ln>
            <a:noFill/>
          </a:ln>
        </p:spPr>
        <p:txBody>
          <a:bodyPr/>
          <a:lstStyle/>
          <a:p>
            <a:fld id="{9BD5743D-9453-4ADE-9755-D306D73D02EE}" type="slidenum">
              <a:rPr lang="hu-HU" smtClean="0"/>
              <a:pPr/>
              <a:t>28</a:t>
            </a:fld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7" name="Egyenes összekötő 6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11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ln>
            <a:noFill/>
          </a:ln>
        </p:spPr>
        <p:txBody>
          <a:bodyPr/>
          <a:lstStyle/>
          <a:p>
            <a:pPr algn="ctr"/>
            <a:r>
              <a:rPr lang="hu-HU" dirty="0" smtClean="0"/>
              <a:t>Tisztítási módszerek</a:t>
            </a:r>
            <a:br>
              <a:rPr lang="hu-HU" dirty="0" smtClean="0"/>
            </a:br>
            <a:r>
              <a:rPr lang="hu-HU" sz="2800" dirty="0" smtClean="0"/>
              <a:t>1. Csővezetékek és szelepek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791" y="1325563"/>
            <a:ext cx="8640418" cy="5167312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hu-HU" sz="2400" dirty="0" smtClean="0"/>
              <a:t>Csővezetékek CIP tisztításának tipikus sorrendje:</a:t>
            </a:r>
          </a:p>
          <a:p>
            <a:pPr marL="914400" lvl="1" indent="-457200">
              <a:spcBef>
                <a:spcPts val="1800"/>
              </a:spcBef>
              <a:buFont typeface="+mj-lt"/>
              <a:buAutoNum type="arabicPeriod"/>
            </a:pPr>
            <a:r>
              <a:rPr lang="hu-HU" dirty="0" smtClean="0"/>
              <a:t>Vizes öblítés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</a:t>
            </a:r>
            <a:r>
              <a:rPr lang="hu-HU" dirty="0"/>
              <a:t>laza szennyezők eltávolítása a csőből</a:t>
            </a:r>
            <a:endParaRPr lang="hu-HU" dirty="0" smtClean="0"/>
          </a:p>
          <a:p>
            <a:pPr marL="914400" lvl="1" indent="-457200">
              <a:spcBef>
                <a:spcPts val="1800"/>
              </a:spcBef>
              <a:buFont typeface="+mj-lt"/>
              <a:buAutoNum type="arabicPeriod"/>
            </a:pPr>
            <a:r>
              <a:rPr lang="hu-HU" dirty="0" smtClean="0"/>
              <a:t>Mosás </a:t>
            </a:r>
            <a:r>
              <a:rPr lang="hu-HU" dirty="0" err="1" smtClean="0"/>
              <a:t>detergenssel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/>
              <a:t>maradék szennyező eltávolítása a felületről</a:t>
            </a:r>
            <a:endParaRPr lang="hu-HU" dirty="0" smtClean="0"/>
          </a:p>
          <a:p>
            <a:pPr marL="914400" lvl="1" indent="-457200">
              <a:spcBef>
                <a:spcPts val="1800"/>
              </a:spcBef>
              <a:buFont typeface="+mj-lt"/>
              <a:buAutoNum type="arabicPeriod"/>
            </a:pPr>
            <a:r>
              <a:rPr lang="hu-HU" dirty="0" smtClean="0"/>
              <a:t>Vizes öblítés	</a:t>
            </a:r>
          </a:p>
          <a:p>
            <a:pPr marL="914400" lvl="1" indent="-457200">
              <a:spcBef>
                <a:spcPts val="1800"/>
              </a:spcBef>
              <a:buFont typeface="+mj-lt"/>
              <a:buAutoNum type="arabicPeriod"/>
            </a:pPr>
            <a:r>
              <a:rPr lang="hu-HU" dirty="0" smtClean="0"/>
              <a:t>Mosás fertőtlenítőszerrel</a:t>
            </a:r>
          </a:p>
          <a:p>
            <a:pPr marL="914400" lvl="1" indent="-457200">
              <a:spcBef>
                <a:spcPts val="1800"/>
              </a:spcBef>
              <a:buFont typeface="+mj-lt"/>
              <a:buAutoNum type="arabicPeriod"/>
            </a:pPr>
            <a:r>
              <a:rPr lang="hu-HU" dirty="0" smtClean="0"/>
              <a:t>Vizes öblítés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/>
              <a:t>biztosítani, hogy a tisztítás végén a készülékben </a:t>
            </a:r>
            <a:r>
              <a:rPr lang="hu-HU" dirty="0" smtClean="0"/>
              <a:t>ne maradjon </a:t>
            </a:r>
            <a:r>
              <a:rPr lang="hu-HU" dirty="0" err="1"/>
              <a:t>detergens</a:t>
            </a:r>
            <a:r>
              <a:rPr lang="hu-HU" dirty="0"/>
              <a:t> és fertőtlenítőszer</a:t>
            </a:r>
            <a:endParaRPr lang="hu-HU" dirty="0" smtClean="0"/>
          </a:p>
          <a:p>
            <a:pPr>
              <a:spcBef>
                <a:spcPts val="1800"/>
              </a:spcBef>
            </a:pPr>
            <a:r>
              <a:rPr lang="hu-HU" sz="2400" dirty="0" smtClean="0"/>
              <a:t>A vizet általában egyenesen a csatornába vezetik, a </a:t>
            </a:r>
            <a:r>
              <a:rPr lang="hu-HU" sz="2400" dirty="0" err="1" smtClean="0"/>
              <a:t>detergenst</a:t>
            </a:r>
            <a:r>
              <a:rPr lang="hu-HU" sz="2400" dirty="0" smtClean="0"/>
              <a:t>, ill. a fertőtlenítőszert van, hogy újrahasznosítják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57950" y="6380231"/>
            <a:ext cx="2057400" cy="365125"/>
          </a:xfrm>
          <a:ln>
            <a:noFill/>
          </a:ln>
        </p:spPr>
        <p:txBody>
          <a:bodyPr/>
          <a:lstStyle/>
          <a:p>
            <a:fld id="{9BD5743D-9453-4ADE-9755-D306D73D02EE}" type="slidenum">
              <a:rPr lang="hu-HU" smtClean="0"/>
              <a:pPr/>
              <a:t>29</a:t>
            </a:fld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7" name="Egyenes összekötő 6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29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142853"/>
            <a:ext cx="7772400" cy="857255"/>
          </a:xfrm>
        </p:spPr>
        <p:txBody>
          <a:bodyPr>
            <a:normAutofit/>
          </a:bodyPr>
          <a:lstStyle/>
          <a:p>
            <a:r>
              <a:rPr lang="hu-HU" sz="3600" dirty="0" smtClean="0"/>
              <a:t>A tisztítás, mint biotechnológiai folyamat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8644030" cy="552620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u-HU" sz="2800" dirty="0" smtClean="0">
                <a:solidFill>
                  <a:schemeClr val="tx1"/>
                </a:solidFill>
              </a:rPr>
              <a:t>Miért van szükség tisztításra egy </a:t>
            </a:r>
            <a:r>
              <a:rPr lang="hu-HU" sz="2800" dirty="0" err="1" smtClean="0">
                <a:solidFill>
                  <a:schemeClr val="tx1"/>
                </a:solidFill>
              </a:rPr>
              <a:t>biotechnlógiai</a:t>
            </a:r>
            <a:r>
              <a:rPr lang="hu-HU" sz="2800" dirty="0" smtClean="0">
                <a:solidFill>
                  <a:schemeClr val="tx1"/>
                </a:solidFill>
              </a:rPr>
              <a:t> üzemben?</a:t>
            </a:r>
            <a:endParaRPr lang="hu-HU" sz="2000" dirty="0" smtClean="0">
              <a:solidFill>
                <a:schemeClr val="tx1"/>
              </a:solidFill>
            </a:endParaRPr>
          </a:p>
          <a:p>
            <a:pPr algn="l"/>
            <a:r>
              <a:rPr lang="hu-HU" sz="1800" dirty="0">
                <a:solidFill>
                  <a:schemeClr val="tx1"/>
                </a:solidFill>
              </a:rPr>
              <a:t>	</a:t>
            </a:r>
            <a:endParaRPr lang="hu-HU" sz="1800" dirty="0" smtClean="0">
              <a:solidFill>
                <a:schemeClr val="tx1"/>
              </a:solidFill>
            </a:endParaRPr>
          </a:p>
          <a:p>
            <a:pPr algn="l"/>
            <a:r>
              <a:rPr lang="hu-HU" sz="1800" dirty="0">
                <a:solidFill>
                  <a:schemeClr val="tx1"/>
                </a:solidFill>
              </a:rPr>
              <a:t>	</a:t>
            </a:r>
            <a:r>
              <a:rPr lang="hu-HU" sz="2400" dirty="0" smtClean="0">
                <a:solidFill>
                  <a:schemeClr val="tx1"/>
                </a:solidFill>
              </a:rPr>
              <a:t>1. Kötelező előírások a megfelelő higiéniás szint elérésére, a 	    kontamináció kiküszöbölésére</a:t>
            </a:r>
            <a:endParaRPr lang="hu-HU" sz="1800" dirty="0" smtClean="0">
              <a:solidFill>
                <a:schemeClr val="tx1"/>
              </a:solidFill>
            </a:endParaRPr>
          </a:p>
          <a:p>
            <a:pPr algn="l"/>
            <a:r>
              <a:rPr lang="hu-HU" sz="1800" dirty="0">
                <a:solidFill>
                  <a:schemeClr val="tx1"/>
                </a:solidFill>
              </a:rPr>
              <a:t>	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smtClean="0">
                <a:solidFill>
                  <a:schemeClr val="tx1"/>
                </a:solidFill>
              </a:rPr>
              <a:t>     - gyógyszeripar, élelmiszeripar</a:t>
            </a:r>
          </a:p>
          <a:p>
            <a:pPr algn="l"/>
            <a:r>
              <a:rPr lang="hu-HU" sz="2000" dirty="0">
                <a:solidFill>
                  <a:schemeClr val="tx1"/>
                </a:solidFill>
              </a:rPr>
              <a:t>	</a:t>
            </a:r>
            <a:r>
              <a:rPr lang="hu-HU" sz="2000" dirty="0" smtClean="0">
                <a:solidFill>
                  <a:schemeClr val="tx1"/>
                </a:solidFill>
              </a:rPr>
              <a:t>      - egyes szigorúbb előírások miatt bizonyos berendezéseket 1 termék </a:t>
            </a:r>
            <a:r>
              <a:rPr lang="hu-HU" sz="2000" dirty="0">
                <a:solidFill>
                  <a:schemeClr val="tx1"/>
                </a:solidFill>
              </a:rPr>
              <a:t>	</a:t>
            </a:r>
            <a:r>
              <a:rPr lang="hu-HU" sz="2000" dirty="0" smtClean="0">
                <a:solidFill>
                  <a:schemeClr val="tx1"/>
                </a:solidFill>
              </a:rPr>
              <a:t>        előállítására (kromatográfiás oszlopok)</a:t>
            </a:r>
          </a:p>
          <a:p>
            <a:pPr algn="l"/>
            <a:endParaRPr lang="hu-HU" sz="1800" dirty="0" smtClean="0">
              <a:solidFill>
                <a:schemeClr val="tx1"/>
              </a:solidFill>
            </a:endParaRPr>
          </a:p>
          <a:p>
            <a:pPr algn="l"/>
            <a:r>
              <a:rPr lang="hu-HU" sz="1800" dirty="0">
                <a:solidFill>
                  <a:schemeClr val="tx1"/>
                </a:solidFill>
              </a:rPr>
              <a:t>	</a:t>
            </a:r>
            <a:r>
              <a:rPr lang="hu-HU" sz="2400" dirty="0" smtClean="0">
                <a:solidFill>
                  <a:schemeClr val="tx1"/>
                </a:solidFill>
              </a:rPr>
              <a:t>2. A gyártás folyamatainak hatékonysága érdekében</a:t>
            </a:r>
          </a:p>
          <a:p>
            <a:pPr algn="l"/>
            <a:r>
              <a:rPr lang="hu-HU" sz="1800" dirty="0">
                <a:solidFill>
                  <a:schemeClr val="tx1"/>
                </a:solidFill>
              </a:rPr>
              <a:t>	</a:t>
            </a:r>
            <a:r>
              <a:rPr lang="hu-HU" sz="2000" dirty="0" smtClean="0">
                <a:solidFill>
                  <a:schemeClr val="tx1"/>
                </a:solidFill>
              </a:rPr>
              <a:t>     - visszamaradt szennyezések nagyban ronthatják például egy 		        fermentáció hozamát</a:t>
            </a:r>
          </a:p>
          <a:p>
            <a:pPr algn="l"/>
            <a:r>
              <a:rPr lang="hu-HU" sz="2000" dirty="0">
                <a:solidFill>
                  <a:schemeClr val="tx1"/>
                </a:solidFill>
              </a:rPr>
              <a:t>	</a:t>
            </a:r>
            <a:r>
              <a:rPr lang="hu-HU" sz="2000" dirty="0" smtClean="0">
                <a:solidFill>
                  <a:schemeClr val="tx1"/>
                </a:solidFill>
              </a:rPr>
              <a:t>     - tisztítatlan kromatográfiás oszlop terméket fog elengedni.</a:t>
            </a:r>
          </a:p>
          <a:p>
            <a:pPr algn="l"/>
            <a:endParaRPr lang="hu-HU" sz="1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hu-HU" sz="4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r>
              <a:rPr lang="hu-H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Tisztítani szükséges és érdemes, ám ehhez tisztítható és megfelelően kialakított berendezések és üzem kell</a:t>
            </a:r>
            <a:endParaRPr lang="hu-HU" dirty="0">
              <a:solidFill>
                <a:schemeClr val="tx1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7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ln>
            <a:noFill/>
          </a:ln>
        </p:spPr>
        <p:txBody>
          <a:bodyPr/>
          <a:lstStyle/>
          <a:p>
            <a:pPr algn="ctr"/>
            <a:r>
              <a:rPr lang="hu-HU" dirty="0" smtClean="0"/>
              <a:t>Tisztítási módszerek</a:t>
            </a:r>
            <a:br>
              <a:rPr lang="hu-HU" dirty="0" smtClean="0"/>
            </a:br>
            <a:r>
              <a:rPr lang="hu-HU" sz="2800" dirty="0" smtClean="0"/>
              <a:t>1. Csővezetékek </a:t>
            </a:r>
            <a:r>
              <a:rPr lang="hu-HU" sz="2800" dirty="0"/>
              <a:t>és </a:t>
            </a:r>
            <a:r>
              <a:rPr lang="hu-HU" sz="2800" dirty="0" smtClean="0"/>
              <a:t>szelepek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791" y="1325563"/>
            <a:ext cx="8640418" cy="5167312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hu-HU" sz="2400" dirty="0" smtClean="0"/>
              <a:t>Folyadéksebesség 1,5 m/s körül megfelelő</a:t>
            </a:r>
          </a:p>
          <a:p>
            <a:pPr>
              <a:spcBef>
                <a:spcPts val="1200"/>
              </a:spcBef>
            </a:pPr>
            <a:r>
              <a:rPr lang="hu-HU" sz="2400" dirty="0" smtClean="0"/>
              <a:t>Egyéb </a:t>
            </a:r>
            <a:r>
              <a:rPr lang="hu-HU" sz="2400" dirty="0" smtClean="0"/>
              <a:t>megfontolások (Reynolds-szám</a:t>
            </a:r>
            <a:r>
              <a:rPr lang="hu-HU" sz="2400" dirty="0" smtClean="0"/>
              <a:t>, nagyobb folyadéksebesség, 20 percnél hosszabb tisztítási idő, turbulens/lamináris áramlás)</a:t>
            </a:r>
          </a:p>
          <a:p>
            <a:pPr>
              <a:spcBef>
                <a:spcPts val="1200"/>
              </a:spcBef>
            </a:pPr>
            <a:r>
              <a:rPr lang="hu-HU" sz="2400" dirty="0" smtClean="0"/>
              <a:t>Max. 75°C </a:t>
            </a:r>
            <a:r>
              <a:rPr lang="hu-HU" sz="2400" dirty="0"/>
              <a:t>körüli hőmérséklet </a:t>
            </a:r>
            <a:r>
              <a:rPr lang="hu-HU" sz="2400" dirty="0" smtClean="0"/>
              <a:t>(cukrok </a:t>
            </a:r>
            <a:r>
              <a:rPr lang="hu-HU" sz="2400" dirty="0" err="1" smtClean="0"/>
              <a:t>karamelizálódhatnak</a:t>
            </a:r>
            <a:r>
              <a:rPr lang="hu-HU" sz="2400" dirty="0" smtClean="0"/>
              <a:t>, </a:t>
            </a:r>
            <a:r>
              <a:rPr lang="hu-HU" sz="2400" dirty="0" smtClean="0"/>
              <a:t>fehérjék </a:t>
            </a:r>
            <a:r>
              <a:rPr lang="hu-HU" sz="2400" dirty="0" smtClean="0"/>
              <a:t>denaturálódhatnak) </a:t>
            </a:r>
            <a:r>
              <a:rPr lang="hu-HU" sz="2400" dirty="0" smtClean="0">
                <a:sym typeface="Wingdings" panose="05000000000000000000" pitchFamily="2" charset="2"/>
              </a:rPr>
              <a:t></a:t>
            </a:r>
            <a:r>
              <a:rPr lang="hu-HU" sz="2400" dirty="0" smtClean="0"/>
              <a:t> nehezebb eltávolítani a szennyezett felületről</a:t>
            </a:r>
          </a:p>
          <a:p>
            <a:pPr>
              <a:spcBef>
                <a:spcPts val="1200"/>
              </a:spcBef>
            </a:pPr>
            <a:r>
              <a:rPr lang="hu-HU" sz="2400" dirty="0" smtClean="0"/>
              <a:t>Feldolgozási </a:t>
            </a:r>
            <a:r>
              <a:rPr lang="hu-HU" sz="2400" dirty="0"/>
              <a:t>folyamat </a:t>
            </a:r>
            <a:r>
              <a:rPr lang="hu-HU" sz="2400" dirty="0" smtClean="0"/>
              <a:t>után </a:t>
            </a:r>
            <a:r>
              <a:rPr lang="hu-HU" sz="2400" dirty="0" smtClean="0">
                <a:sym typeface="Wingdings" panose="05000000000000000000" pitchFamily="2" charset="2"/>
              </a:rPr>
              <a:t></a:t>
            </a:r>
            <a:r>
              <a:rPr lang="hu-HU" sz="2400" dirty="0" smtClean="0"/>
              <a:t> tisztítást azonnal elindítani, a rászáradt szennyezők szignifikánsan csökkentik a tisztítási művelet hatékonyságát</a:t>
            </a:r>
          </a:p>
          <a:p>
            <a:pPr>
              <a:spcBef>
                <a:spcPts val="1200"/>
              </a:spcBef>
            </a:pPr>
            <a:r>
              <a:rPr lang="hu-HU" sz="2400" dirty="0" smtClean="0"/>
              <a:t>Tisztítás </a:t>
            </a:r>
            <a:r>
              <a:rPr lang="hu-HU" sz="2400" dirty="0"/>
              <a:t>után </a:t>
            </a:r>
            <a:r>
              <a:rPr lang="hu-HU" sz="2400" dirty="0" smtClean="0">
                <a:sym typeface="Wingdings" panose="05000000000000000000" pitchFamily="2" charset="2"/>
              </a:rPr>
              <a:t> h</a:t>
            </a:r>
            <a:r>
              <a:rPr lang="hu-HU" sz="2400" dirty="0" smtClean="0"/>
              <a:t>a a készüléket nem használjuk azonnal</a:t>
            </a:r>
            <a:r>
              <a:rPr lang="hu-HU" sz="2400" dirty="0" smtClean="0">
                <a:sym typeface="Wingdings" panose="05000000000000000000" pitchFamily="2" charset="2"/>
              </a:rPr>
              <a:t></a:t>
            </a:r>
            <a:r>
              <a:rPr lang="hu-HU" sz="2400" dirty="0" smtClean="0"/>
              <a:t> leengedni, hagyni megszáradni, hogy a csövekben stagnáló víz ne váljon mikrobák táptalajává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57950" y="6380231"/>
            <a:ext cx="2057400" cy="365125"/>
          </a:xfrm>
          <a:ln>
            <a:noFill/>
          </a:ln>
        </p:spPr>
        <p:txBody>
          <a:bodyPr/>
          <a:lstStyle/>
          <a:p>
            <a:fld id="{9BD5743D-9453-4ADE-9755-D306D73D02EE}" type="slidenum">
              <a:rPr lang="hu-HU" smtClean="0"/>
              <a:pPr/>
              <a:t>30</a:t>
            </a:fld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7" name="Egyenes összekötő 6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38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ln>
            <a:noFill/>
          </a:ln>
        </p:spPr>
        <p:txBody>
          <a:bodyPr/>
          <a:lstStyle/>
          <a:p>
            <a:pPr algn="ctr"/>
            <a:r>
              <a:rPr lang="hu-HU" dirty="0" smtClean="0"/>
              <a:t>Tisztítási módszerek</a:t>
            </a:r>
            <a:br>
              <a:rPr lang="hu-HU" dirty="0" smtClean="0"/>
            </a:br>
            <a:r>
              <a:rPr lang="hu-HU" sz="2800" dirty="0" smtClean="0"/>
              <a:t>2. Tartályreaktorok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8539" y="1152939"/>
            <a:ext cx="8680174" cy="532199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hu-HU" sz="2200" dirty="0" smtClean="0"/>
              <a:t>A tartályokat feltölteni </a:t>
            </a:r>
            <a:r>
              <a:rPr lang="hu-HU" sz="2200" dirty="0" err="1" smtClean="0"/>
              <a:t>detergenssel</a:t>
            </a:r>
            <a:r>
              <a:rPr lang="hu-HU" sz="2200" dirty="0" smtClean="0"/>
              <a:t>, és ázni hagyni </a:t>
            </a:r>
            <a:r>
              <a:rPr lang="hu-HU" sz="2200" dirty="0" smtClean="0">
                <a:sym typeface="Wingdings" panose="05000000000000000000" pitchFamily="2" charset="2"/>
              </a:rPr>
              <a:t> nem hatékony, anyagpazarlás</a:t>
            </a:r>
          </a:p>
          <a:p>
            <a:pPr>
              <a:spcBef>
                <a:spcPts val="500"/>
              </a:spcBef>
            </a:pPr>
            <a:r>
              <a:rPr lang="hu-HU" sz="2200" dirty="0" smtClean="0">
                <a:sym typeface="Wingdings" panose="05000000000000000000" pitchFamily="2" charset="2"/>
              </a:rPr>
              <a:t>Helyette: a tartályba permetezni a különböző tisztító </a:t>
            </a:r>
            <a:r>
              <a:rPr lang="hu-HU" sz="2200" dirty="0" smtClean="0">
                <a:sym typeface="Wingdings" panose="05000000000000000000" pitchFamily="2" charset="2"/>
              </a:rPr>
              <a:t>reagenseket</a:t>
            </a:r>
            <a:endParaRPr lang="hu-HU" sz="2200" dirty="0" smtClean="0">
              <a:sym typeface="Wingdings" panose="05000000000000000000" pitchFamily="2" charset="2"/>
            </a:endParaRPr>
          </a:p>
          <a:p>
            <a:pPr lvl="1"/>
            <a:r>
              <a:rPr lang="hu-HU" sz="2000" dirty="0" smtClean="0">
                <a:sym typeface="Wingdings" panose="05000000000000000000" pitchFamily="2" charset="2"/>
              </a:rPr>
              <a:t>a folyadéksugár és a szennyezők </a:t>
            </a:r>
            <a:r>
              <a:rPr lang="hu-HU" sz="2000" dirty="0">
                <a:sym typeface="Wingdings" panose="05000000000000000000" pitchFamily="2" charset="2"/>
              </a:rPr>
              <a:t>direkt </a:t>
            </a:r>
            <a:r>
              <a:rPr lang="hu-HU" sz="2000" dirty="0" smtClean="0">
                <a:sym typeface="Wingdings" panose="05000000000000000000" pitchFamily="2" charset="2"/>
              </a:rPr>
              <a:t>ütközése ( alacsonyabb </a:t>
            </a:r>
            <a:r>
              <a:rPr lang="hu-HU" sz="2000" dirty="0" err="1" smtClean="0">
                <a:sym typeface="Wingdings" panose="05000000000000000000" pitchFamily="2" charset="2"/>
              </a:rPr>
              <a:t>detergenskoncentráció</a:t>
            </a:r>
            <a:r>
              <a:rPr lang="hu-HU" sz="2000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hu-HU" sz="2000" dirty="0" smtClean="0">
                <a:sym typeface="Wingdings" panose="05000000000000000000" pitchFamily="2" charset="2"/>
              </a:rPr>
              <a:t>a felszín reagensekkel való öntözése</a:t>
            </a:r>
          </a:p>
          <a:p>
            <a:pPr>
              <a:spcBef>
                <a:spcPts val="500"/>
              </a:spcBef>
            </a:pPr>
            <a:r>
              <a:rPr lang="hu-HU" sz="2200" dirty="0" smtClean="0">
                <a:sym typeface="Wingdings" panose="05000000000000000000" pitchFamily="2" charset="2"/>
              </a:rPr>
              <a:t>Permetező készülék: </a:t>
            </a:r>
            <a:r>
              <a:rPr lang="hu-HU" sz="2200" dirty="0" smtClean="0">
                <a:sym typeface="Wingdings" panose="05000000000000000000" pitchFamily="2" charset="2"/>
              </a:rPr>
              <a:t>fúvókás </a:t>
            </a:r>
            <a:r>
              <a:rPr lang="hu-HU" sz="2200" dirty="0" smtClean="0">
                <a:sym typeface="Wingdings" panose="05000000000000000000" pitchFamily="2" charset="2"/>
              </a:rPr>
              <a:t>vagy </a:t>
            </a:r>
            <a:r>
              <a:rPr lang="hu-HU" sz="2200" dirty="0" smtClean="0">
                <a:sym typeface="Wingdings" panose="05000000000000000000" pitchFamily="2" charset="2"/>
              </a:rPr>
              <a:t>forgótárcsás</a:t>
            </a:r>
          </a:p>
          <a:p>
            <a:pPr>
              <a:spcBef>
                <a:spcPts val="500"/>
              </a:spcBef>
            </a:pPr>
            <a:r>
              <a:rPr lang="hu-HU" sz="2200" dirty="0" smtClean="0"/>
              <a:t>A tisztítási lépések ugyanazok, mint </a:t>
            </a:r>
            <a:r>
              <a:rPr lang="hu-HU" sz="2200" dirty="0"/>
              <a:t>a csővezetékeknél </a:t>
            </a:r>
          </a:p>
          <a:p>
            <a:pPr lvl="1"/>
            <a:r>
              <a:rPr lang="hu-HU" sz="2000" dirty="0"/>
              <a:t>Néhány </a:t>
            </a:r>
            <a:r>
              <a:rPr lang="hu-HU" sz="2000" dirty="0" smtClean="0"/>
              <a:t>szenzor (pH, </a:t>
            </a:r>
            <a:r>
              <a:rPr lang="hu-HU" sz="2000" dirty="0"/>
              <a:t>DO </a:t>
            </a:r>
            <a:r>
              <a:rPr lang="hu-HU" sz="2000" dirty="0" smtClean="0"/>
              <a:t>mérők)</a:t>
            </a:r>
            <a:r>
              <a:rPr lang="hu-HU" sz="2000" dirty="0" smtClean="0">
                <a:sym typeface="Wingdings" panose="05000000000000000000" pitchFamily="2" charset="2"/>
              </a:rPr>
              <a:t> </a:t>
            </a:r>
            <a:r>
              <a:rPr lang="hu-HU" sz="2000" dirty="0" smtClean="0"/>
              <a:t>érzékeny </a:t>
            </a:r>
            <a:r>
              <a:rPr lang="hu-HU" sz="2000" dirty="0"/>
              <a:t>az agresszív </a:t>
            </a:r>
            <a:r>
              <a:rPr lang="hu-HU" sz="2000" dirty="0" err="1"/>
              <a:t>detergensekre</a:t>
            </a:r>
            <a:r>
              <a:rPr lang="hu-HU" sz="2000" dirty="0"/>
              <a:t> </a:t>
            </a:r>
            <a:r>
              <a:rPr lang="hu-HU" sz="2000" dirty="0">
                <a:sym typeface="Wingdings" panose="05000000000000000000" pitchFamily="2" charset="2"/>
              </a:rPr>
              <a:t> </a:t>
            </a:r>
            <a:r>
              <a:rPr lang="hu-HU" sz="2000" dirty="0"/>
              <a:t>el kell távolítani tisztítás előtt</a:t>
            </a:r>
          </a:p>
          <a:p>
            <a:pPr lvl="1"/>
            <a:r>
              <a:rPr lang="hu-HU" sz="2000" dirty="0"/>
              <a:t>A permetező rendszereket óvatosan </a:t>
            </a:r>
            <a:r>
              <a:rPr lang="hu-HU" sz="2000" dirty="0" smtClean="0"/>
              <a:t>üzemeltetni</a:t>
            </a:r>
          </a:p>
          <a:p>
            <a:pPr lvl="2"/>
            <a:r>
              <a:rPr lang="hu-HU" sz="1600" dirty="0" smtClean="0"/>
              <a:t>balesetveszély</a:t>
            </a:r>
            <a:endParaRPr lang="hu-HU" sz="1600" dirty="0"/>
          </a:p>
          <a:p>
            <a:pPr lvl="1"/>
            <a:r>
              <a:rPr lang="hu-HU" sz="2000" dirty="0" smtClean="0"/>
              <a:t>Meleg </a:t>
            </a:r>
            <a:r>
              <a:rPr lang="hu-HU" sz="2000" dirty="0" err="1"/>
              <a:t>detergenssel</a:t>
            </a:r>
            <a:r>
              <a:rPr lang="hu-HU" sz="2000" dirty="0"/>
              <a:t> való mosás után hideg vizes öblítés </a:t>
            </a:r>
            <a:r>
              <a:rPr lang="hu-HU" sz="2000" dirty="0">
                <a:sym typeface="Wingdings" panose="05000000000000000000" pitchFamily="2" charset="2"/>
              </a:rPr>
              <a:t> reaktornak árthat</a:t>
            </a:r>
            <a:endParaRPr lang="hu-HU" sz="2000" dirty="0"/>
          </a:p>
          <a:p>
            <a:pPr lvl="2"/>
            <a:r>
              <a:rPr lang="hu-HU" sz="1600" dirty="0" smtClean="0"/>
              <a:t>A </a:t>
            </a:r>
            <a:r>
              <a:rPr lang="hu-HU" sz="1600" dirty="0" err="1" smtClean="0"/>
              <a:t>fermentoroknak</a:t>
            </a:r>
            <a:r>
              <a:rPr lang="hu-HU" sz="1600" dirty="0" smtClean="0"/>
              <a:t> </a:t>
            </a:r>
            <a:r>
              <a:rPr lang="hu-HU" sz="1600" dirty="0"/>
              <a:t>bírni kell a </a:t>
            </a:r>
            <a:r>
              <a:rPr lang="hu-HU" sz="1600" dirty="0" smtClean="0"/>
              <a:t>nyomásingadozást</a:t>
            </a:r>
            <a:endParaRPr lang="hu-HU" sz="1600" dirty="0"/>
          </a:p>
          <a:p>
            <a:pPr lvl="2"/>
            <a:r>
              <a:rPr lang="hu-HU" sz="1600" dirty="0"/>
              <a:t>Minden szivattyún legyen vészleállító gomb</a:t>
            </a:r>
            <a:endParaRPr lang="hu-HU" sz="1100" dirty="0" smtClean="0">
              <a:sym typeface="Wingdings" panose="05000000000000000000" pitchFamily="2" charset="2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57950" y="6380231"/>
            <a:ext cx="2057400" cy="365125"/>
          </a:xfrm>
          <a:ln>
            <a:noFill/>
          </a:ln>
        </p:spPr>
        <p:txBody>
          <a:bodyPr/>
          <a:lstStyle/>
          <a:p>
            <a:fld id="{9BD5743D-9453-4ADE-9755-D306D73D02EE}" type="slidenum">
              <a:rPr lang="hu-HU" smtClean="0"/>
              <a:pPr/>
              <a:t>31</a:t>
            </a:fld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7" name="Egyenes összekötő 6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05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ln>
            <a:noFill/>
          </a:ln>
        </p:spPr>
        <p:txBody>
          <a:bodyPr/>
          <a:lstStyle/>
          <a:p>
            <a:pPr algn="ctr"/>
            <a:r>
              <a:rPr lang="hu-HU" dirty="0" smtClean="0"/>
              <a:t>Tisztítási módszerek</a:t>
            </a:r>
            <a:br>
              <a:rPr lang="hu-HU" dirty="0" smtClean="0"/>
            </a:br>
            <a:r>
              <a:rPr lang="hu-HU" sz="2800" dirty="0" smtClean="0"/>
              <a:t>3. </a:t>
            </a:r>
            <a:r>
              <a:rPr lang="hu-HU" sz="2800" dirty="0" smtClean="0"/>
              <a:t>Feldolgozási </a:t>
            </a:r>
            <a:r>
              <a:rPr lang="hu-HU" sz="2800" dirty="0" smtClean="0"/>
              <a:t>műveletek készülékei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7285" y="1325562"/>
            <a:ext cx="8637563" cy="5149367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u-HU" sz="2400" u="sng" dirty="0"/>
              <a:t>C</a:t>
            </a:r>
            <a:r>
              <a:rPr lang="hu-HU" sz="2400" u="sng" dirty="0" smtClean="0"/>
              <a:t>entrifugák</a:t>
            </a:r>
            <a:r>
              <a:rPr lang="hu-HU" sz="2400" dirty="0" smtClean="0"/>
              <a:t> </a:t>
            </a:r>
          </a:p>
          <a:p>
            <a:pPr lvl="1">
              <a:spcBef>
                <a:spcPts val="600"/>
              </a:spcBef>
            </a:pPr>
            <a:r>
              <a:rPr lang="hu-HU" sz="2000" dirty="0" smtClean="0"/>
              <a:t>Könnyű </a:t>
            </a:r>
            <a:r>
              <a:rPr lang="hu-HU" sz="2000" dirty="0"/>
              <a:t>tisztítani, ha nem </a:t>
            </a:r>
            <a:r>
              <a:rPr lang="hu-HU" sz="2000" dirty="0" smtClean="0"/>
              <a:t>biomassza </a:t>
            </a:r>
            <a:r>
              <a:rPr lang="hu-HU" sz="2000" dirty="0"/>
              <a:t>elválasztására használták</a:t>
            </a:r>
          </a:p>
          <a:p>
            <a:pPr lvl="1">
              <a:spcBef>
                <a:spcPts val="600"/>
              </a:spcBef>
            </a:pPr>
            <a:r>
              <a:rPr lang="hu-HU" sz="2000" dirty="0"/>
              <a:t>A biomassza iszap összegyűlhet </a:t>
            </a:r>
            <a:r>
              <a:rPr lang="hu-HU" sz="2000" dirty="0" smtClean="0">
                <a:sym typeface="Wingdings" panose="05000000000000000000" pitchFamily="2" charset="2"/>
              </a:rPr>
              <a:t></a:t>
            </a:r>
            <a:r>
              <a:rPr lang="hu-HU" sz="2000" dirty="0" smtClean="0"/>
              <a:t> </a:t>
            </a:r>
            <a:r>
              <a:rPr lang="hu-HU" sz="2000" dirty="0"/>
              <a:t>a </a:t>
            </a:r>
            <a:r>
              <a:rPr lang="hu-HU" sz="2000" dirty="0" err="1"/>
              <a:t>detergens</a:t>
            </a:r>
            <a:r>
              <a:rPr lang="hu-HU" sz="2000" dirty="0"/>
              <a:t> nem tudja rendesen nedvesíteni a felületet, </a:t>
            </a:r>
            <a:r>
              <a:rPr lang="hu-HU" sz="2000" dirty="0" smtClean="0"/>
              <a:t>alacsony </a:t>
            </a:r>
            <a:r>
              <a:rPr lang="hu-HU" sz="2000" dirty="0"/>
              <a:t>folyadéksebességnél nem is éri el</a:t>
            </a:r>
          </a:p>
          <a:p>
            <a:pPr lvl="1">
              <a:spcBef>
                <a:spcPts val="600"/>
              </a:spcBef>
            </a:pPr>
            <a:r>
              <a:rPr lang="hu-HU" sz="2000" dirty="0"/>
              <a:t>Gyakran az egyetlen lehetőség szétszerelni, és kézzel tisztítani.</a:t>
            </a:r>
          </a:p>
          <a:p>
            <a:pPr lvl="1">
              <a:spcBef>
                <a:spcPts val="600"/>
              </a:spcBef>
            </a:pPr>
            <a:r>
              <a:rPr lang="hu-HU" sz="2000" dirty="0"/>
              <a:t>CIP sikeres </a:t>
            </a:r>
            <a:r>
              <a:rPr lang="hu-HU" sz="2000" dirty="0" smtClean="0"/>
              <a:t>lehet, </a:t>
            </a:r>
            <a:r>
              <a:rPr lang="hu-HU" sz="2000" dirty="0"/>
              <a:t>de sok </a:t>
            </a:r>
            <a:r>
              <a:rPr lang="hu-HU" sz="2000" dirty="0" err="1"/>
              <a:t>detergenst</a:t>
            </a:r>
            <a:r>
              <a:rPr lang="hu-HU" sz="2000" dirty="0"/>
              <a:t> fogyaszt</a:t>
            </a:r>
          </a:p>
          <a:p>
            <a:pPr>
              <a:spcBef>
                <a:spcPts val="600"/>
              </a:spcBef>
            </a:pPr>
            <a:r>
              <a:rPr lang="hu-HU" sz="2400" dirty="0" smtClean="0"/>
              <a:t>Keresztáramú </a:t>
            </a:r>
            <a:r>
              <a:rPr lang="hu-HU" sz="2400" u="sng" dirty="0" err="1" smtClean="0"/>
              <a:t>mikroszűrő</a:t>
            </a:r>
            <a:r>
              <a:rPr lang="hu-HU" sz="2400" u="sng" dirty="0" smtClean="0"/>
              <a:t> </a:t>
            </a:r>
            <a:r>
              <a:rPr lang="hu-HU" sz="2400" dirty="0" smtClean="0"/>
              <a:t>vagy </a:t>
            </a:r>
            <a:r>
              <a:rPr lang="hu-HU" sz="2400" u="sng" dirty="0" smtClean="0"/>
              <a:t>ultraszűrő</a:t>
            </a:r>
            <a:r>
              <a:rPr lang="hu-HU" sz="2400" dirty="0" smtClean="0"/>
              <a:t> </a:t>
            </a:r>
            <a:r>
              <a:rPr lang="hu-HU" sz="2400" dirty="0" smtClean="0"/>
              <a:t>rendszerek</a:t>
            </a:r>
            <a:endParaRPr lang="hu-HU" sz="2400" dirty="0" smtClean="0"/>
          </a:p>
          <a:p>
            <a:pPr lvl="1">
              <a:spcBef>
                <a:spcPts val="600"/>
              </a:spcBef>
            </a:pPr>
            <a:r>
              <a:rPr lang="hu-HU" sz="2000" dirty="0" err="1" smtClean="0"/>
              <a:t>Perzisztens</a:t>
            </a:r>
            <a:r>
              <a:rPr lang="hu-HU" sz="2000" dirty="0" smtClean="0"/>
              <a:t> </a:t>
            </a:r>
            <a:r>
              <a:rPr lang="hu-HU" sz="2000" dirty="0" err="1" smtClean="0"/>
              <a:t>gélréteg</a:t>
            </a:r>
            <a:r>
              <a:rPr lang="hu-HU" sz="2000" dirty="0" smtClean="0"/>
              <a:t> épülhet a membránfelszínre, a molekulák beférkőzhetnek a membrán pórusaiba</a:t>
            </a:r>
          </a:p>
          <a:p>
            <a:pPr lvl="1">
              <a:spcBef>
                <a:spcPts val="600"/>
              </a:spcBef>
            </a:pPr>
            <a:r>
              <a:rPr lang="hu-HU" sz="2000" dirty="0" smtClean="0"/>
              <a:t>Több </a:t>
            </a:r>
            <a:r>
              <a:rPr lang="hu-HU" sz="2000" dirty="0" err="1" smtClean="0"/>
              <a:t>detergenses</a:t>
            </a:r>
            <a:r>
              <a:rPr lang="hu-HU" sz="2000" dirty="0" smtClean="0"/>
              <a:t> mosás és vizes öblítés ciklus </a:t>
            </a:r>
            <a:r>
              <a:rPr lang="hu-HU" sz="2000" dirty="0"/>
              <a:t>szükséges </a:t>
            </a:r>
            <a:r>
              <a:rPr lang="hu-HU" sz="2000" dirty="0" smtClean="0"/>
              <a:t>+ a </a:t>
            </a:r>
            <a:r>
              <a:rPr lang="hu-HU" sz="2000" dirty="0"/>
              <a:t>végén </a:t>
            </a:r>
            <a:r>
              <a:rPr lang="hu-HU" sz="2000" dirty="0" smtClean="0"/>
              <a:t>több vizes öblítés, hogy a maradék </a:t>
            </a:r>
            <a:r>
              <a:rPr lang="hu-HU" sz="2000" dirty="0" err="1" smtClean="0"/>
              <a:t>detergenst</a:t>
            </a:r>
            <a:r>
              <a:rPr lang="hu-HU" sz="2000" dirty="0" smtClean="0"/>
              <a:t> eltávolítsuk</a:t>
            </a:r>
          </a:p>
          <a:p>
            <a:pPr lvl="1">
              <a:spcBef>
                <a:spcPts val="600"/>
              </a:spcBef>
            </a:pPr>
            <a:r>
              <a:rPr lang="hu-HU" sz="2000" dirty="0" smtClean="0"/>
              <a:t>Ha a </a:t>
            </a:r>
            <a:r>
              <a:rPr lang="hu-HU" sz="2000" dirty="0"/>
              <a:t>membrán </a:t>
            </a:r>
            <a:r>
              <a:rPr lang="hu-HU" sz="2000" dirty="0" smtClean="0"/>
              <a:t>képes </a:t>
            </a:r>
            <a:r>
              <a:rPr lang="hu-HU" sz="2000" dirty="0"/>
              <a:t>ellenállni </a:t>
            </a:r>
            <a:r>
              <a:rPr lang="hu-HU" sz="2000" dirty="0" smtClean="0"/>
              <a:t>a szükséges </a:t>
            </a:r>
            <a:r>
              <a:rPr lang="hu-HU" sz="2000" dirty="0"/>
              <a:t>visszafelé irányuló nyomásnak</a:t>
            </a:r>
            <a:r>
              <a:rPr lang="hu-HU" sz="2000" dirty="0" smtClean="0"/>
              <a:t> </a:t>
            </a:r>
            <a:r>
              <a:rPr lang="hu-HU" sz="2000" dirty="0" smtClean="0">
                <a:sym typeface="Wingdings" panose="05000000000000000000" pitchFamily="2" charset="2"/>
              </a:rPr>
              <a:t> </a:t>
            </a:r>
            <a:r>
              <a:rPr lang="hu-HU" sz="2000" dirty="0" smtClean="0"/>
              <a:t>a tisztító reagenseket a </a:t>
            </a:r>
            <a:r>
              <a:rPr lang="hu-HU" sz="2000" dirty="0" err="1" smtClean="0"/>
              <a:t>permeát</a:t>
            </a:r>
            <a:r>
              <a:rPr lang="hu-HU" sz="2000" dirty="0" smtClean="0"/>
              <a:t> </a:t>
            </a:r>
            <a:r>
              <a:rPr lang="hu-HU" sz="2000" dirty="0" smtClean="0">
                <a:sym typeface="Wingdings" panose="05000000000000000000" pitchFamily="2" charset="2"/>
              </a:rPr>
              <a:t> </a:t>
            </a:r>
            <a:r>
              <a:rPr lang="hu-HU" sz="2000" dirty="0" err="1" smtClean="0"/>
              <a:t>retentát</a:t>
            </a:r>
            <a:r>
              <a:rPr lang="hu-HU" sz="2000" dirty="0" smtClean="0"/>
              <a:t> irányban táplálják</a:t>
            </a:r>
          </a:p>
          <a:p>
            <a:pPr lvl="1">
              <a:spcBef>
                <a:spcPts val="600"/>
              </a:spcBef>
            </a:pPr>
            <a:r>
              <a:rPr lang="hu-HU" sz="2000" dirty="0" smtClean="0">
                <a:sym typeface="Wingdings" panose="05000000000000000000" pitchFamily="2" charset="2"/>
              </a:rPr>
              <a:t>Membránok  a</a:t>
            </a:r>
            <a:r>
              <a:rPr lang="hu-HU" sz="2000" dirty="0" smtClean="0"/>
              <a:t>gresszív </a:t>
            </a:r>
            <a:r>
              <a:rPr lang="hu-HU" sz="2000" dirty="0" smtClean="0"/>
              <a:t>kemikáliák, tisztítási </a:t>
            </a:r>
            <a:r>
              <a:rPr lang="hu-HU" sz="2000" dirty="0" smtClean="0"/>
              <a:t>hőmérsékletek</a:t>
            </a:r>
            <a:r>
              <a:rPr lang="hu-HU" sz="2000" dirty="0" smtClean="0">
                <a:sym typeface="Wingdings" panose="05000000000000000000" pitchFamily="2" charset="2"/>
              </a:rPr>
              <a:t>, kerámiaszűrők jobban bírják</a:t>
            </a:r>
            <a:endParaRPr lang="hu-HU" sz="20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57950" y="6380231"/>
            <a:ext cx="2057400" cy="365125"/>
          </a:xfrm>
          <a:ln>
            <a:noFill/>
          </a:ln>
        </p:spPr>
        <p:txBody>
          <a:bodyPr/>
          <a:lstStyle/>
          <a:p>
            <a:fld id="{9BD5743D-9453-4ADE-9755-D306D73D02EE}" type="slidenum">
              <a:rPr lang="hu-HU" smtClean="0"/>
              <a:pPr/>
              <a:t>32</a:t>
            </a:fld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7" name="Egyenes összekötő 6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hu-HU" dirty="0" smtClean="0"/>
              <a:t>Tisztítási módszerek</a:t>
            </a:r>
            <a:br>
              <a:rPr lang="hu-HU" dirty="0" smtClean="0"/>
            </a:br>
            <a:r>
              <a:rPr lang="hu-HU" sz="2800" dirty="0" smtClean="0"/>
              <a:t>3. </a:t>
            </a:r>
            <a:r>
              <a:rPr lang="hu-HU" sz="2800" dirty="0" smtClean="0"/>
              <a:t>Feldolgozási </a:t>
            </a:r>
            <a:r>
              <a:rPr lang="hu-HU" sz="2800" dirty="0" smtClean="0"/>
              <a:t>műveletek készülékei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7286" y="1325563"/>
            <a:ext cx="8609428" cy="5161582"/>
          </a:xfrm>
          <a:ln>
            <a:noFill/>
          </a:ln>
        </p:spPr>
        <p:txBody>
          <a:bodyPr>
            <a:noAutofit/>
          </a:bodyPr>
          <a:lstStyle/>
          <a:p>
            <a:r>
              <a:rPr lang="hu-HU" sz="2200" dirty="0" smtClean="0"/>
              <a:t>A </a:t>
            </a:r>
            <a:r>
              <a:rPr lang="hu-HU" sz="2200" u="sng" dirty="0" smtClean="0"/>
              <a:t>kromatográfiás oszlopok</a:t>
            </a:r>
            <a:r>
              <a:rPr lang="hu-HU" sz="2200" dirty="0" smtClean="0"/>
              <a:t> </a:t>
            </a:r>
            <a:endParaRPr lang="hu-HU" sz="2200" dirty="0" smtClean="0"/>
          </a:p>
          <a:p>
            <a:pPr lvl="1"/>
            <a:r>
              <a:rPr lang="hu-HU" sz="2000" dirty="0" smtClean="0"/>
              <a:t>A </a:t>
            </a:r>
            <a:r>
              <a:rPr lang="hu-HU" sz="2000" dirty="0" smtClean="0"/>
              <a:t>HPLC rendszerek </a:t>
            </a:r>
            <a:r>
              <a:rPr lang="hu-HU" sz="2000" dirty="0" smtClean="0">
                <a:sym typeface="Wingdings" panose="05000000000000000000" pitchFamily="2" charset="2"/>
              </a:rPr>
              <a:t></a:t>
            </a:r>
            <a:r>
              <a:rPr lang="hu-HU" sz="2000" dirty="0" smtClean="0"/>
              <a:t> </a:t>
            </a:r>
            <a:r>
              <a:rPr lang="hu-HU" sz="2000" dirty="0" err="1" smtClean="0"/>
              <a:t>szilika-alapú</a:t>
            </a:r>
            <a:r>
              <a:rPr lang="hu-HU" sz="2000" dirty="0" smtClean="0"/>
              <a:t> állófázisok</a:t>
            </a:r>
          </a:p>
          <a:p>
            <a:pPr lvl="2"/>
            <a:r>
              <a:rPr lang="hu-HU" sz="1600" dirty="0" smtClean="0"/>
              <a:t>érzékenyek a magas </a:t>
            </a:r>
            <a:r>
              <a:rPr lang="hu-HU" sz="1600" dirty="0" err="1" smtClean="0"/>
              <a:t>pH-ra</a:t>
            </a:r>
            <a:endParaRPr lang="hu-HU" sz="1600" dirty="0"/>
          </a:p>
          <a:p>
            <a:pPr lvl="2"/>
            <a:r>
              <a:rPr lang="hu-HU" sz="1600" dirty="0" smtClean="0"/>
              <a:t>Tisztítás magas nyomáson és nagy sebességgel</a:t>
            </a:r>
          </a:p>
          <a:p>
            <a:pPr lvl="1"/>
            <a:r>
              <a:rPr lang="hu-HU" sz="2000" dirty="0" smtClean="0"/>
              <a:t>A lágyabb </a:t>
            </a:r>
            <a:r>
              <a:rPr lang="hu-HU" sz="2000" dirty="0" err="1" smtClean="0"/>
              <a:t>mártixos</a:t>
            </a:r>
            <a:r>
              <a:rPr lang="hu-HU" sz="2000" dirty="0" smtClean="0"/>
              <a:t> kromatográfiás </a:t>
            </a:r>
            <a:r>
              <a:rPr lang="hu-HU" sz="2000" dirty="0"/>
              <a:t>rendszerek  </a:t>
            </a:r>
            <a:endParaRPr lang="hu-HU" sz="2000" dirty="0" smtClean="0"/>
          </a:p>
          <a:p>
            <a:pPr lvl="2"/>
            <a:r>
              <a:rPr lang="hu-HU" sz="1600" dirty="0" smtClean="0"/>
              <a:t>ellenállóak a </a:t>
            </a:r>
            <a:r>
              <a:rPr lang="hu-HU" sz="1600" dirty="0" err="1" smtClean="0"/>
              <a:t>NaOH-ra</a:t>
            </a:r>
            <a:endParaRPr lang="hu-HU" sz="1600" dirty="0" smtClean="0"/>
          </a:p>
          <a:p>
            <a:pPr lvl="2"/>
            <a:r>
              <a:rPr lang="hu-HU" sz="1600" dirty="0" smtClean="0"/>
              <a:t>alacsony áramlási sebességnél, kis nyomásnál </a:t>
            </a:r>
            <a:r>
              <a:rPr lang="hu-HU" sz="1600" dirty="0" smtClean="0">
                <a:sym typeface="Wingdings" panose="05000000000000000000" pitchFamily="2" charset="2"/>
              </a:rPr>
              <a:t> </a:t>
            </a:r>
            <a:r>
              <a:rPr lang="hu-HU" sz="1600" dirty="0" smtClean="0"/>
              <a:t>a tisztítási idő hosszabb</a:t>
            </a:r>
          </a:p>
          <a:p>
            <a:pPr lvl="2"/>
            <a:r>
              <a:rPr lang="hu-HU" sz="1600" dirty="0" smtClean="0"/>
              <a:t>Szükséges lehet az oszlop szétszerelése, és a mátrix kézi tisztítása (külön tartályban </a:t>
            </a:r>
            <a:r>
              <a:rPr lang="hu-HU" sz="1600" dirty="0" err="1" smtClean="0"/>
              <a:t>detergenssel</a:t>
            </a:r>
            <a:r>
              <a:rPr lang="hu-HU" sz="1600" dirty="0" smtClean="0"/>
              <a:t> keverni)</a:t>
            </a:r>
          </a:p>
          <a:p>
            <a:pPr lvl="1"/>
            <a:r>
              <a:rPr lang="hu-HU" sz="2000" dirty="0" smtClean="0"/>
              <a:t>A hosszú, keskeny oszlopok hatékonyabban tisztíthatók, mint a rövid, nagy-átmérőjű oszlopok</a:t>
            </a:r>
          </a:p>
          <a:p>
            <a:r>
              <a:rPr lang="hu-HU" sz="2200" u="sng" dirty="0" smtClean="0"/>
              <a:t>Többtermékes készülék</a:t>
            </a:r>
            <a:r>
              <a:rPr lang="hu-HU" sz="2200" dirty="0" smtClean="0"/>
              <a:t> </a:t>
            </a:r>
            <a:r>
              <a:rPr lang="hu-HU" sz="2200" dirty="0">
                <a:sym typeface="Wingdings" panose="05000000000000000000" pitchFamily="2" charset="2"/>
              </a:rPr>
              <a:t></a:t>
            </a:r>
            <a:r>
              <a:rPr lang="hu-HU" sz="2200" dirty="0"/>
              <a:t> </a:t>
            </a:r>
            <a:r>
              <a:rPr lang="hu-HU" sz="2200" dirty="0" smtClean="0"/>
              <a:t>az </a:t>
            </a:r>
            <a:r>
              <a:rPr lang="hu-HU" sz="2200" dirty="0"/>
              <a:t>előző termék nyomai tökéletesen ki lettek tisztítva az </a:t>
            </a:r>
            <a:r>
              <a:rPr lang="hu-HU" sz="2200" dirty="0" smtClean="0"/>
              <a:t>oszlopból?</a:t>
            </a:r>
            <a:endParaRPr lang="hu-HU" sz="2200" dirty="0"/>
          </a:p>
          <a:p>
            <a:pPr lvl="1"/>
            <a:r>
              <a:rPr lang="hu-HU" sz="1800" dirty="0" smtClean="0">
                <a:sym typeface="Wingdings" panose="05000000000000000000" pitchFamily="2" charset="2"/>
              </a:rPr>
              <a:t> </a:t>
            </a:r>
            <a:r>
              <a:rPr lang="hu-HU" sz="1800" dirty="0" smtClean="0"/>
              <a:t>minden </a:t>
            </a:r>
            <a:r>
              <a:rPr lang="hu-HU" sz="1800" dirty="0"/>
              <a:t>termékhez </a:t>
            </a:r>
            <a:r>
              <a:rPr lang="hu-HU" sz="1800" dirty="0" smtClean="0"/>
              <a:t>rendeljünk </a:t>
            </a:r>
            <a:r>
              <a:rPr lang="hu-HU" sz="1800" dirty="0"/>
              <a:t>egy oszlopot (az oszlopokat  továbbra is kell tisztítani)</a:t>
            </a:r>
          </a:p>
          <a:p>
            <a:pPr lvl="1"/>
            <a:r>
              <a:rPr lang="hu-HU" sz="1800" dirty="0"/>
              <a:t>Alkalmazható ultraszűrő membránokra is</a:t>
            </a:r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57950" y="6380231"/>
            <a:ext cx="2057400" cy="365125"/>
          </a:xfrm>
          <a:ln>
            <a:noFill/>
          </a:ln>
        </p:spPr>
        <p:txBody>
          <a:bodyPr/>
          <a:lstStyle/>
          <a:p>
            <a:fld id="{9BD5743D-9453-4ADE-9755-D306D73D02EE}" type="slidenum">
              <a:rPr lang="hu-HU" smtClean="0"/>
              <a:pPr/>
              <a:t>33</a:t>
            </a:fld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7" name="Egyenes összekötő 6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hu-HU" dirty="0" smtClean="0"/>
              <a:t>Tisztítási módszerek</a:t>
            </a:r>
            <a:br>
              <a:rPr lang="hu-HU" dirty="0" smtClean="0"/>
            </a:br>
            <a:r>
              <a:rPr lang="hu-HU" sz="2800" dirty="0" smtClean="0"/>
              <a:t>4. Kisegítő berendezések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3218" y="1325562"/>
            <a:ext cx="8637564" cy="5136115"/>
          </a:xfrm>
          <a:ln>
            <a:noFill/>
          </a:ln>
        </p:spPr>
        <p:txBody>
          <a:bodyPr>
            <a:noAutofit/>
          </a:bodyPr>
          <a:lstStyle/>
          <a:p>
            <a:r>
              <a:rPr lang="hu-HU" sz="2400" dirty="0" smtClean="0"/>
              <a:t>Szivattyúk, szűrők és hőcserélők </a:t>
            </a:r>
            <a:r>
              <a:rPr lang="hu-HU" sz="2400" dirty="0" smtClean="0">
                <a:sym typeface="Wingdings" panose="05000000000000000000" pitchFamily="2" charset="2"/>
              </a:rPr>
              <a:t> </a:t>
            </a:r>
            <a:r>
              <a:rPr lang="hu-HU" sz="2400" dirty="0" smtClean="0"/>
              <a:t>tisztítás általában egyszerű, alkalmi problémák lehetnek:</a:t>
            </a:r>
          </a:p>
          <a:p>
            <a:r>
              <a:rPr lang="hu-HU" sz="2400" u="sng" dirty="0"/>
              <a:t>L</a:t>
            </a:r>
            <a:r>
              <a:rPr lang="hu-HU" sz="2400" u="sng" dirty="0" smtClean="0"/>
              <a:t>égsterilező szűrők </a:t>
            </a:r>
            <a:r>
              <a:rPr lang="hu-HU" sz="2400" dirty="0" smtClean="0">
                <a:sym typeface="Wingdings" panose="05000000000000000000" pitchFamily="2" charset="2"/>
              </a:rPr>
              <a:t> </a:t>
            </a:r>
            <a:r>
              <a:rPr lang="hu-HU" sz="2400" dirty="0" smtClean="0"/>
              <a:t>szennyeződhetnek a </a:t>
            </a:r>
            <a:r>
              <a:rPr lang="hu-HU" sz="2400" dirty="0" err="1" smtClean="0"/>
              <a:t>fermentorból</a:t>
            </a:r>
            <a:r>
              <a:rPr lang="hu-HU" sz="2400" dirty="0" smtClean="0"/>
              <a:t> származó habbal </a:t>
            </a:r>
            <a:r>
              <a:rPr lang="hu-HU" sz="2400" dirty="0" smtClean="0">
                <a:sym typeface="Wingdings" panose="05000000000000000000" pitchFamily="2" charset="2"/>
              </a:rPr>
              <a:t></a:t>
            </a:r>
            <a:r>
              <a:rPr lang="hu-HU" sz="2400" dirty="0" smtClean="0"/>
              <a:t> ha rászárad a szűrőház felületére</a:t>
            </a:r>
          </a:p>
          <a:p>
            <a:pPr lvl="1"/>
            <a:r>
              <a:rPr lang="hu-HU" sz="2000" dirty="0" smtClean="0"/>
              <a:t>nehéz eltávolítani, szükség lehet kézi tisztításra</a:t>
            </a:r>
          </a:p>
          <a:p>
            <a:pPr lvl="1"/>
            <a:r>
              <a:rPr lang="hu-HU" sz="2000" dirty="0"/>
              <a:t>a</a:t>
            </a:r>
            <a:r>
              <a:rPr lang="hu-HU" sz="2000" dirty="0" smtClean="0"/>
              <a:t> </a:t>
            </a:r>
            <a:r>
              <a:rPr lang="hu-HU" sz="2000" dirty="0"/>
              <a:t>normál tisztítási folyadéksebességek nagyon alacsony sebességeknek felelnek meg a szűrőházban </a:t>
            </a:r>
            <a:endParaRPr lang="hu-HU" sz="2000" dirty="0" smtClean="0"/>
          </a:p>
          <a:p>
            <a:r>
              <a:rPr lang="hu-HU" sz="2400" u="sng" dirty="0" smtClean="0"/>
              <a:t>Folyadékszűrők</a:t>
            </a:r>
            <a:r>
              <a:rPr lang="hu-HU" sz="2400" dirty="0" smtClean="0"/>
              <a:t> </a:t>
            </a:r>
            <a:r>
              <a:rPr lang="hu-HU" sz="2400" dirty="0" smtClean="0">
                <a:sym typeface="Wingdings" panose="05000000000000000000" pitchFamily="2" charset="2"/>
              </a:rPr>
              <a:t></a:t>
            </a:r>
            <a:r>
              <a:rPr lang="hu-HU" sz="2400" dirty="0" smtClean="0"/>
              <a:t> felhalmozódhatnak szilárd lerakódások, szintén probléma az alacsony sebesség</a:t>
            </a:r>
          </a:p>
          <a:p>
            <a:r>
              <a:rPr lang="hu-HU" sz="2400" dirty="0" smtClean="0"/>
              <a:t>Lemezes / csőkígyós folytonos </a:t>
            </a:r>
            <a:r>
              <a:rPr lang="hu-HU" sz="2400" u="sng" dirty="0" smtClean="0"/>
              <a:t>hőcserélők</a:t>
            </a:r>
            <a:r>
              <a:rPr lang="hu-HU" sz="2400" dirty="0" smtClean="0"/>
              <a:t> </a:t>
            </a:r>
            <a:r>
              <a:rPr lang="hu-HU" sz="2400" dirty="0" smtClean="0">
                <a:sym typeface="Wingdings" panose="05000000000000000000" pitchFamily="2" charset="2"/>
              </a:rPr>
              <a:t></a:t>
            </a:r>
            <a:r>
              <a:rPr lang="hu-HU" sz="2400" dirty="0" smtClean="0"/>
              <a:t> a médium sterilezéskor ráéghet a fűtőfelületre</a:t>
            </a:r>
          </a:p>
          <a:p>
            <a:pPr lvl="1"/>
            <a:r>
              <a:rPr lang="hu-HU" sz="2000" dirty="0" smtClean="0"/>
              <a:t>Felgyűlhetnek szilárd részecskék a médiumból</a:t>
            </a:r>
          </a:p>
          <a:p>
            <a:pPr lvl="1"/>
            <a:r>
              <a:rPr lang="hu-HU" sz="2000" dirty="0"/>
              <a:t>R</a:t>
            </a:r>
            <a:r>
              <a:rPr lang="hu-HU" sz="2000" dirty="0" smtClean="0"/>
              <a:t>áégett szennyeződést nehéz eltávolítani (sokszor csak a készülék szétszerelésével és kézi tisztítással megoldható), előnyösebb megelőzni</a:t>
            </a: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57950" y="6380231"/>
            <a:ext cx="2057400" cy="365125"/>
          </a:xfrm>
          <a:ln>
            <a:noFill/>
          </a:ln>
        </p:spPr>
        <p:txBody>
          <a:bodyPr/>
          <a:lstStyle/>
          <a:p>
            <a:fld id="{9BD5743D-9453-4ADE-9755-D306D73D02EE}" type="slidenum">
              <a:rPr lang="hu-HU" smtClean="0"/>
              <a:pPr/>
              <a:t>34</a:t>
            </a:fld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7" name="Egyenes összekötő 6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hu-HU" dirty="0" smtClean="0"/>
              <a:t>Tisztítási módszerek</a:t>
            </a:r>
            <a:br>
              <a:rPr lang="hu-HU" dirty="0" smtClean="0"/>
            </a:br>
            <a:r>
              <a:rPr lang="hu-HU" sz="2800" dirty="0" smtClean="0"/>
              <a:t>5. </a:t>
            </a:r>
            <a:r>
              <a:rPr lang="hu-HU" sz="2800" dirty="0" err="1" smtClean="0"/>
              <a:t>Pirogénmentesítés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3218" y="1325564"/>
            <a:ext cx="8637564" cy="5136114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hu-HU" dirty="0" smtClean="0"/>
              <a:t>Gyógyászati termékek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nem tolerálhatók a </a:t>
            </a:r>
            <a:r>
              <a:rPr lang="hu-HU" dirty="0" err="1" smtClean="0"/>
              <a:t>pirogének</a:t>
            </a:r>
            <a:r>
              <a:rPr lang="hu-HU" dirty="0" smtClean="0"/>
              <a:t> és </a:t>
            </a:r>
            <a:r>
              <a:rPr lang="hu-HU" dirty="0" err="1" smtClean="0"/>
              <a:t>endotoxinok</a:t>
            </a:r>
            <a:endParaRPr lang="hu-HU" dirty="0" smtClean="0"/>
          </a:p>
          <a:p>
            <a:pPr lvl="1">
              <a:spcBef>
                <a:spcPts val="1200"/>
              </a:spcBef>
            </a:pPr>
            <a:r>
              <a:rPr lang="hu-HU" sz="2000" dirty="0" err="1" smtClean="0"/>
              <a:t>Pirogének</a:t>
            </a:r>
            <a:r>
              <a:rPr lang="hu-HU" sz="2000" dirty="0" smtClean="0"/>
              <a:t> </a:t>
            </a:r>
            <a:r>
              <a:rPr lang="hu-HU" sz="2000" dirty="0" smtClean="0">
                <a:sym typeface="Wingdings" panose="05000000000000000000" pitchFamily="2" charset="2"/>
              </a:rPr>
              <a:t> </a:t>
            </a:r>
            <a:r>
              <a:rPr lang="hu-HU" sz="2000" dirty="0" err="1" smtClean="0"/>
              <a:t>Gram-negatív</a:t>
            </a:r>
            <a:r>
              <a:rPr lang="hu-HU" sz="2000" dirty="0" smtClean="0"/>
              <a:t> baktériumok külső sejtfal, de: </a:t>
            </a:r>
            <a:r>
              <a:rPr lang="hu-HU" sz="2000" i="1" dirty="0" err="1" smtClean="0"/>
              <a:t>Streptococcus</a:t>
            </a:r>
            <a:r>
              <a:rPr lang="hu-HU" sz="2000" dirty="0" err="1" smtClean="0"/>
              <a:t>ok</a:t>
            </a:r>
            <a:r>
              <a:rPr lang="hu-HU" sz="2000" dirty="0" smtClean="0"/>
              <a:t> </a:t>
            </a:r>
            <a:r>
              <a:rPr lang="hu-HU" sz="2000" dirty="0" err="1" smtClean="0"/>
              <a:t>exotoxinjai</a:t>
            </a:r>
            <a:r>
              <a:rPr lang="hu-HU" sz="2000" dirty="0" smtClean="0"/>
              <a:t>, és a </a:t>
            </a:r>
            <a:r>
              <a:rPr lang="hu-HU" sz="2000" i="1" dirty="0" err="1" smtClean="0"/>
              <a:t>Staphylococcus</a:t>
            </a:r>
            <a:r>
              <a:rPr lang="hu-HU" sz="2000" dirty="0" err="1" smtClean="0"/>
              <a:t>ok</a:t>
            </a:r>
            <a:r>
              <a:rPr lang="hu-HU" sz="2000" dirty="0" smtClean="0"/>
              <a:t> </a:t>
            </a:r>
            <a:r>
              <a:rPr lang="hu-HU" sz="2000" dirty="0" err="1" smtClean="0"/>
              <a:t>enterotoxinjai</a:t>
            </a:r>
            <a:r>
              <a:rPr lang="hu-HU" sz="2000" dirty="0" smtClean="0"/>
              <a:t> is pirogén választ produkálnak</a:t>
            </a:r>
          </a:p>
          <a:p>
            <a:pPr lvl="1">
              <a:spcBef>
                <a:spcPts val="1200"/>
              </a:spcBef>
            </a:pPr>
            <a:r>
              <a:rPr lang="hu-HU" sz="2000" dirty="0" smtClean="0"/>
              <a:t>Levegőből vagy vízből, a víz a gyakoribb forrás</a:t>
            </a:r>
          </a:p>
          <a:p>
            <a:pPr>
              <a:spcBef>
                <a:spcPts val="1200"/>
              </a:spcBef>
            </a:pPr>
            <a:r>
              <a:rPr lang="hu-HU" dirty="0" smtClean="0"/>
              <a:t>A </a:t>
            </a:r>
            <a:r>
              <a:rPr lang="hu-HU" dirty="0" err="1" smtClean="0"/>
              <a:t>pirogéneket</a:t>
            </a:r>
            <a:r>
              <a:rPr lang="hu-HU" dirty="0" smtClean="0"/>
              <a:t> nehéz eltávolítani a termékből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smtClean="0"/>
              <a:t>jobb ha az üzem a kezdetektől </a:t>
            </a:r>
            <a:r>
              <a:rPr lang="hu-HU" dirty="0" err="1" smtClean="0"/>
              <a:t>pirogénmentes</a:t>
            </a:r>
            <a:r>
              <a:rPr lang="hu-HU" dirty="0" smtClean="0"/>
              <a:t> marad</a:t>
            </a:r>
          </a:p>
          <a:p>
            <a:pPr lvl="1">
              <a:spcBef>
                <a:spcPts val="1200"/>
              </a:spcBef>
            </a:pPr>
            <a:r>
              <a:rPr lang="hu-HU" dirty="0"/>
              <a:t>A</a:t>
            </a:r>
            <a:r>
              <a:rPr lang="hu-HU" dirty="0" smtClean="0"/>
              <a:t> készülékeket még </a:t>
            </a:r>
            <a:r>
              <a:rPr lang="hu-HU" dirty="0"/>
              <a:t>a </a:t>
            </a:r>
            <a:r>
              <a:rPr lang="hu-HU" dirty="0" smtClean="0"/>
              <a:t>nyersanyag bekerülése előtt </a:t>
            </a:r>
            <a:r>
              <a:rPr lang="hu-HU" dirty="0" err="1" smtClean="0"/>
              <a:t>pirogénmentesíteni</a:t>
            </a:r>
            <a:endParaRPr lang="hu-HU" dirty="0" smtClean="0"/>
          </a:p>
          <a:p>
            <a:pPr lvl="1">
              <a:spcBef>
                <a:spcPts val="1200"/>
              </a:spcBef>
            </a:pPr>
            <a:r>
              <a:rPr lang="hu-HU" dirty="0" smtClean="0"/>
              <a:t>Laboratóriumi üvegárut is </a:t>
            </a:r>
            <a:r>
              <a:rPr lang="hu-HU" dirty="0" err="1" smtClean="0"/>
              <a:t>pirogénmentesíteni</a:t>
            </a:r>
            <a:r>
              <a:rPr lang="hu-HU" dirty="0" smtClean="0"/>
              <a:t> kell</a:t>
            </a:r>
          </a:p>
          <a:p>
            <a:pPr lvl="1">
              <a:spcBef>
                <a:spcPts val="1200"/>
              </a:spcBef>
            </a:pPr>
            <a:r>
              <a:rPr lang="hu-HU" dirty="0" smtClean="0"/>
              <a:t>Minden feldolgozandó anyagot </a:t>
            </a:r>
            <a:r>
              <a:rPr lang="hu-HU" dirty="0" err="1" smtClean="0"/>
              <a:t>pirogénmentes</a:t>
            </a:r>
            <a:r>
              <a:rPr lang="hu-HU" dirty="0" smtClean="0"/>
              <a:t> vízzel kell előállítani, és gőzzel tisztítani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57950" y="6380231"/>
            <a:ext cx="2057400" cy="365125"/>
          </a:xfrm>
          <a:ln>
            <a:noFill/>
          </a:ln>
        </p:spPr>
        <p:txBody>
          <a:bodyPr/>
          <a:lstStyle/>
          <a:p>
            <a:fld id="{9BD5743D-9453-4ADE-9755-D306D73D02EE}" type="slidenum">
              <a:rPr lang="hu-HU" smtClean="0"/>
              <a:pPr/>
              <a:t>35</a:t>
            </a:fld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7" name="Egyenes összekötő 6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hu-HU" dirty="0" smtClean="0"/>
              <a:t>Tisztítási módszerek</a:t>
            </a:r>
            <a:br>
              <a:rPr lang="hu-HU" dirty="0" smtClean="0"/>
            </a:br>
            <a:r>
              <a:rPr lang="hu-HU" sz="2800" dirty="0" smtClean="0"/>
              <a:t>6. A létesítmény tisztítása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484243"/>
            <a:ext cx="7886700" cy="4990686"/>
          </a:xfrm>
          <a:ln>
            <a:noFill/>
          </a:ln>
        </p:spPr>
        <p:txBody>
          <a:bodyPr>
            <a:normAutofit/>
          </a:bodyPr>
          <a:lstStyle/>
          <a:p>
            <a:r>
              <a:rPr lang="hu-HU" dirty="0" smtClean="0"/>
              <a:t>Hagyományosan: felmosóval és vödörrel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még mindig gyakran alkalmazzák</a:t>
            </a:r>
          </a:p>
          <a:p>
            <a:r>
              <a:rPr lang="hu-HU" dirty="0" smtClean="0"/>
              <a:t>Léteznek mobil </a:t>
            </a:r>
            <a:r>
              <a:rPr lang="hu-HU" dirty="0" smtClean="0"/>
              <a:t>nedves vákuumos tisztítók, csöves </a:t>
            </a:r>
            <a:r>
              <a:rPr lang="hu-HU" dirty="0" smtClean="0"/>
              <a:t>vákuum rendszerek, és nagy-hatótávú </a:t>
            </a:r>
            <a:r>
              <a:rPr lang="hu-HU" dirty="0" smtClean="0"/>
              <a:t>vízlándzsák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</a:t>
            </a:r>
            <a:r>
              <a:rPr lang="hu-HU" dirty="0" smtClean="0"/>
              <a:t>nehezen elérhető területek tisztításához</a:t>
            </a:r>
          </a:p>
          <a:p>
            <a:r>
              <a:rPr lang="hu-HU" dirty="0" smtClean="0"/>
              <a:t>Kaphatók antibakteriális, </a:t>
            </a:r>
            <a:r>
              <a:rPr lang="hu-HU" dirty="0" err="1" smtClean="0"/>
              <a:t>antifungiális</a:t>
            </a:r>
            <a:r>
              <a:rPr lang="hu-HU" dirty="0" smtClean="0"/>
              <a:t>, </a:t>
            </a:r>
            <a:r>
              <a:rPr lang="hu-HU" dirty="0" err="1" smtClean="0"/>
              <a:t>antivirális</a:t>
            </a:r>
            <a:r>
              <a:rPr lang="hu-HU" dirty="0" smtClean="0"/>
              <a:t> </a:t>
            </a:r>
            <a:r>
              <a:rPr lang="hu-HU" dirty="0" err="1" smtClean="0"/>
              <a:t>detergensek</a:t>
            </a:r>
            <a:r>
              <a:rPr lang="hu-HU" dirty="0" smtClean="0"/>
              <a:t> </a:t>
            </a:r>
            <a:r>
              <a:rPr lang="hu-HU" dirty="0" smtClean="0"/>
              <a:t>is (pl. a </a:t>
            </a:r>
            <a:r>
              <a:rPr lang="hu-HU" dirty="0" smtClean="0"/>
              <a:t>különböző </a:t>
            </a:r>
            <a:r>
              <a:rPr lang="hu-HU" dirty="0" err="1" smtClean="0"/>
              <a:t>Tego</a:t>
            </a:r>
            <a:r>
              <a:rPr lang="hu-HU" dirty="0" smtClean="0"/>
              <a:t>® </a:t>
            </a:r>
            <a:r>
              <a:rPr lang="hu-HU" dirty="0" smtClean="0"/>
              <a:t>termékek gyakorlatilag </a:t>
            </a:r>
            <a:r>
              <a:rPr lang="hu-HU" dirty="0" smtClean="0"/>
              <a:t>bármilyen kemény felületen </a:t>
            </a:r>
            <a:r>
              <a:rPr lang="hu-HU" dirty="0" smtClean="0"/>
              <a:t>alkalmazhatók)</a:t>
            </a:r>
            <a:endParaRPr lang="hu-HU" dirty="0" smtClean="0"/>
          </a:p>
          <a:p>
            <a:r>
              <a:rPr lang="hu-HU" dirty="0" smtClean="0"/>
              <a:t>Kontamináció esetén az egész helyiséget </a:t>
            </a:r>
            <a:r>
              <a:rPr lang="hu-HU" dirty="0" err="1" smtClean="0"/>
              <a:t>dekontaminálni</a:t>
            </a:r>
            <a:r>
              <a:rPr lang="hu-HU" dirty="0" smtClean="0"/>
              <a:t> kell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57950" y="6380231"/>
            <a:ext cx="2057400" cy="365125"/>
          </a:xfrm>
          <a:ln>
            <a:noFill/>
          </a:ln>
        </p:spPr>
        <p:txBody>
          <a:bodyPr/>
          <a:lstStyle/>
          <a:p>
            <a:fld id="{9BD5743D-9453-4ADE-9755-D306D73D02EE}" type="slidenum">
              <a:rPr lang="hu-HU" smtClean="0"/>
              <a:pPr/>
              <a:t>36</a:t>
            </a:fld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7" name="Egyenes összekötő 6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ln>
            <a:noFill/>
          </a:ln>
        </p:spPr>
        <p:txBody>
          <a:bodyPr/>
          <a:lstStyle/>
          <a:p>
            <a:pPr algn="ctr"/>
            <a:r>
              <a:rPr lang="hu-HU" dirty="0" smtClean="0"/>
              <a:t>CIP rendszerek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791" y="1325562"/>
            <a:ext cx="8640418" cy="5136115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hu-HU" dirty="0" smtClean="0"/>
              <a:t>CIP rendszerek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</a:t>
            </a:r>
            <a:r>
              <a:rPr lang="hu-HU" dirty="0" smtClean="0"/>
              <a:t>különböző </a:t>
            </a:r>
            <a:r>
              <a:rPr lang="hu-HU" dirty="0" smtClean="0"/>
              <a:t>formák</a:t>
            </a:r>
            <a:endParaRPr lang="hu-HU" dirty="0" smtClean="0"/>
          </a:p>
          <a:p>
            <a:pPr lvl="1">
              <a:spcBef>
                <a:spcPts val="1200"/>
              </a:spcBef>
            </a:pPr>
            <a:r>
              <a:rPr lang="hu-HU" sz="2600" dirty="0" smtClean="0"/>
              <a:t>Hagyományos: </a:t>
            </a:r>
            <a:r>
              <a:rPr lang="hu-HU" sz="2600" u="sng" dirty="0" err="1" smtClean="0"/>
              <a:t>single-use</a:t>
            </a:r>
            <a:r>
              <a:rPr lang="hu-HU" sz="2600" dirty="0" smtClean="0"/>
              <a:t> (egyszer-felhasználó) rendszer </a:t>
            </a:r>
            <a:r>
              <a:rPr lang="hu-HU" sz="2600" dirty="0" smtClean="0">
                <a:sym typeface="Wingdings" panose="05000000000000000000" pitchFamily="2" charset="2"/>
              </a:rPr>
              <a:t> </a:t>
            </a:r>
            <a:r>
              <a:rPr lang="hu-HU" sz="2600" dirty="0" smtClean="0"/>
              <a:t>a </a:t>
            </a:r>
            <a:r>
              <a:rPr lang="hu-HU" sz="2600" dirty="0" err="1" smtClean="0"/>
              <a:t>detergenst</a:t>
            </a:r>
            <a:r>
              <a:rPr lang="hu-HU" sz="2600" dirty="0" smtClean="0"/>
              <a:t> egyszer használja</a:t>
            </a:r>
          </a:p>
          <a:p>
            <a:pPr lvl="1">
              <a:spcBef>
                <a:spcPts val="1200"/>
              </a:spcBef>
            </a:pPr>
            <a:r>
              <a:rPr lang="hu-HU" sz="2600" dirty="0" smtClean="0"/>
              <a:t> Előnyös lehet a </a:t>
            </a:r>
            <a:r>
              <a:rPr lang="hu-HU" sz="2600" dirty="0" err="1" smtClean="0"/>
              <a:t>detergens</a:t>
            </a:r>
            <a:r>
              <a:rPr lang="hu-HU" sz="2600" dirty="0" smtClean="0"/>
              <a:t> visszanyerése és újrafelhasználása, ha nincs kockázata a kontaminációnak</a:t>
            </a:r>
          </a:p>
          <a:p>
            <a:pPr lvl="1">
              <a:spcBef>
                <a:spcPts val="1200"/>
              </a:spcBef>
            </a:pPr>
            <a:r>
              <a:rPr lang="hu-HU" sz="2600" dirty="0"/>
              <a:t>Legalacsonyabb működési költségek </a:t>
            </a:r>
            <a:r>
              <a:rPr lang="hu-HU" sz="2600" dirty="0">
                <a:sym typeface="Wingdings" panose="05000000000000000000" pitchFamily="2" charset="2"/>
              </a:rPr>
              <a:t> </a:t>
            </a:r>
            <a:r>
              <a:rPr lang="hu-HU" sz="2600" dirty="0"/>
              <a:t>forró víz helyett kémiai </a:t>
            </a:r>
            <a:r>
              <a:rPr lang="hu-HU" sz="2600" dirty="0" err="1"/>
              <a:t>sterilezőszereket</a:t>
            </a:r>
            <a:r>
              <a:rPr lang="hu-HU" sz="2600" dirty="0"/>
              <a:t> alkalmazó </a:t>
            </a:r>
            <a:r>
              <a:rPr lang="hu-HU" sz="2600" dirty="0" err="1"/>
              <a:t>reuse</a:t>
            </a:r>
            <a:r>
              <a:rPr lang="hu-HU" sz="2600" dirty="0"/>
              <a:t> rendszer (vegyszerek, közművek, energia, labor és értékcsökkenés figyelembevételével)</a:t>
            </a:r>
          </a:p>
          <a:p>
            <a:pPr lvl="1">
              <a:spcBef>
                <a:spcPts val="1200"/>
              </a:spcBef>
            </a:pPr>
            <a:r>
              <a:rPr lang="hu-HU" sz="2600" u="sng" dirty="0" err="1"/>
              <a:t>M</a:t>
            </a:r>
            <a:r>
              <a:rPr lang="hu-HU" sz="2600" u="sng" dirty="0" err="1" smtClean="0"/>
              <a:t>ulti-use</a:t>
            </a:r>
            <a:r>
              <a:rPr lang="hu-HU" sz="2600" dirty="0" smtClean="0"/>
              <a:t> </a:t>
            </a:r>
            <a:r>
              <a:rPr lang="hu-HU" sz="2600" dirty="0" smtClean="0"/>
              <a:t>(</a:t>
            </a:r>
            <a:r>
              <a:rPr lang="hu-HU" sz="2600" dirty="0"/>
              <a:t>többször </a:t>
            </a:r>
            <a:r>
              <a:rPr lang="hu-HU" sz="2600" dirty="0" smtClean="0"/>
              <a:t>felhasználó) rendszerek </a:t>
            </a:r>
            <a:r>
              <a:rPr lang="hu-HU" sz="2600" dirty="0" smtClean="0">
                <a:sym typeface="Wingdings" panose="05000000000000000000" pitchFamily="2" charset="2"/>
              </a:rPr>
              <a:t></a:t>
            </a:r>
            <a:r>
              <a:rPr lang="hu-HU" sz="2600" dirty="0" smtClean="0"/>
              <a:t> a </a:t>
            </a:r>
            <a:r>
              <a:rPr lang="hu-HU" sz="2600" dirty="0" err="1" smtClean="0"/>
              <a:t>single-use</a:t>
            </a:r>
            <a:r>
              <a:rPr lang="hu-HU" sz="2600" dirty="0" smtClean="0"/>
              <a:t> (</a:t>
            </a:r>
            <a:r>
              <a:rPr lang="hu-HU" sz="2600" dirty="0"/>
              <a:t>egyszer felhasználó) </a:t>
            </a:r>
            <a:r>
              <a:rPr lang="hu-HU" sz="2600" dirty="0" smtClean="0"/>
              <a:t>és </a:t>
            </a:r>
            <a:r>
              <a:rPr lang="hu-HU" sz="2600" u="sng" dirty="0" err="1" smtClean="0"/>
              <a:t>reuse</a:t>
            </a:r>
            <a:r>
              <a:rPr lang="hu-HU" sz="2600" dirty="0" smtClean="0"/>
              <a:t> (</a:t>
            </a:r>
            <a:r>
              <a:rPr lang="hu-HU" sz="2600" dirty="0"/>
              <a:t>újrafelhasználó</a:t>
            </a:r>
            <a:r>
              <a:rPr lang="hu-HU" sz="2600" dirty="0" smtClean="0"/>
              <a:t>) rendszerek tulajdonságait kombinálják</a:t>
            </a:r>
          </a:p>
          <a:p>
            <a:pPr>
              <a:spcBef>
                <a:spcPts val="1200"/>
              </a:spcBef>
            </a:pPr>
            <a:r>
              <a:rPr lang="hu-HU" u="sng" dirty="0" err="1" smtClean="0"/>
              <a:t>Single-use</a:t>
            </a:r>
            <a:r>
              <a:rPr lang="hu-HU" dirty="0" smtClean="0"/>
              <a:t> </a:t>
            </a:r>
            <a:r>
              <a:rPr lang="hu-HU" dirty="0" smtClean="0"/>
              <a:t>rendszer előnyös, ha a </a:t>
            </a:r>
            <a:r>
              <a:rPr lang="hu-HU" dirty="0" err="1" smtClean="0"/>
              <a:t>detergensek</a:t>
            </a:r>
            <a:r>
              <a:rPr lang="hu-HU" dirty="0" smtClean="0"/>
              <a:t> szavatossági ideje rövid, vagy ha az üzemben magas szintű a szennyező </a:t>
            </a:r>
            <a:r>
              <a:rPr lang="hu-HU" dirty="0" smtClean="0"/>
              <a:t>terhelés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</a:t>
            </a:r>
            <a:r>
              <a:rPr lang="hu-HU" dirty="0" smtClean="0"/>
              <a:t>alkalmatlanná teszi </a:t>
            </a:r>
            <a:r>
              <a:rPr lang="hu-HU" dirty="0"/>
              <a:t>a </a:t>
            </a:r>
            <a:r>
              <a:rPr lang="hu-HU" dirty="0" err="1"/>
              <a:t>detergenst</a:t>
            </a:r>
            <a:r>
              <a:rPr lang="hu-HU" dirty="0"/>
              <a:t> az </a:t>
            </a:r>
            <a:r>
              <a:rPr lang="hu-HU" dirty="0" smtClean="0"/>
              <a:t>újrahasznosításra</a:t>
            </a:r>
          </a:p>
          <a:p>
            <a:pPr>
              <a:spcBef>
                <a:spcPts val="1200"/>
              </a:spcBef>
            </a:pPr>
            <a:r>
              <a:rPr lang="hu-HU" dirty="0" smtClean="0"/>
              <a:t>Tipikusan </a:t>
            </a:r>
            <a:r>
              <a:rPr lang="hu-HU" dirty="0"/>
              <a:t>kis helyi egységek az önálló feldolgozó üzem </a:t>
            </a:r>
            <a:r>
              <a:rPr lang="hu-HU" dirty="0" smtClean="0"/>
              <a:t>közelében</a:t>
            </a:r>
            <a:endParaRPr lang="hu-HU" dirty="0"/>
          </a:p>
          <a:p>
            <a:pPr>
              <a:spcBef>
                <a:spcPts val="1200"/>
              </a:spcBef>
            </a:pPr>
            <a:r>
              <a:rPr lang="hu-HU" dirty="0"/>
              <a:t>Rövid </a:t>
            </a:r>
            <a:r>
              <a:rPr lang="hu-HU" dirty="0" smtClean="0"/>
              <a:t>csővezetékek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</a:t>
            </a:r>
            <a:r>
              <a:rPr lang="hu-HU" dirty="0"/>
              <a:t>csökkenthető </a:t>
            </a:r>
            <a:r>
              <a:rPr lang="hu-HU" dirty="0" smtClean="0"/>
              <a:t>a </a:t>
            </a:r>
            <a:r>
              <a:rPr lang="hu-HU" dirty="0" err="1" smtClean="0"/>
              <a:t>detergensveszteség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74929" y="6380231"/>
            <a:ext cx="2057400" cy="365125"/>
          </a:xfrm>
          <a:ln>
            <a:noFill/>
          </a:ln>
        </p:spPr>
        <p:txBody>
          <a:bodyPr/>
          <a:lstStyle/>
          <a:p>
            <a:fld id="{9BD5743D-9453-4ADE-9755-D306D73D02EE}" type="slidenum">
              <a:rPr lang="hu-HU" smtClean="0"/>
              <a:pPr/>
              <a:t>37</a:t>
            </a:fld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7" name="Egyenes összekötő 6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97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-19187"/>
            <a:ext cx="7886700" cy="1325563"/>
          </a:xfrm>
          <a:ln>
            <a:noFill/>
          </a:ln>
        </p:spPr>
        <p:txBody>
          <a:bodyPr/>
          <a:lstStyle/>
          <a:p>
            <a:pPr algn="ctr"/>
            <a:r>
              <a:rPr lang="hu-HU" dirty="0" smtClean="0"/>
              <a:t>CIP rendszerek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791" y="1306376"/>
            <a:ext cx="8627166" cy="5180769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hu-HU" sz="2400" u="sng" dirty="0" err="1" smtClean="0"/>
              <a:t>Reuse</a:t>
            </a:r>
            <a:r>
              <a:rPr lang="hu-HU" sz="2400" dirty="0" smtClean="0"/>
              <a:t> rendszerek</a:t>
            </a:r>
          </a:p>
          <a:p>
            <a:pPr lvl="1">
              <a:spcBef>
                <a:spcPts val="300"/>
              </a:spcBef>
            </a:pPr>
            <a:r>
              <a:rPr lang="hu-HU" sz="2000" dirty="0" smtClean="0"/>
              <a:t>A </a:t>
            </a:r>
            <a:r>
              <a:rPr lang="hu-HU" sz="2000" dirty="0" err="1" smtClean="0"/>
              <a:t>detergens</a:t>
            </a:r>
            <a:r>
              <a:rPr lang="hu-HU" sz="2000" dirty="0" smtClean="0"/>
              <a:t> megőrzésével kapcsolatos megfontolások:</a:t>
            </a:r>
          </a:p>
          <a:p>
            <a:pPr lvl="2">
              <a:spcBef>
                <a:spcPts val="300"/>
              </a:spcBef>
            </a:pPr>
            <a:r>
              <a:rPr lang="hu-HU" dirty="0" smtClean="0"/>
              <a:t>Előöblített eszköz tisztítása nem nagyon szennyezi a </a:t>
            </a:r>
            <a:r>
              <a:rPr lang="hu-HU" dirty="0" err="1" smtClean="0"/>
              <a:t>detergenst</a:t>
            </a:r>
            <a:r>
              <a:rPr lang="hu-HU" dirty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smtClean="0"/>
              <a:t>újrahasznosítható amíg a kontamináció egy küszöbértékét át nem lépjük</a:t>
            </a:r>
          </a:p>
          <a:p>
            <a:pPr lvl="2">
              <a:spcBef>
                <a:spcPts val="300"/>
              </a:spcBef>
            </a:pPr>
            <a:r>
              <a:rPr lang="hu-HU" dirty="0"/>
              <a:t>A </a:t>
            </a:r>
            <a:r>
              <a:rPr lang="hu-HU" dirty="0" err="1"/>
              <a:t>detergenst</a:t>
            </a:r>
            <a:r>
              <a:rPr lang="hu-HU" dirty="0"/>
              <a:t> pazaroljuk, ha automatikus helyett kézzel </a:t>
            </a:r>
            <a:r>
              <a:rPr lang="hu-HU" dirty="0" smtClean="0"/>
              <a:t>tisztítunk és </a:t>
            </a:r>
            <a:r>
              <a:rPr lang="hu-HU" dirty="0"/>
              <a:t>ha kontaminálódott oldatokba nagyobb dózisban adagoljuk</a:t>
            </a:r>
          </a:p>
          <a:p>
            <a:pPr lvl="2">
              <a:spcBef>
                <a:spcPts val="300"/>
              </a:spcBef>
            </a:pPr>
            <a:r>
              <a:rPr lang="hu-HU" dirty="0" smtClean="0"/>
              <a:t>A visszanyert </a:t>
            </a:r>
            <a:r>
              <a:rPr lang="hu-HU" dirty="0" err="1"/>
              <a:t>detergens</a:t>
            </a:r>
            <a:r>
              <a:rPr lang="hu-HU" dirty="0"/>
              <a:t> még </a:t>
            </a:r>
            <a:r>
              <a:rPr lang="hu-HU" dirty="0" smtClean="0"/>
              <a:t>meleg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</a:t>
            </a:r>
            <a:r>
              <a:rPr lang="hu-HU" dirty="0"/>
              <a:t>szigetelt tartályban tárolandó, </a:t>
            </a:r>
            <a:r>
              <a:rPr lang="hu-HU" dirty="0" smtClean="0"/>
              <a:t>a </a:t>
            </a:r>
            <a:r>
              <a:rPr lang="hu-HU" dirty="0"/>
              <a:t>következő ciklus előtt rövid </a:t>
            </a:r>
            <a:r>
              <a:rPr lang="hu-HU" dirty="0" smtClean="0"/>
              <a:t>idejű újramelegítéssel </a:t>
            </a:r>
            <a:r>
              <a:rPr lang="hu-HU" dirty="0"/>
              <a:t>üzemeltetési hőmérsékletre </a:t>
            </a:r>
            <a:r>
              <a:rPr lang="hu-HU" dirty="0" smtClean="0"/>
              <a:t>hozható</a:t>
            </a:r>
          </a:p>
          <a:p>
            <a:pPr lvl="1">
              <a:spcBef>
                <a:spcPts val="300"/>
              </a:spcBef>
            </a:pPr>
            <a:r>
              <a:rPr lang="hu-HU" sz="2000" dirty="0"/>
              <a:t>A víz </a:t>
            </a:r>
            <a:r>
              <a:rPr lang="hu-HU" sz="2000" dirty="0" smtClean="0"/>
              <a:t>megőrzése </a:t>
            </a:r>
            <a:r>
              <a:rPr lang="hu-HU" sz="2000" dirty="0" smtClean="0">
                <a:sym typeface="Wingdings" panose="05000000000000000000" pitchFamily="2" charset="2"/>
              </a:rPr>
              <a:t></a:t>
            </a:r>
            <a:r>
              <a:rPr lang="hu-HU" sz="2000" dirty="0" smtClean="0"/>
              <a:t> a végső öblítésből </a:t>
            </a:r>
            <a:r>
              <a:rPr lang="hu-HU" sz="2000" dirty="0"/>
              <a:t>visszanyert </a:t>
            </a:r>
            <a:r>
              <a:rPr lang="hu-HU" sz="2000" dirty="0" smtClean="0"/>
              <a:t>vizet </a:t>
            </a:r>
            <a:r>
              <a:rPr lang="hu-HU" sz="2000" dirty="0"/>
              <a:t>a következő ciklus előöblítő vizeként </a:t>
            </a:r>
            <a:r>
              <a:rPr lang="hu-HU" sz="2000" dirty="0" smtClean="0"/>
              <a:t>hasznosítjuk</a:t>
            </a:r>
          </a:p>
          <a:p>
            <a:pPr>
              <a:spcBef>
                <a:spcPts val="300"/>
              </a:spcBef>
            </a:pPr>
            <a:r>
              <a:rPr lang="hu-HU" sz="2400" u="sng" dirty="0" smtClean="0"/>
              <a:t>Kombinált/</a:t>
            </a:r>
            <a:r>
              <a:rPr lang="hu-HU" sz="2400" u="sng" dirty="0" err="1" smtClean="0"/>
              <a:t>multi-use</a:t>
            </a:r>
            <a:r>
              <a:rPr lang="hu-HU" sz="2400" dirty="0" smtClean="0"/>
              <a:t> </a:t>
            </a:r>
            <a:r>
              <a:rPr lang="hu-HU" sz="2400" dirty="0"/>
              <a:t>(többször-hasznosító) rendszer </a:t>
            </a:r>
            <a:r>
              <a:rPr lang="hu-HU" sz="2400" dirty="0">
                <a:sym typeface="Wingdings" panose="05000000000000000000" pitchFamily="2" charset="2"/>
              </a:rPr>
              <a:t></a:t>
            </a:r>
            <a:r>
              <a:rPr lang="hu-HU" sz="2400" dirty="0"/>
              <a:t> kombinálja a </a:t>
            </a:r>
            <a:r>
              <a:rPr lang="hu-HU" sz="2400" dirty="0" err="1"/>
              <a:t>single-use</a:t>
            </a:r>
            <a:r>
              <a:rPr lang="hu-HU" sz="2400" dirty="0"/>
              <a:t> és </a:t>
            </a:r>
            <a:r>
              <a:rPr lang="hu-HU" sz="2400" dirty="0" err="1"/>
              <a:t>reuse</a:t>
            </a:r>
            <a:r>
              <a:rPr lang="hu-HU" sz="2400" dirty="0"/>
              <a:t> rendszerek tulajdonságait</a:t>
            </a:r>
          </a:p>
          <a:p>
            <a:pPr lvl="1">
              <a:spcBef>
                <a:spcPts val="300"/>
              </a:spcBef>
            </a:pPr>
            <a:r>
              <a:rPr lang="hu-HU" sz="2000" dirty="0"/>
              <a:t>Tartályok és csövek CIP tisztítására tervezték</a:t>
            </a:r>
          </a:p>
          <a:p>
            <a:pPr lvl="1">
              <a:spcBef>
                <a:spcPts val="300"/>
              </a:spcBef>
            </a:pPr>
            <a:r>
              <a:rPr lang="hu-HU" sz="2000" dirty="0"/>
              <a:t>Automatikusan szabályozott programokkal </a:t>
            </a:r>
            <a:r>
              <a:rPr lang="hu-HU" sz="2000" dirty="0" smtClean="0"/>
              <a:t>működnek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57950" y="6390030"/>
            <a:ext cx="2057400" cy="365125"/>
          </a:xfrm>
          <a:ln>
            <a:noFill/>
          </a:ln>
        </p:spPr>
        <p:txBody>
          <a:bodyPr/>
          <a:lstStyle/>
          <a:p>
            <a:fld id="{9BD5743D-9453-4ADE-9755-D306D73D02EE}" type="slidenum">
              <a:rPr lang="hu-HU" smtClean="0"/>
              <a:pPr/>
              <a:t>38</a:t>
            </a:fld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7" name="Egyenes összekötő 6"/>
            <p:cNvCxnSpPr/>
            <p:nvPr/>
          </p:nvCxnSpPr>
          <p:spPr>
            <a:xfrm>
              <a:off x="0" y="6755155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34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-19187"/>
            <a:ext cx="7886700" cy="1325563"/>
          </a:xfrm>
          <a:ln>
            <a:noFill/>
          </a:ln>
        </p:spPr>
        <p:txBody>
          <a:bodyPr/>
          <a:lstStyle/>
          <a:p>
            <a:pPr algn="ctr"/>
            <a:r>
              <a:rPr lang="hu-HU" dirty="0" smtClean="0"/>
              <a:t>CIP rendszerek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8539" y="1306376"/>
            <a:ext cx="8680174" cy="5180769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lvl="1">
              <a:spcBef>
                <a:spcPts val="1200"/>
              </a:spcBef>
            </a:pPr>
            <a:r>
              <a:rPr lang="hu-HU" sz="2200" dirty="0"/>
              <a:t>Előöblítő víz: származhat a vízvisszaforgató tartályból vagy a vízvezetékből</a:t>
            </a:r>
          </a:p>
          <a:p>
            <a:pPr lvl="2">
              <a:spcBef>
                <a:spcPts val="1200"/>
              </a:spcBef>
            </a:pPr>
            <a:r>
              <a:rPr lang="hu-HU" dirty="0"/>
              <a:t>Többször felhasználható egy adott időn belül pl. köztes mosásokhoz</a:t>
            </a:r>
          </a:p>
          <a:p>
            <a:pPr lvl="1">
              <a:spcBef>
                <a:spcPts val="1200"/>
              </a:spcBef>
            </a:pPr>
            <a:r>
              <a:rPr lang="hu-HU" sz="2200" dirty="0" smtClean="0"/>
              <a:t>A vizes öblítés ideje alatt a </a:t>
            </a:r>
            <a:r>
              <a:rPr lang="hu-HU" sz="2200" dirty="0" err="1"/>
              <a:t>detergens</a:t>
            </a:r>
            <a:r>
              <a:rPr lang="hu-HU" sz="2200" dirty="0"/>
              <a:t> átcirkuláltatható a </a:t>
            </a:r>
            <a:r>
              <a:rPr lang="hu-HU" sz="2200" dirty="0" err="1"/>
              <a:t>detergens</a:t>
            </a:r>
            <a:r>
              <a:rPr lang="hu-HU" sz="2200" dirty="0"/>
              <a:t> tartályon </a:t>
            </a:r>
            <a:r>
              <a:rPr lang="hu-HU" sz="2200" dirty="0" smtClean="0"/>
              <a:t>vagy egy </a:t>
            </a:r>
            <a:r>
              <a:rPr lang="hu-HU" sz="2200" dirty="0"/>
              <a:t>kerülő hurkon</a:t>
            </a:r>
          </a:p>
          <a:p>
            <a:pPr lvl="1">
              <a:spcBef>
                <a:spcPts val="1200"/>
              </a:spcBef>
            </a:pPr>
            <a:r>
              <a:rPr lang="hu-HU" sz="2200" dirty="0"/>
              <a:t>A </a:t>
            </a:r>
            <a:r>
              <a:rPr lang="hu-HU" sz="2200" dirty="0" smtClean="0"/>
              <a:t>vegyszerek </a:t>
            </a:r>
            <a:r>
              <a:rPr lang="hu-HU" sz="2200" dirty="0"/>
              <a:t>bármely kombinációja injektálható szükség szerint</a:t>
            </a:r>
          </a:p>
          <a:p>
            <a:pPr lvl="1">
              <a:spcBef>
                <a:spcPts val="1200"/>
              </a:spcBef>
            </a:pPr>
            <a:r>
              <a:rPr lang="hu-HU" sz="2200" dirty="0"/>
              <a:t>A hőmérséklet szükség szerint </a:t>
            </a:r>
            <a:r>
              <a:rPr lang="hu-HU" sz="2200" dirty="0" smtClean="0"/>
              <a:t>szabályozható </a:t>
            </a:r>
            <a:r>
              <a:rPr lang="hu-HU" sz="2200" dirty="0" smtClean="0">
                <a:sym typeface="Wingdings" panose="05000000000000000000" pitchFamily="2" charset="2"/>
              </a:rPr>
              <a:t></a:t>
            </a:r>
            <a:r>
              <a:rPr lang="hu-HU" sz="2200" dirty="0" smtClean="0"/>
              <a:t> </a:t>
            </a:r>
            <a:r>
              <a:rPr lang="hu-HU" sz="2200" dirty="0"/>
              <a:t>akár a teljes </a:t>
            </a:r>
            <a:r>
              <a:rPr lang="hu-HU" sz="2200" dirty="0" smtClean="0"/>
              <a:t>tartály </a:t>
            </a:r>
            <a:r>
              <a:rPr lang="hu-HU" sz="2200" dirty="0"/>
              <a:t>vagy csak a </a:t>
            </a:r>
            <a:r>
              <a:rPr lang="hu-HU" sz="2200" dirty="0" smtClean="0"/>
              <a:t>hurok is  fűthető</a:t>
            </a:r>
            <a:endParaRPr lang="hu-HU" sz="2200" dirty="0"/>
          </a:p>
          <a:p>
            <a:pPr lvl="1">
              <a:spcBef>
                <a:spcPts val="1200"/>
              </a:spcBef>
            </a:pPr>
            <a:r>
              <a:rPr lang="hu-HU" sz="2200" dirty="0"/>
              <a:t>A </a:t>
            </a:r>
            <a:r>
              <a:rPr lang="hu-HU" sz="2200" dirty="0" smtClean="0"/>
              <a:t>reagensek </a:t>
            </a:r>
            <a:r>
              <a:rPr lang="hu-HU" sz="2200" dirty="0"/>
              <a:t>szintén visszaforgathatók, vagy elvezethetők</a:t>
            </a:r>
          </a:p>
          <a:p>
            <a:pPr lvl="1">
              <a:spcBef>
                <a:spcPts val="1200"/>
              </a:spcBef>
            </a:pPr>
            <a:r>
              <a:rPr lang="hu-HU" sz="2200" dirty="0"/>
              <a:t>A végső vizes öblítés időtartama és hőmérséklete is </a:t>
            </a:r>
            <a:r>
              <a:rPr lang="hu-HU" sz="2200" dirty="0" smtClean="0"/>
              <a:t>változtatható</a:t>
            </a:r>
          </a:p>
          <a:p>
            <a:pPr>
              <a:spcBef>
                <a:spcPts val="1200"/>
              </a:spcBef>
            </a:pPr>
            <a:r>
              <a:rPr lang="hu-HU" sz="2600" dirty="0" smtClean="0"/>
              <a:t>CIP </a:t>
            </a:r>
            <a:r>
              <a:rPr lang="hu-HU" sz="2600" dirty="0" smtClean="0"/>
              <a:t>rendszerek </a:t>
            </a:r>
            <a:r>
              <a:rPr lang="hu-HU" sz="2600" dirty="0" smtClean="0">
                <a:sym typeface="Wingdings" panose="05000000000000000000" pitchFamily="2" charset="2"/>
              </a:rPr>
              <a:t></a:t>
            </a:r>
            <a:r>
              <a:rPr lang="hu-HU" sz="2600" dirty="0" smtClean="0"/>
              <a:t> </a:t>
            </a:r>
            <a:r>
              <a:rPr lang="hu-HU" sz="2600" dirty="0"/>
              <a:t>nagyon jól automatizálhatók</a:t>
            </a:r>
          </a:p>
          <a:p>
            <a:pPr>
              <a:spcBef>
                <a:spcPts val="1200"/>
              </a:spcBef>
            </a:pPr>
            <a:r>
              <a:rPr lang="hu-HU" sz="2600" dirty="0" smtClean="0"/>
              <a:t>Együtt szabályozhatók a feldolgozási folyamatokkal, </a:t>
            </a:r>
            <a:r>
              <a:rPr lang="hu-HU" sz="2600" dirty="0"/>
              <a:t>a </a:t>
            </a:r>
            <a:r>
              <a:rPr lang="hu-HU" sz="2600" dirty="0" smtClean="0"/>
              <a:t>szelepek működésében egy áramszünet nem okoz hibát </a:t>
            </a:r>
            <a:endParaRPr lang="hu-HU" sz="2600" dirty="0"/>
          </a:p>
          <a:p>
            <a:pPr>
              <a:spcBef>
                <a:spcPts val="1200"/>
              </a:spcBef>
            </a:pPr>
            <a:r>
              <a:rPr lang="hu-HU" sz="2600" dirty="0"/>
              <a:t>Az </a:t>
            </a:r>
            <a:r>
              <a:rPr lang="hu-HU" sz="2600" dirty="0" smtClean="0"/>
              <a:t>automatizálás </a:t>
            </a:r>
            <a:r>
              <a:rPr lang="hu-HU" sz="2600" dirty="0" smtClean="0">
                <a:sym typeface="Wingdings" panose="05000000000000000000" pitchFamily="2" charset="2"/>
              </a:rPr>
              <a:t></a:t>
            </a:r>
            <a:r>
              <a:rPr lang="hu-HU" sz="2600" dirty="0" smtClean="0"/>
              <a:t> csökken </a:t>
            </a:r>
            <a:r>
              <a:rPr lang="hu-HU" sz="2600" dirty="0"/>
              <a:t>a működtetési </a:t>
            </a:r>
            <a:r>
              <a:rPr lang="hu-HU" sz="2600" dirty="0" smtClean="0"/>
              <a:t>hiba esélye, </a:t>
            </a:r>
            <a:r>
              <a:rPr lang="hu-HU" sz="2600" dirty="0"/>
              <a:t>a </a:t>
            </a:r>
            <a:r>
              <a:rPr lang="hu-HU" sz="2600" dirty="0" err="1"/>
              <a:t>batch-ek</a:t>
            </a:r>
            <a:r>
              <a:rPr lang="hu-HU" sz="2600" dirty="0"/>
              <a:t> közti tisztítási </a:t>
            </a:r>
            <a:r>
              <a:rPr lang="hu-HU" sz="2600" dirty="0" smtClean="0"/>
              <a:t>idő </a:t>
            </a:r>
            <a:r>
              <a:rPr lang="hu-HU" sz="2600" dirty="0"/>
              <a:t>és a </a:t>
            </a:r>
            <a:r>
              <a:rPr lang="hu-HU" sz="2600" dirty="0" smtClean="0"/>
              <a:t>tisztítószer-veszteség</a:t>
            </a:r>
            <a:endParaRPr lang="hu-HU" sz="2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57950" y="6380231"/>
            <a:ext cx="2057400" cy="365125"/>
          </a:xfrm>
          <a:ln>
            <a:noFill/>
          </a:ln>
        </p:spPr>
        <p:txBody>
          <a:bodyPr/>
          <a:lstStyle/>
          <a:p>
            <a:fld id="{9BD5743D-9453-4ADE-9755-D306D73D02EE}" type="slidenum">
              <a:rPr lang="hu-HU" smtClean="0"/>
              <a:pPr/>
              <a:t>39</a:t>
            </a:fld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7" name="Egyenes összekötő 6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56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8782" y="1142984"/>
            <a:ext cx="8719932" cy="534222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Általános elvek:</a:t>
            </a:r>
          </a:p>
          <a:p>
            <a:pPr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az üzemben tiszta és rendezett környezetet kell biztosítani (fedett, zárt tér)</a:t>
            </a:r>
          </a:p>
          <a:p>
            <a:pPr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berendezések körül elég helyet kell hagyni a tisztításhoz</a:t>
            </a:r>
          </a:p>
          <a:p>
            <a:pPr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 lehetséges, a készülékek ne közvetlenül a földön legyenek, így alattuk is ki lehet takarítani</a:t>
            </a:r>
          </a:p>
          <a:p>
            <a:pPr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felesleges szegélyeket kerülni kell, por és szennyeződés halmozódhat fel</a:t>
            </a:r>
          </a:p>
          <a:p>
            <a:pPr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padló folytonos anyagból legyen (linóleum, </a:t>
            </a:r>
            <a:r>
              <a:rPr lang="hu-H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epoxi</a:t>
            </a: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és fusson fel a falra is pár centi magasan, csempe csak rendszeres fugatisztítás esetén használható</a:t>
            </a:r>
          </a:p>
          <a:p>
            <a:pPr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padló lejtsen az elvezető csatornanyílás felé, amit a legalacsonyabb ponton kell elhelyezni</a:t>
            </a:r>
          </a:p>
          <a:p>
            <a:pPr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falak festése legyen ellenálló és mosható, műanyag borítás is lehetséges</a:t>
            </a:r>
          </a:p>
          <a:p>
            <a:pPr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plafon a világítótestekkel együtt legyen mosható</a:t>
            </a:r>
          </a:p>
          <a:p>
            <a:pPr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megfelelő szellőztetést kell biztosítani az üzem egész területén</a:t>
            </a:r>
          </a:p>
          <a:p>
            <a:pPr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vezetékek és csövek a falakban vagy a plafonon fussanak, és csak akkor lépjenek be az munkaterületre, mikor szükséges</a:t>
            </a:r>
          </a:p>
          <a:p>
            <a:pPr algn="just">
              <a:buFontTx/>
              <a:buChar char="-"/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nyitható ablakok kerülendők, légkamrák automata ajtókkal javasoltak </a:t>
            </a:r>
          </a:p>
          <a:p>
            <a:pPr algn="just"/>
            <a:r>
              <a:rPr lang="hu-H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a megfelelő házvezetés legalább olyan fontos, mint a megfelelő </a:t>
            </a:r>
            <a:r>
              <a:rPr lang="hu-H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üzemkialakítás</a:t>
            </a:r>
            <a:endParaRPr lang="hu-H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Tx/>
              <a:buChar char="-"/>
            </a:pPr>
            <a:endParaRPr lang="hu-H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42950" y="212035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hu-HU" sz="4900" dirty="0" smtClean="0"/>
              <a:t>A higiénikus üzemtervezés: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1. Üzemkialakítás</a:t>
            </a:r>
            <a:endParaRPr lang="hu-HU" sz="3200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97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ln>
            <a:noFill/>
          </a:ln>
        </p:spPr>
        <p:txBody>
          <a:bodyPr/>
          <a:lstStyle/>
          <a:p>
            <a:pPr algn="ctr"/>
            <a:r>
              <a:rPr lang="hu-HU" dirty="0" smtClean="0"/>
              <a:t>A tisztítás </a:t>
            </a:r>
            <a:r>
              <a:rPr lang="hu-HU" dirty="0" err="1" smtClean="0"/>
              <a:t>validálása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3217" y="1192696"/>
            <a:ext cx="8665699" cy="5300179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hu-HU" sz="2400" dirty="0" smtClean="0"/>
              <a:t>Berendezés minősítése, Művelet minősítése és Végrehajtás minősítése </a:t>
            </a:r>
            <a:endParaRPr lang="hu-HU" sz="2400" dirty="0" smtClean="0"/>
          </a:p>
          <a:p>
            <a:pPr>
              <a:spcBef>
                <a:spcPts val="800"/>
              </a:spcBef>
            </a:pPr>
            <a:r>
              <a:rPr lang="hu-HU" sz="2400" dirty="0" smtClean="0"/>
              <a:t>B</a:t>
            </a:r>
            <a:r>
              <a:rPr lang="hu-HU" sz="2400" dirty="0" smtClean="0"/>
              <a:t>erendezés </a:t>
            </a:r>
            <a:r>
              <a:rPr lang="hu-HU" sz="2400" dirty="0"/>
              <a:t>és </a:t>
            </a:r>
            <a:r>
              <a:rPr lang="hu-HU" sz="2400" dirty="0" smtClean="0"/>
              <a:t>Művelet fázisok </a:t>
            </a:r>
            <a:r>
              <a:rPr lang="hu-HU" sz="2400" dirty="0" smtClean="0">
                <a:sym typeface="Wingdings" panose="05000000000000000000" pitchFamily="2" charset="2"/>
              </a:rPr>
              <a:t></a:t>
            </a:r>
            <a:r>
              <a:rPr lang="hu-HU" sz="2400" dirty="0" smtClean="0"/>
              <a:t> </a:t>
            </a:r>
            <a:r>
              <a:rPr lang="hu-HU" sz="2400" dirty="0"/>
              <a:t>mint más </a:t>
            </a:r>
            <a:r>
              <a:rPr lang="hu-HU" sz="2400" dirty="0" smtClean="0"/>
              <a:t>műveleteknél</a:t>
            </a:r>
          </a:p>
          <a:p>
            <a:pPr>
              <a:spcBef>
                <a:spcPts val="800"/>
              </a:spcBef>
            </a:pPr>
            <a:r>
              <a:rPr lang="hu-HU" sz="2400" dirty="0" smtClean="0"/>
              <a:t>Végrehajtás </a:t>
            </a:r>
            <a:r>
              <a:rPr lang="hu-HU" sz="2400" dirty="0" smtClean="0"/>
              <a:t>minősítés </a:t>
            </a:r>
            <a:r>
              <a:rPr lang="hu-HU" sz="2400" dirty="0" smtClean="0">
                <a:sym typeface="Wingdings" panose="05000000000000000000" pitchFamily="2" charset="2"/>
              </a:rPr>
              <a:t> </a:t>
            </a:r>
            <a:r>
              <a:rPr lang="hu-HU" sz="2400" dirty="0" smtClean="0"/>
              <a:t>specifikus </a:t>
            </a:r>
            <a:r>
              <a:rPr lang="hu-HU" sz="2400" dirty="0" smtClean="0"/>
              <a:t>a CIP rendszerekre</a:t>
            </a:r>
          </a:p>
          <a:p>
            <a:pPr lvl="1">
              <a:spcBef>
                <a:spcPts val="800"/>
              </a:spcBef>
            </a:pPr>
            <a:r>
              <a:rPr lang="hu-HU" sz="2000" dirty="0" smtClean="0"/>
              <a:t>Akkor lehetséges, ha a készülék teljesíteni tudja a feladatot, amelyre tervezték </a:t>
            </a:r>
            <a:r>
              <a:rPr lang="hu-HU" sz="2000" dirty="0" smtClean="0">
                <a:sym typeface="Wingdings" panose="05000000000000000000" pitchFamily="2" charset="2"/>
              </a:rPr>
              <a:t> </a:t>
            </a:r>
            <a:r>
              <a:rPr lang="hu-HU" sz="2000" dirty="0" smtClean="0"/>
              <a:t>képes eltávolítani a legrosszabb szennyezőt az üzemből eredményesen és megismételhetően</a:t>
            </a:r>
          </a:p>
          <a:p>
            <a:pPr lvl="1">
              <a:spcBef>
                <a:spcPts val="800"/>
              </a:spcBef>
            </a:pPr>
            <a:r>
              <a:rPr lang="hu-HU" sz="2000" dirty="0" smtClean="0"/>
              <a:t>A teszteket hármasával végzik, a készüléknek minden esetben meg kell felelnie a követelményeknek</a:t>
            </a:r>
          </a:p>
          <a:p>
            <a:pPr>
              <a:spcBef>
                <a:spcPts val="800"/>
              </a:spcBef>
            </a:pPr>
            <a:r>
              <a:rPr lang="hu-HU" sz="2400" dirty="0" smtClean="0"/>
              <a:t>Egyedi </a:t>
            </a:r>
            <a:r>
              <a:rPr lang="hu-HU" sz="2400" dirty="0"/>
              <a:t>tisztító művelet </a:t>
            </a:r>
            <a:r>
              <a:rPr lang="hu-HU" sz="2400" dirty="0" err="1" smtClean="0"/>
              <a:t>validálása</a:t>
            </a:r>
            <a:endParaRPr lang="hu-HU" sz="2400" dirty="0" smtClean="0"/>
          </a:p>
          <a:p>
            <a:pPr lvl="1">
              <a:spcBef>
                <a:spcPts val="800"/>
              </a:spcBef>
            </a:pPr>
            <a:r>
              <a:rPr lang="hu-HU" sz="2000" dirty="0"/>
              <a:t>a</a:t>
            </a:r>
            <a:r>
              <a:rPr lang="hu-HU" sz="2000" dirty="0" smtClean="0"/>
              <a:t> legrosszabb szennyezőt elhelyezni </a:t>
            </a:r>
            <a:r>
              <a:rPr lang="hu-HU" sz="2000" dirty="0"/>
              <a:t>különböző </a:t>
            </a:r>
            <a:r>
              <a:rPr lang="hu-HU" sz="2000" dirty="0" smtClean="0"/>
              <a:t>helyeken </a:t>
            </a:r>
            <a:r>
              <a:rPr lang="hu-HU" sz="2000" dirty="0"/>
              <a:t>az </a:t>
            </a:r>
            <a:r>
              <a:rPr lang="hu-HU" sz="2000" dirty="0" smtClean="0"/>
              <a:t>üzemben</a:t>
            </a:r>
          </a:p>
          <a:p>
            <a:pPr lvl="1">
              <a:spcBef>
                <a:spcPts val="800"/>
              </a:spcBef>
            </a:pPr>
            <a:r>
              <a:rPr lang="hu-HU" sz="2000" dirty="0" smtClean="0"/>
              <a:t>a </a:t>
            </a:r>
            <a:r>
              <a:rPr lang="hu-HU" sz="2000" dirty="0"/>
              <a:t>tisztító </a:t>
            </a:r>
            <a:r>
              <a:rPr lang="hu-HU" sz="2000" dirty="0" smtClean="0"/>
              <a:t>rendszert </a:t>
            </a:r>
            <a:r>
              <a:rPr lang="hu-HU" sz="2000" dirty="0" smtClean="0"/>
              <a:t>futtatni </a:t>
            </a:r>
            <a:r>
              <a:rPr lang="hu-HU" sz="2000" dirty="0" smtClean="0">
                <a:sym typeface="Wingdings" panose="05000000000000000000" pitchFamily="2" charset="2"/>
              </a:rPr>
              <a:t></a:t>
            </a:r>
            <a:r>
              <a:rPr lang="hu-HU" sz="2000" dirty="0"/>
              <a:t>a tisztítási lépéseket olyan sorrendben, mint normál használat esetén (akár kézzel akár automatikusan)</a:t>
            </a:r>
            <a:endParaRPr lang="hu-HU" sz="2000" dirty="0" smtClean="0"/>
          </a:p>
          <a:p>
            <a:pPr lvl="1">
              <a:spcBef>
                <a:spcPts val="800"/>
              </a:spcBef>
            </a:pPr>
            <a:r>
              <a:rPr lang="hu-HU" sz="2000" dirty="0" smtClean="0"/>
              <a:t>a </a:t>
            </a:r>
            <a:r>
              <a:rPr lang="hu-HU" sz="2000" dirty="0"/>
              <a:t>szennyezett </a:t>
            </a:r>
            <a:r>
              <a:rPr lang="hu-HU" sz="2000" dirty="0" smtClean="0"/>
              <a:t>helyeken vizsgálni, </a:t>
            </a:r>
            <a:r>
              <a:rPr lang="hu-HU" sz="2000" dirty="0"/>
              <a:t>hogy </a:t>
            </a:r>
            <a:r>
              <a:rPr lang="hu-HU" sz="2000" dirty="0" smtClean="0"/>
              <a:t>mennyi </a:t>
            </a:r>
            <a:r>
              <a:rPr lang="hu-HU" sz="2000" dirty="0"/>
              <a:t>maradt a különböző komponensekből</a:t>
            </a:r>
          </a:p>
          <a:p>
            <a:pPr>
              <a:spcBef>
                <a:spcPts val="800"/>
              </a:spcBef>
            </a:pP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57950" y="6380231"/>
            <a:ext cx="2057400" cy="365125"/>
          </a:xfrm>
          <a:ln>
            <a:noFill/>
          </a:ln>
        </p:spPr>
        <p:txBody>
          <a:bodyPr/>
          <a:lstStyle/>
          <a:p>
            <a:fld id="{9BD5743D-9453-4ADE-9755-D306D73D02EE}" type="slidenum">
              <a:rPr lang="hu-HU" smtClean="0"/>
              <a:pPr/>
              <a:t>40</a:t>
            </a:fld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7" name="Egyenes összekötő 6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ln>
            <a:noFill/>
          </a:ln>
        </p:spPr>
        <p:txBody>
          <a:bodyPr/>
          <a:lstStyle/>
          <a:p>
            <a:pPr algn="ctr"/>
            <a:r>
              <a:rPr lang="hu-HU" dirty="0" smtClean="0"/>
              <a:t>A tisztítás </a:t>
            </a:r>
            <a:r>
              <a:rPr lang="hu-HU" dirty="0" err="1" smtClean="0"/>
              <a:t>validálása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3217" y="1179444"/>
            <a:ext cx="8665699" cy="5315018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u-HU" sz="2300" dirty="0" smtClean="0"/>
              <a:t>Egy tiszta felület kritériumai:</a:t>
            </a:r>
          </a:p>
          <a:p>
            <a:pPr lvl="1">
              <a:spcBef>
                <a:spcPts val="600"/>
              </a:spcBef>
            </a:pPr>
            <a:r>
              <a:rPr lang="hu-HU" sz="1900" dirty="0" smtClean="0"/>
              <a:t>Maradék </a:t>
            </a:r>
            <a:r>
              <a:rPr lang="hu-HU" sz="1900" dirty="0" err="1" smtClean="0"/>
              <a:t>biofilmtől</a:t>
            </a:r>
            <a:r>
              <a:rPr lang="hu-HU" sz="1900" dirty="0" smtClean="0"/>
              <a:t> és szennyezőtől mentes</a:t>
            </a:r>
          </a:p>
          <a:p>
            <a:pPr lvl="1">
              <a:spcBef>
                <a:spcPts val="600"/>
              </a:spcBef>
            </a:pPr>
            <a:r>
              <a:rPr lang="hu-HU" sz="1900" dirty="0" smtClean="0"/>
              <a:t>Jó fényviszonyoknál nem látszik szennyezés akár száraz, akár nedves a felszín</a:t>
            </a:r>
          </a:p>
          <a:p>
            <a:pPr lvl="1">
              <a:spcBef>
                <a:spcPts val="600"/>
              </a:spcBef>
            </a:pPr>
            <a:r>
              <a:rPr lang="hu-HU" sz="1900" dirty="0" smtClean="0"/>
              <a:t>Nem érezhető kifogásolható szag</a:t>
            </a:r>
          </a:p>
          <a:p>
            <a:pPr lvl="1">
              <a:spcBef>
                <a:spcPts val="600"/>
              </a:spcBef>
            </a:pPr>
            <a:r>
              <a:rPr lang="hu-HU" sz="1900" dirty="0" smtClean="0"/>
              <a:t>Az ujjunkat végighúzva a felületen, nem érdes vagy csúszós</a:t>
            </a:r>
          </a:p>
          <a:p>
            <a:pPr lvl="1">
              <a:spcBef>
                <a:spcPts val="600"/>
              </a:spcBef>
            </a:pPr>
            <a:r>
              <a:rPr lang="hu-HU" sz="1900" dirty="0" smtClean="0"/>
              <a:t>Tiszta, fehér papírzsebkendővel áttörölve a felületet, nem látszik rajta elszíneződés</a:t>
            </a:r>
          </a:p>
          <a:p>
            <a:pPr lvl="1">
              <a:spcBef>
                <a:spcPts val="600"/>
              </a:spcBef>
            </a:pPr>
            <a:r>
              <a:rPr lang="hu-HU" sz="1900" dirty="0" smtClean="0"/>
              <a:t>A felületről egyenletesen folyik le víz</a:t>
            </a:r>
          </a:p>
          <a:p>
            <a:pPr lvl="1">
              <a:spcBef>
                <a:spcPts val="600"/>
              </a:spcBef>
            </a:pPr>
            <a:r>
              <a:rPr lang="hu-HU" sz="1900" dirty="0" smtClean="0"/>
              <a:t>Nem detektálható fluoreszcencia, ha a felületet hosszú hullámú (340-380 nm) </a:t>
            </a:r>
            <a:r>
              <a:rPr lang="hu-HU" sz="1900" dirty="0"/>
              <a:t>U</a:t>
            </a:r>
            <a:r>
              <a:rPr lang="hu-HU" sz="1900" dirty="0" smtClean="0"/>
              <a:t>V fénnyel vizsgáljuk</a:t>
            </a:r>
          </a:p>
          <a:p>
            <a:pPr>
              <a:spcBef>
                <a:spcPts val="600"/>
              </a:spcBef>
            </a:pPr>
            <a:r>
              <a:rPr lang="hu-HU" sz="2300" dirty="0" smtClean="0"/>
              <a:t>Szubjektív </a:t>
            </a:r>
            <a:r>
              <a:rPr lang="hu-HU" sz="2300" dirty="0" smtClean="0">
                <a:sym typeface="Wingdings" panose="05000000000000000000" pitchFamily="2" charset="2"/>
              </a:rPr>
              <a:t></a:t>
            </a:r>
            <a:r>
              <a:rPr lang="hu-HU" sz="2300" dirty="0" smtClean="0"/>
              <a:t> kvantitatív teszteket </a:t>
            </a:r>
            <a:r>
              <a:rPr lang="hu-HU" sz="2300" dirty="0"/>
              <a:t>is </a:t>
            </a:r>
            <a:r>
              <a:rPr lang="hu-HU" sz="2300" dirty="0" smtClean="0"/>
              <a:t>kell végezni</a:t>
            </a:r>
            <a:endParaRPr lang="hu-HU" sz="2300" dirty="0"/>
          </a:p>
          <a:p>
            <a:pPr>
              <a:spcBef>
                <a:spcPts val="600"/>
              </a:spcBef>
            </a:pPr>
            <a:r>
              <a:rPr lang="hu-HU" sz="2300" dirty="0"/>
              <a:t>A legáltalánosabb tesztek </a:t>
            </a:r>
            <a:r>
              <a:rPr lang="hu-HU" sz="2300" dirty="0" smtClean="0">
                <a:sym typeface="Wingdings" panose="05000000000000000000" pitchFamily="2" charset="2"/>
              </a:rPr>
              <a:t> </a:t>
            </a:r>
            <a:r>
              <a:rPr lang="hu-HU" sz="2300" dirty="0" smtClean="0"/>
              <a:t>fehérje nyomokra, </a:t>
            </a:r>
            <a:r>
              <a:rPr lang="hu-HU" sz="2300" dirty="0"/>
              <a:t>biológiai </a:t>
            </a:r>
            <a:r>
              <a:rPr lang="hu-HU" sz="2300" dirty="0" smtClean="0"/>
              <a:t>terhelésre</a:t>
            </a:r>
          </a:p>
          <a:p>
            <a:pPr lvl="1">
              <a:spcBef>
                <a:spcPts val="600"/>
              </a:spcBef>
            </a:pPr>
            <a:r>
              <a:rPr lang="hu-HU" sz="1900" dirty="0" smtClean="0"/>
              <a:t>Mintafelület </a:t>
            </a:r>
            <a:r>
              <a:rPr lang="hu-HU" sz="1900" dirty="0"/>
              <a:t>kezelése az adott </a:t>
            </a:r>
            <a:r>
              <a:rPr lang="hu-HU" sz="1900" dirty="0" smtClean="0"/>
              <a:t>komponenssel (ismert mennyiség)</a:t>
            </a:r>
            <a:endParaRPr lang="hu-HU" sz="1900" dirty="0"/>
          </a:p>
          <a:p>
            <a:pPr lvl="1">
              <a:spcBef>
                <a:spcPts val="600"/>
              </a:spcBef>
            </a:pPr>
            <a:r>
              <a:rPr lang="hu-HU" sz="1900" dirty="0"/>
              <a:t>Tisztító műveletek </a:t>
            </a:r>
            <a:r>
              <a:rPr lang="hu-HU" sz="1900" dirty="0" smtClean="0"/>
              <a:t>futtatása</a:t>
            </a:r>
          </a:p>
          <a:p>
            <a:pPr lvl="1">
              <a:spcBef>
                <a:spcPts val="600"/>
              </a:spcBef>
            </a:pPr>
            <a:r>
              <a:rPr lang="hu-HU" sz="1900" dirty="0" smtClean="0"/>
              <a:t>Mintafelület eltávolítása, felesleges vizet lerázni</a:t>
            </a:r>
          </a:p>
          <a:p>
            <a:pPr lvl="1">
              <a:spcBef>
                <a:spcPts val="600"/>
              </a:spcBef>
            </a:pPr>
            <a:r>
              <a:rPr lang="hu-HU" sz="1900" dirty="0" smtClean="0"/>
              <a:t>Kimutatás</a:t>
            </a:r>
            <a:endParaRPr lang="hu-HU" sz="1900" dirty="0"/>
          </a:p>
          <a:p>
            <a:pPr>
              <a:spcBef>
                <a:spcPts val="600"/>
              </a:spcBef>
            </a:pPr>
            <a:endParaRPr lang="hu-HU" sz="2000" dirty="0">
              <a:sym typeface="Wingdings" panose="05000000000000000000" pitchFamily="2" charset="2"/>
            </a:endParaRPr>
          </a:p>
          <a:p>
            <a:pPr marL="457200" lvl="1" indent="0">
              <a:spcBef>
                <a:spcPts val="600"/>
              </a:spcBef>
              <a:buNone/>
            </a:pPr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57950" y="6380231"/>
            <a:ext cx="2057400" cy="365125"/>
          </a:xfrm>
          <a:ln>
            <a:noFill/>
          </a:ln>
        </p:spPr>
        <p:txBody>
          <a:bodyPr/>
          <a:lstStyle/>
          <a:p>
            <a:fld id="{9BD5743D-9453-4ADE-9755-D306D73D02EE}" type="slidenum">
              <a:rPr lang="hu-HU" smtClean="0"/>
              <a:pPr/>
              <a:t>41</a:t>
            </a:fld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7" name="Egyenes összekötő 6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00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hu-HU" dirty="0" smtClean="0"/>
              <a:t>A tisztítás </a:t>
            </a:r>
            <a:r>
              <a:rPr lang="hu-HU" dirty="0" err="1" smtClean="0"/>
              <a:t>validálása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265043" y="1219200"/>
            <a:ext cx="8627165" cy="5273675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hu-HU" sz="2400" dirty="0" smtClean="0"/>
              <a:t>Fehérjékre</a:t>
            </a:r>
            <a:r>
              <a:rPr lang="hu-HU" sz="2400" dirty="0" smtClean="0"/>
              <a:t>:</a:t>
            </a:r>
          </a:p>
          <a:p>
            <a:pPr lvl="1">
              <a:spcBef>
                <a:spcPts val="800"/>
              </a:spcBef>
            </a:pPr>
            <a:r>
              <a:rPr lang="hu-HU" sz="2000" dirty="0" smtClean="0"/>
              <a:t>Kimutatás: </a:t>
            </a:r>
            <a:r>
              <a:rPr lang="hu-HU" sz="2000" dirty="0" err="1" smtClean="0"/>
              <a:t>nitrocellulóz</a:t>
            </a:r>
            <a:r>
              <a:rPr lang="hu-HU" sz="2000" dirty="0" smtClean="0"/>
              <a:t> membránon </a:t>
            </a:r>
            <a:r>
              <a:rPr lang="hu-HU" sz="2000" dirty="0" err="1" smtClean="0"/>
              <a:t>Comassie</a:t>
            </a:r>
            <a:r>
              <a:rPr lang="hu-HU" sz="2000" dirty="0" smtClean="0"/>
              <a:t> </a:t>
            </a:r>
            <a:r>
              <a:rPr lang="hu-HU" sz="2000" dirty="0" err="1" smtClean="0"/>
              <a:t>Blue</a:t>
            </a:r>
            <a:r>
              <a:rPr lang="hu-HU" sz="2000" dirty="0" smtClean="0"/>
              <a:t> festékkel</a:t>
            </a:r>
          </a:p>
          <a:p>
            <a:pPr lvl="1">
              <a:spcBef>
                <a:spcPts val="800"/>
              </a:spcBef>
            </a:pPr>
            <a:r>
              <a:rPr lang="hu-HU" sz="2000" dirty="0" smtClean="0"/>
              <a:t>Specifikusabb próbák, pl. </a:t>
            </a:r>
            <a:r>
              <a:rPr lang="hu-HU" sz="2000" dirty="0" err="1" smtClean="0"/>
              <a:t>immunoperoxidáz</a:t>
            </a:r>
            <a:r>
              <a:rPr lang="hu-HU" sz="2000" dirty="0" smtClean="0"/>
              <a:t> teszt</a:t>
            </a:r>
          </a:p>
          <a:p>
            <a:pPr>
              <a:spcBef>
                <a:spcPts val="800"/>
              </a:spcBef>
            </a:pPr>
            <a:r>
              <a:rPr lang="hu-HU" sz="2400" dirty="0" smtClean="0"/>
              <a:t>Biológiai terhelésre:</a:t>
            </a:r>
          </a:p>
          <a:p>
            <a:pPr lvl="1">
              <a:spcBef>
                <a:spcPts val="800"/>
              </a:spcBef>
            </a:pPr>
            <a:r>
              <a:rPr lang="hu-HU" sz="2000" dirty="0" smtClean="0"/>
              <a:t>Kimutatás: </a:t>
            </a:r>
            <a:r>
              <a:rPr lang="hu-HU" sz="2000" dirty="0" err="1" smtClean="0"/>
              <a:t>petricsészén</a:t>
            </a:r>
            <a:r>
              <a:rPr lang="hu-HU" sz="2000" dirty="0" smtClean="0"/>
              <a:t>/mintafelületen (táptalaj kell) tenyésztés </a:t>
            </a:r>
            <a:r>
              <a:rPr lang="hu-HU" sz="2000" dirty="0" smtClean="0">
                <a:sym typeface="Wingdings" panose="05000000000000000000" pitchFamily="2" charset="2"/>
              </a:rPr>
              <a:t></a:t>
            </a:r>
            <a:r>
              <a:rPr lang="hu-HU" sz="2000" dirty="0" smtClean="0"/>
              <a:t> </a:t>
            </a:r>
            <a:r>
              <a:rPr lang="hu-HU" sz="2000" dirty="0" smtClean="0"/>
              <a:t>telepszámlálás</a:t>
            </a:r>
          </a:p>
          <a:p>
            <a:pPr lvl="1">
              <a:spcBef>
                <a:spcPts val="800"/>
              </a:spcBef>
            </a:pPr>
            <a:r>
              <a:rPr lang="hu-HU" sz="2000" dirty="0" smtClean="0"/>
              <a:t>Modernebb </a:t>
            </a:r>
            <a:r>
              <a:rPr lang="hu-HU" sz="2000" dirty="0" smtClean="0"/>
              <a:t>próbák, pl. ATP </a:t>
            </a:r>
            <a:r>
              <a:rPr lang="hu-HU" sz="2000" dirty="0" err="1" smtClean="0"/>
              <a:t>biolumineszcencia</a:t>
            </a:r>
            <a:endParaRPr lang="hu-HU" sz="2000" dirty="0" smtClean="0"/>
          </a:p>
          <a:p>
            <a:pPr>
              <a:spcBef>
                <a:spcPts val="800"/>
              </a:spcBef>
            </a:pPr>
            <a:r>
              <a:rPr lang="hu-HU" sz="2400" dirty="0" err="1" smtClean="0"/>
              <a:t>Pirogénmentesítés</a:t>
            </a:r>
            <a:r>
              <a:rPr lang="hu-HU" sz="2400" dirty="0" smtClean="0"/>
              <a:t> hatékonysága </a:t>
            </a:r>
            <a:r>
              <a:rPr lang="hu-HU" sz="2400" dirty="0" smtClean="0">
                <a:sym typeface="Wingdings" panose="05000000000000000000" pitchFamily="2" charset="2"/>
              </a:rPr>
              <a:t> p</a:t>
            </a:r>
            <a:r>
              <a:rPr lang="hu-HU" sz="2400" dirty="0" smtClean="0"/>
              <a:t>irogén </a:t>
            </a:r>
            <a:r>
              <a:rPr lang="hu-HU" sz="2400" dirty="0" smtClean="0"/>
              <a:t>tesztelés</a:t>
            </a:r>
            <a:endParaRPr lang="hu-HU" sz="2400" dirty="0"/>
          </a:p>
          <a:p>
            <a:pPr lvl="1">
              <a:spcBef>
                <a:spcPts val="800"/>
              </a:spcBef>
            </a:pPr>
            <a:r>
              <a:rPr lang="hu-HU" sz="2000" dirty="0"/>
              <a:t>Hagyományosan </a:t>
            </a:r>
            <a:r>
              <a:rPr lang="hu-HU" sz="2000" dirty="0">
                <a:sym typeface="Wingdings" panose="05000000000000000000" pitchFamily="2" charset="2"/>
              </a:rPr>
              <a:t></a:t>
            </a:r>
            <a:r>
              <a:rPr lang="hu-HU" sz="2000" dirty="0"/>
              <a:t> nyulakkal</a:t>
            </a:r>
            <a:endParaRPr lang="hu-HU" sz="1800" dirty="0"/>
          </a:p>
          <a:p>
            <a:pPr lvl="1">
              <a:spcBef>
                <a:spcPts val="800"/>
              </a:spcBef>
            </a:pPr>
            <a:r>
              <a:rPr lang="hu-HU" sz="2000" dirty="0"/>
              <a:t>Újabban </a:t>
            </a:r>
            <a:r>
              <a:rPr lang="hu-HU" sz="2000" dirty="0">
                <a:sym typeface="Wingdings" panose="05000000000000000000" pitchFamily="2" charset="2"/>
              </a:rPr>
              <a:t></a:t>
            </a:r>
            <a:r>
              <a:rPr lang="hu-HU" sz="2000" dirty="0"/>
              <a:t> </a:t>
            </a:r>
            <a:r>
              <a:rPr lang="hu-HU" sz="2000" dirty="0" smtClean="0"/>
              <a:t>LAL</a:t>
            </a:r>
            <a:r>
              <a:rPr lang="hu-HU" sz="2000" dirty="0"/>
              <a:t> </a:t>
            </a:r>
            <a:r>
              <a:rPr lang="hu-HU" sz="2000" dirty="0" smtClean="0"/>
              <a:t>(</a:t>
            </a:r>
            <a:r>
              <a:rPr lang="hu-HU" sz="2000" i="1" dirty="0" err="1" smtClean="0"/>
              <a:t>Limulus</a:t>
            </a:r>
            <a:r>
              <a:rPr lang="hu-HU" sz="2000" i="1" dirty="0" smtClean="0"/>
              <a:t> </a:t>
            </a:r>
            <a:r>
              <a:rPr lang="hu-HU" sz="2000" i="1" dirty="0" err="1"/>
              <a:t>amoebocyte</a:t>
            </a:r>
            <a:r>
              <a:rPr lang="hu-HU" sz="2000" i="1" dirty="0"/>
              <a:t> </a:t>
            </a:r>
            <a:r>
              <a:rPr lang="hu-HU" sz="2000" i="1" dirty="0" err="1" smtClean="0"/>
              <a:t>lysate</a:t>
            </a:r>
            <a:r>
              <a:rPr lang="hu-HU" sz="2000" dirty="0" smtClean="0"/>
              <a:t>)</a:t>
            </a:r>
            <a:r>
              <a:rPr lang="hu-HU" sz="2000" dirty="0" smtClean="0"/>
              <a:t> </a:t>
            </a:r>
            <a:r>
              <a:rPr lang="hu-HU" sz="2000" dirty="0"/>
              <a:t>teszt </a:t>
            </a:r>
          </a:p>
          <a:p>
            <a:pPr>
              <a:spcBef>
                <a:spcPts val="800"/>
              </a:spcBef>
            </a:pPr>
            <a:r>
              <a:rPr lang="hu-HU" sz="2000" dirty="0"/>
              <a:t>Nem megfelelően </a:t>
            </a:r>
            <a:r>
              <a:rPr lang="hu-HU" sz="2000" dirty="0" err="1"/>
              <a:t>pirogénmentesített</a:t>
            </a:r>
            <a:r>
              <a:rPr lang="hu-HU" sz="2000" dirty="0"/>
              <a:t> üvegáru, SDS, karbamid, EDTA, </a:t>
            </a:r>
            <a:r>
              <a:rPr lang="hu-HU" sz="2000" dirty="0" err="1"/>
              <a:t>heparin</a:t>
            </a:r>
            <a:r>
              <a:rPr lang="hu-HU" sz="2000" dirty="0"/>
              <a:t> és penicillin G </a:t>
            </a:r>
            <a:r>
              <a:rPr lang="hu-HU" sz="2000" dirty="0">
                <a:sym typeface="Wingdings" panose="05000000000000000000" pitchFamily="2" charset="2"/>
              </a:rPr>
              <a:t> </a:t>
            </a:r>
            <a:r>
              <a:rPr lang="hu-HU" sz="2000" dirty="0"/>
              <a:t>zavarhatja az elemzést, </a:t>
            </a:r>
            <a:r>
              <a:rPr lang="hu-HU" sz="2000" dirty="0" err="1"/>
              <a:t>mintaelőkészítés</a:t>
            </a:r>
            <a:r>
              <a:rPr lang="hu-HU" sz="2000" dirty="0" smtClean="0"/>
              <a:t>!!!</a:t>
            </a:r>
            <a:r>
              <a:rPr lang="hu-HU" sz="2400" dirty="0"/>
              <a:t> </a:t>
            </a:r>
            <a:endParaRPr lang="hu-HU" sz="2400" dirty="0" smtClean="0"/>
          </a:p>
          <a:p>
            <a:pPr>
              <a:spcBef>
                <a:spcPts val="800"/>
              </a:spcBef>
            </a:pPr>
            <a:r>
              <a:rPr lang="hu-HU" sz="2400" dirty="0" smtClean="0"/>
              <a:t>A </a:t>
            </a:r>
            <a:r>
              <a:rPr lang="hu-HU" sz="2400" dirty="0"/>
              <a:t>végső öblítési szakasz hatékonysága </a:t>
            </a:r>
            <a:r>
              <a:rPr lang="hu-HU" sz="2400" dirty="0">
                <a:sym typeface="Wingdings" panose="05000000000000000000" pitchFamily="2" charset="2"/>
              </a:rPr>
              <a:t></a:t>
            </a:r>
            <a:r>
              <a:rPr lang="hu-HU" sz="2400" dirty="0"/>
              <a:t> maradék </a:t>
            </a:r>
            <a:r>
              <a:rPr lang="hu-HU" sz="2400" dirty="0" err="1"/>
              <a:t>detergensre</a:t>
            </a:r>
            <a:r>
              <a:rPr lang="hu-HU" sz="2400" dirty="0"/>
              <a:t> </a:t>
            </a:r>
          </a:p>
          <a:p>
            <a:pPr lvl="1">
              <a:spcBef>
                <a:spcPts val="800"/>
              </a:spcBef>
            </a:pPr>
            <a:r>
              <a:rPr lang="hu-HU" sz="2000" dirty="0"/>
              <a:t>Fenolftalein csepp </a:t>
            </a:r>
            <a:r>
              <a:rPr lang="hu-HU" sz="2000" dirty="0">
                <a:sym typeface="Wingdings" panose="05000000000000000000" pitchFamily="2" charset="2"/>
              </a:rPr>
              <a:t></a:t>
            </a:r>
            <a:r>
              <a:rPr lang="hu-HU" sz="2000" dirty="0"/>
              <a:t> ha lilára színeződik, van maradék </a:t>
            </a:r>
            <a:r>
              <a:rPr lang="hu-HU" sz="2000" dirty="0" err="1"/>
              <a:t>NaOH</a:t>
            </a:r>
            <a:endParaRPr lang="hu-HU" sz="2000" dirty="0"/>
          </a:p>
          <a:p>
            <a:pPr lvl="1">
              <a:spcBef>
                <a:spcPts val="800"/>
              </a:spcBef>
            </a:pP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57950" y="6380231"/>
            <a:ext cx="2057400" cy="365125"/>
          </a:xfrm>
        </p:spPr>
        <p:txBody>
          <a:bodyPr/>
          <a:lstStyle/>
          <a:p>
            <a:fld id="{9BD5743D-9453-4ADE-9755-D306D73D02EE}" type="slidenum">
              <a:rPr lang="hu-HU" smtClean="0"/>
              <a:pPr/>
              <a:t>42</a:t>
            </a:fld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8" name="Egyenes összekötő 7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77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ln>
            <a:noFill/>
          </a:ln>
        </p:spPr>
        <p:txBody>
          <a:bodyPr/>
          <a:lstStyle/>
          <a:p>
            <a:pPr algn="ctr"/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7285" y="1205948"/>
            <a:ext cx="8637563" cy="5288513"/>
          </a:xfrm>
          <a:ln>
            <a:noFill/>
          </a:ln>
        </p:spPr>
        <p:txBody>
          <a:bodyPr>
            <a:normAutofit/>
          </a:bodyPr>
          <a:lstStyle/>
          <a:p>
            <a:r>
              <a:rPr lang="hu-HU" sz="2400" dirty="0" smtClean="0"/>
              <a:t>A tisztítás létfontosságú része a biokémiai gyártási műveleteknek</a:t>
            </a:r>
          </a:p>
          <a:p>
            <a:r>
              <a:rPr lang="hu-HU" sz="2400" dirty="0" smtClean="0"/>
              <a:t>Javítja az üzem teljesítményét</a:t>
            </a:r>
            <a:r>
              <a:rPr lang="hu-HU" sz="2400" dirty="0" smtClean="0"/>
              <a:t>, </a:t>
            </a:r>
            <a:r>
              <a:rPr lang="hu-HU" sz="2400" dirty="0" smtClean="0"/>
              <a:t>kielégít hatósági előírásokat</a:t>
            </a:r>
          </a:p>
          <a:p>
            <a:r>
              <a:rPr lang="hu-HU" sz="2400" dirty="0" err="1" smtClean="0"/>
              <a:t>Biofeldolgozó</a:t>
            </a:r>
            <a:r>
              <a:rPr lang="hu-HU" sz="2400" dirty="0" smtClean="0"/>
              <a:t> üzem </a:t>
            </a:r>
            <a:r>
              <a:rPr lang="hu-HU" sz="2400" dirty="0" smtClean="0"/>
              <a:t>tervezése </a:t>
            </a:r>
            <a:r>
              <a:rPr lang="hu-HU" sz="2400" dirty="0" smtClean="0">
                <a:sym typeface="Wingdings" panose="05000000000000000000" pitchFamily="2" charset="2"/>
              </a:rPr>
              <a:t></a:t>
            </a:r>
            <a:r>
              <a:rPr lang="hu-HU" sz="2400" dirty="0" smtClean="0"/>
              <a:t> </a:t>
            </a:r>
            <a:r>
              <a:rPr lang="hu-HU" sz="2400" dirty="0" smtClean="0"/>
              <a:t>alapszintű higiéniai </a:t>
            </a:r>
            <a:r>
              <a:rPr lang="hu-HU" sz="2400" dirty="0" smtClean="0"/>
              <a:t>megfontolások</a:t>
            </a:r>
          </a:p>
          <a:p>
            <a:r>
              <a:rPr lang="hu-HU" sz="2400" dirty="0" smtClean="0"/>
              <a:t>Üzem működése </a:t>
            </a:r>
            <a:r>
              <a:rPr lang="hu-HU" sz="2400" dirty="0" smtClean="0">
                <a:sym typeface="Wingdings" panose="05000000000000000000" pitchFamily="2" charset="2"/>
              </a:rPr>
              <a:t></a:t>
            </a:r>
            <a:r>
              <a:rPr lang="hu-HU" sz="2400" dirty="0" smtClean="0"/>
              <a:t> </a:t>
            </a:r>
            <a:r>
              <a:rPr lang="hu-HU" sz="2400" dirty="0"/>
              <a:t>higiénia fenntartásához </a:t>
            </a:r>
            <a:r>
              <a:rPr lang="hu-HU" sz="2400" dirty="0" smtClean="0"/>
              <a:t>szükséges tisztítási </a:t>
            </a:r>
            <a:r>
              <a:rPr lang="hu-HU" sz="2400" dirty="0" smtClean="0"/>
              <a:t>műveletek</a:t>
            </a:r>
          </a:p>
          <a:p>
            <a:r>
              <a:rPr lang="hu-HU" sz="2400" dirty="0"/>
              <a:t>M</a:t>
            </a:r>
            <a:r>
              <a:rPr lang="hu-HU" sz="2400" dirty="0" smtClean="0"/>
              <a:t>odern </a:t>
            </a:r>
            <a:r>
              <a:rPr lang="hu-HU" sz="2400" dirty="0" smtClean="0"/>
              <a:t>CIP rendszerek nagyban segítik az üzem </a:t>
            </a:r>
            <a:r>
              <a:rPr lang="hu-HU" sz="2400" dirty="0" smtClean="0"/>
              <a:t>működését</a:t>
            </a:r>
          </a:p>
          <a:p>
            <a:pPr lvl="1"/>
            <a:r>
              <a:rPr lang="hu-HU" sz="2000" dirty="0" smtClean="0"/>
              <a:t> </a:t>
            </a:r>
            <a:r>
              <a:rPr lang="hu-HU" sz="2000" dirty="0" smtClean="0"/>
              <a:t>holtidő </a:t>
            </a:r>
            <a:r>
              <a:rPr lang="hu-HU" sz="2000" dirty="0" smtClean="0"/>
              <a:t>csökkentése</a:t>
            </a:r>
          </a:p>
          <a:p>
            <a:pPr lvl="1"/>
            <a:r>
              <a:rPr lang="hu-HU" sz="2000" dirty="0" smtClean="0"/>
              <a:t>minőség </a:t>
            </a:r>
            <a:r>
              <a:rPr lang="hu-HU" sz="2000" dirty="0" smtClean="0"/>
              <a:t>és következetesség </a:t>
            </a:r>
            <a:r>
              <a:rPr lang="hu-HU" sz="2000" dirty="0" smtClean="0"/>
              <a:t>biztosítása</a:t>
            </a:r>
            <a:endParaRPr lang="hu-HU" sz="2000" dirty="0" smtClean="0"/>
          </a:p>
          <a:p>
            <a:r>
              <a:rPr lang="hu-HU" sz="2400" dirty="0" smtClean="0"/>
              <a:t>A CIP rendszerek specifikálhatók </a:t>
            </a:r>
            <a:r>
              <a:rPr lang="hu-HU" sz="2400" dirty="0" smtClean="0">
                <a:sym typeface="Wingdings" panose="05000000000000000000" pitchFamily="2" charset="2"/>
              </a:rPr>
              <a:t> </a:t>
            </a:r>
            <a:r>
              <a:rPr lang="hu-HU" sz="2400" dirty="0" smtClean="0"/>
              <a:t>szinte </a:t>
            </a:r>
            <a:r>
              <a:rPr lang="hu-HU" sz="2400" dirty="0" smtClean="0"/>
              <a:t>bármilyen berendezés </a:t>
            </a:r>
            <a:r>
              <a:rPr lang="hu-HU" sz="2400" dirty="0" smtClean="0"/>
              <a:t>követelményeinek megfelelhetnek</a:t>
            </a:r>
            <a:endParaRPr lang="hu-HU" sz="2400" dirty="0" smtClean="0"/>
          </a:p>
          <a:p>
            <a:r>
              <a:rPr lang="hu-HU" sz="2400" dirty="0" smtClean="0"/>
              <a:t>A tisztító rendszerek és működésük </a:t>
            </a:r>
            <a:r>
              <a:rPr lang="hu-HU" sz="2400" dirty="0" err="1" smtClean="0"/>
              <a:t>validálása</a:t>
            </a:r>
            <a:r>
              <a:rPr lang="hu-HU" sz="2400" dirty="0" smtClean="0"/>
              <a:t> </a:t>
            </a:r>
            <a:r>
              <a:rPr lang="hu-HU" sz="2400" dirty="0" smtClean="0">
                <a:sym typeface="Wingdings" panose="05000000000000000000" pitchFamily="2" charset="2"/>
              </a:rPr>
              <a:t> </a:t>
            </a:r>
            <a:r>
              <a:rPr lang="hu-HU" sz="2400" dirty="0" smtClean="0"/>
              <a:t>gyakran </a:t>
            </a:r>
            <a:r>
              <a:rPr lang="hu-HU" sz="2400" dirty="0" smtClean="0"/>
              <a:t>szükséges, a vizsgálati módszerek általában egyszerűek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57950" y="6380231"/>
            <a:ext cx="2057400" cy="365125"/>
          </a:xfrm>
          <a:ln>
            <a:noFill/>
          </a:ln>
        </p:spPr>
        <p:txBody>
          <a:bodyPr/>
          <a:lstStyle/>
          <a:p>
            <a:fld id="{9BD5743D-9453-4ADE-9755-D306D73D02EE}" type="slidenum">
              <a:rPr lang="hu-HU" smtClean="0"/>
              <a:pPr/>
              <a:t>43</a:t>
            </a:fld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7" name="Egyenes összekötő 6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ln>
            <a:noFill/>
          </a:ln>
        </p:spPr>
        <p:txBody>
          <a:bodyPr/>
          <a:lstStyle/>
          <a:p>
            <a:pPr algn="ctr"/>
            <a:r>
              <a:rPr lang="hu-HU" dirty="0" smtClean="0"/>
              <a:t>Kérdések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7285" y="1325563"/>
            <a:ext cx="8637563" cy="5175872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hu-HU" dirty="0" smtClean="0"/>
              <a:t>Miért van szükség tisztításra?</a:t>
            </a:r>
          </a:p>
          <a:p>
            <a:pPr marL="514350" indent="-514350">
              <a:buFont typeface="+mj-lt"/>
              <a:buAutoNum type="arabicParenR"/>
            </a:pPr>
            <a:r>
              <a:rPr lang="hu-HU" dirty="0" smtClean="0"/>
              <a:t>Sorolj fel 5 általános higiénikus üzem kialakítási elvet!</a:t>
            </a:r>
          </a:p>
          <a:p>
            <a:pPr marL="514350" indent="-514350">
              <a:buFont typeface="+mj-lt"/>
              <a:buAutoNum type="arabicParenR"/>
            </a:pPr>
            <a:r>
              <a:rPr lang="hu-HU" dirty="0" smtClean="0"/>
              <a:t>Hogyan lehet megadni a felületi érdességet?</a:t>
            </a:r>
          </a:p>
          <a:p>
            <a:pPr marL="514350" indent="-514350">
              <a:buFont typeface="+mj-lt"/>
              <a:buAutoNum type="arabicParenR"/>
            </a:pPr>
            <a:r>
              <a:rPr lang="hu-HU" dirty="0" smtClean="0"/>
              <a:t>Milyen műanyagok nem használhatók?</a:t>
            </a:r>
          </a:p>
          <a:p>
            <a:pPr marL="514350" indent="-514350">
              <a:buFont typeface="+mj-lt"/>
              <a:buAutoNum type="arabicParenR"/>
            </a:pPr>
            <a:r>
              <a:rPr lang="hu-HU" dirty="0" smtClean="0"/>
              <a:t>Rajzold le 3 anyagáram keveredését megakadályozó rendszer sematikus ábráját!</a:t>
            </a:r>
          </a:p>
          <a:p>
            <a:pPr marL="514350" indent="-514350">
              <a:spcBef>
                <a:spcPts val="3600"/>
              </a:spcBef>
              <a:buFont typeface="+mj-lt"/>
              <a:buAutoNum type="arabicPeriod"/>
            </a:pPr>
            <a:r>
              <a:rPr lang="hu-HU" dirty="0" smtClean="0"/>
              <a:t>Milyen vegyülettípusokból állnak a tisztításhoz legáltalánosabban használt </a:t>
            </a:r>
            <a:r>
              <a:rPr lang="hu-HU" dirty="0" err="1" smtClean="0"/>
              <a:t>reagenskeverékek</a:t>
            </a:r>
            <a:r>
              <a:rPr lang="hu-HU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Mi a műveletek tipikus sorrendje csővezetékek </a:t>
            </a:r>
            <a:r>
              <a:rPr lang="hu-HU" dirty="0"/>
              <a:t>CIP </a:t>
            </a:r>
            <a:r>
              <a:rPr lang="hu-HU" dirty="0" smtClean="0"/>
              <a:t>tisztításakor?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Melyek a CIP tisztítás fő előnyei a hagyományos módszerrel szemben?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Anyaghasznosítás szempontjából milyen CIP rendszereket különböztetünk meg?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Sorolj fel 5-öt a tiszta felület kritériumai közül!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57950" y="6380231"/>
            <a:ext cx="2057400" cy="365125"/>
          </a:xfrm>
          <a:ln>
            <a:noFill/>
          </a:ln>
        </p:spPr>
        <p:txBody>
          <a:bodyPr/>
          <a:lstStyle/>
          <a:p>
            <a:fld id="{9BD5743D-9453-4ADE-9755-D306D73D02EE}" type="slidenum">
              <a:rPr lang="hu-HU" smtClean="0"/>
              <a:pPr/>
              <a:t>44</a:t>
            </a:fld>
            <a:endParaRPr lang="hu-HU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22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242005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hu-HU" sz="4900" dirty="0" smtClean="0"/>
              <a:t>A higiénikus üzemtervezés: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2. Felszínek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2844" y="1378122"/>
            <a:ext cx="8858312" cy="519148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Minden anyagárammal érintkező felület legyen:</a:t>
            </a:r>
          </a:p>
          <a:p>
            <a:pPr algn="just">
              <a:buFontTx/>
              <a:buChar char="-"/>
            </a:pP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sima, résektől és kiszögellésektől mentes</a:t>
            </a:r>
          </a:p>
          <a:p>
            <a:pPr algn="just">
              <a:buFontTx/>
              <a:buChar char="-"/>
            </a:pP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nem pórusos</a:t>
            </a:r>
          </a:p>
          <a:p>
            <a:pPr algn="just">
              <a:buFontTx/>
              <a:buChar char="-"/>
            </a:pPr>
            <a:endParaRPr lang="hu-H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felület érdességét 2 különböző módon lehet megadni: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hu-H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grit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igen finom szemcsenagyságú kvarchomokkő finomságával definiált</a:t>
            </a:r>
            <a:endParaRPr lang="hu-H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hu-H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hu-H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Roughness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average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pPr algn="just"/>
            <a:endParaRPr lang="hu-H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Eltérő berendezéseknél eltérő érdesség engedhető meg, pl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pPr algn="just"/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hu-H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nemsteril</a:t>
            </a: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tárolótartályok esetén 120 </a:t>
            </a:r>
            <a:r>
              <a:rPr lang="hu-H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grit</a:t>
            </a: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hu-H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=1-3 </a:t>
            </a:r>
            <a:r>
              <a:rPr lang="el-GR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algn="just"/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steril tárolótartályoknál 180-240 </a:t>
            </a:r>
            <a:r>
              <a:rPr lang="hu-H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grit</a:t>
            </a: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hu-H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=0,5-1,5 </a:t>
            </a:r>
            <a:r>
              <a:rPr lang="el-GR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algn="just"/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fermentor esetén 240-360 </a:t>
            </a:r>
            <a:r>
              <a:rPr lang="hu-H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grit</a:t>
            </a: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hu-H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=0,2 </a:t>
            </a:r>
            <a:r>
              <a:rPr lang="el-GR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algn="just"/>
            <a:r>
              <a:rPr lang="hu-HU" sz="2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 minél simább a felület, annál rövidebb időre van szükség a megfelelő tisztításhoz</a:t>
            </a:r>
            <a:endParaRPr lang="hu-H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Eljárások: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mechanikai polírozás, tükörpolírozás,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elektropolírozás</a:t>
            </a:r>
            <a:endParaRPr lang="hu-HU" sz="800" dirty="0" smtClean="0">
              <a:solidFill>
                <a:schemeClr val="tx1"/>
              </a:solidFill>
            </a:endParaRPr>
          </a:p>
          <a:p>
            <a:pPr algn="just"/>
            <a:r>
              <a:rPr lang="hu-HU" sz="2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 drága eljárások, a készülékek árát jelentősen befolyásolja a felület kezelése</a:t>
            </a:r>
          </a:p>
          <a:p>
            <a:pPr algn="just"/>
            <a:endParaRPr lang="hu-HU" sz="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/>
            <a:endParaRPr lang="hu-HU" sz="2000" dirty="0" smtClean="0">
              <a:solidFill>
                <a:schemeClr val="tx1"/>
              </a:solidFill>
            </a:endParaRPr>
          </a:p>
        </p:txBody>
      </p:sp>
      <p:pic>
        <p:nvPicPr>
          <p:cNvPr id="4" name="Kép 3" descr="R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4697" y="3100594"/>
            <a:ext cx="207170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Csoportba foglalás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7" name="Egyenes összekötő 6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7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2035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hu-HU" sz="4900" dirty="0" smtClean="0"/>
              <a:t>A higiénikus üzemtervezés: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3. Alapanyagok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2844" y="1643050"/>
            <a:ext cx="8858312" cy="4929222"/>
          </a:xfrm>
        </p:spPr>
        <p:txBody>
          <a:bodyPr>
            <a:normAutofit/>
          </a:bodyPr>
          <a:lstStyle/>
          <a:p>
            <a:pPr algn="l"/>
            <a:r>
              <a:rPr lang="hu-HU" sz="2400" dirty="0" smtClean="0">
                <a:solidFill>
                  <a:schemeClr val="tx1"/>
                </a:solidFill>
              </a:rPr>
              <a:t>Az anyagáramokkal közvetlenül nem érintkező részek/felületek:</a:t>
            </a:r>
          </a:p>
          <a:p>
            <a:pPr algn="l"/>
            <a:r>
              <a:rPr lang="hu-HU" sz="2400" dirty="0">
                <a:solidFill>
                  <a:schemeClr val="tx1"/>
                </a:solidFill>
              </a:rPr>
              <a:t>	</a:t>
            </a:r>
            <a:r>
              <a:rPr lang="hu-HU" sz="2000" dirty="0" smtClean="0">
                <a:solidFill>
                  <a:schemeClr val="tx1"/>
                </a:solidFill>
              </a:rPr>
              <a:t>- jóval kevesebb figyelmet kell rájuk fordítani</a:t>
            </a:r>
            <a:endParaRPr lang="hu-HU" sz="2400" dirty="0" smtClean="0">
              <a:solidFill>
                <a:schemeClr val="tx1"/>
              </a:solidFill>
            </a:endParaRPr>
          </a:p>
          <a:p>
            <a:pPr algn="l"/>
            <a:r>
              <a:rPr lang="hu-HU" sz="2000" dirty="0">
                <a:solidFill>
                  <a:schemeClr val="tx1"/>
                </a:solidFill>
              </a:rPr>
              <a:t>	</a:t>
            </a:r>
            <a:r>
              <a:rPr lang="hu-HU" sz="2000" dirty="0" smtClean="0">
                <a:solidFill>
                  <a:schemeClr val="tx1"/>
                </a:solidFill>
              </a:rPr>
              <a:t>- a higiénikus és tiszta megjelenés mégis fontos lehet</a:t>
            </a:r>
          </a:p>
          <a:p>
            <a:pPr algn="l"/>
            <a:endParaRPr lang="hu-HU" sz="1100" dirty="0" smtClean="0">
              <a:solidFill>
                <a:schemeClr val="tx1"/>
              </a:solidFill>
            </a:endParaRPr>
          </a:p>
          <a:p>
            <a:pPr algn="l"/>
            <a:r>
              <a:rPr lang="hu-HU" sz="20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lang="hu-HU" sz="2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r>
              <a:rPr lang="hu-HU" sz="2200" dirty="0" smtClean="0">
                <a:solidFill>
                  <a:schemeClr val="tx1"/>
                </a:solidFill>
              </a:rPr>
              <a:t> korróziónak ellenálló, könnyen tisztítható felületű bevonatok és 	     anyagok, </a:t>
            </a:r>
            <a:r>
              <a:rPr lang="hu-HU" sz="2200" dirty="0" err="1" smtClean="0">
                <a:solidFill>
                  <a:schemeClr val="tx1"/>
                </a:solidFill>
              </a:rPr>
              <a:t>pl</a:t>
            </a:r>
            <a:r>
              <a:rPr lang="hu-HU" sz="2200" dirty="0" smtClean="0">
                <a:solidFill>
                  <a:schemeClr val="tx1"/>
                </a:solidFill>
              </a:rPr>
              <a:t>:</a:t>
            </a:r>
          </a:p>
          <a:p>
            <a:pPr algn="l"/>
            <a:endParaRPr lang="hu-HU" sz="1100" dirty="0" smtClean="0">
              <a:solidFill>
                <a:schemeClr val="tx1"/>
              </a:solidFill>
            </a:endParaRPr>
          </a:p>
          <a:p>
            <a:pPr lvl="4" algn="l">
              <a:buFont typeface="Courier New" pitchFamily="49" charset="0"/>
              <a:buChar char="o"/>
            </a:pPr>
            <a:r>
              <a:rPr lang="hu-HU" dirty="0" smtClean="0">
                <a:solidFill>
                  <a:schemeClr val="tx1"/>
                </a:solidFill>
              </a:rPr>
              <a:t> csövek és berendezések alumínium védőburkolattal</a:t>
            </a:r>
          </a:p>
          <a:p>
            <a:pPr lvl="4" algn="l">
              <a:buFont typeface="Courier New" pitchFamily="49" charset="0"/>
              <a:buChar char="o"/>
            </a:pP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304-es rozsdamentes acél (króm-nikkel rozsdamentes acél)</a:t>
            </a:r>
          </a:p>
          <a:p>
            <a:pPr lvl="4" algn="l">
              <a:buFont typeface="Courier New" pitchFamily="49" charset="0"/>
              <a:buChar char="o"/>
            </a:pP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műanyag bevonatok (kevésbé javasolt, sérülékenyebb, elöregszik)</a:t>
            </a:r>
          </a:p>
          <a:p>
            <a:pPr lvl="4" algn="l">
              <a:buFont typeface="Courier New" pitchFamily="49" charset="0"/>
              <a:buChar char="o"/>
            </a:pPr>
            <a:endParaRPr lang="hu-HU" sz="1100" dirty="0" smtClean="0">
              <a:solidFill>
                <a:schemeClr val="tx1"/>
              </a:solidFill>
            </a:endParaRPr>
          </a:p>
          <a:p>
            <a:pPr lvl="2" algn="l"/>
            <a:r>
              <a:rPr lang="hu-HU" sz="2000" dirty="0" smtClean="0">
                <a:solidFill>
                  <a:schemeClr val="tx1"/>
                </a:solidFill>
              </a:rPr>
              <a:t>- </a:t>
            </a:r>
            <a:r>
              <a:rPr lang="hu-HU" sz="2000" dirty="0">
                <a:solidFill>
                  <a:schemeClr val="tx1"/>
                </a:solidFill>
              </a:rPr>
              <a:t>a</a:t>
            </a:r>
            <a:r>
              <a:rPr lang="hu-HU" sz="2000" dirty="0" smtClean="0">
                <a:solidFill>
                  <a:schemeClr val="tx1"/>
                </a:solidFill>
              </a:rPr>
              <a:t>z anyagáramokkal közvetlenül érintkező felületek (tömítések, belső bevonatok, berendezések) esetén körültekintőbbnek kell lennünk!</a:t>
            </a:r>
          </a:p>
        </p:txBody>
      </p:sp>
      <p:grpSp>
        <p:nvGrpSpPr>
          <p:cNvPr id="5" name="Csoportba foglalás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38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42956" y="207664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hu-HU" sz="4900" dirty="0" smtClean="0"/>
              <a:t>A higiénikus üzemtervezés: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3. Alapanyagok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8782" y="1428736"/>
            <a:ext cx="8719932" cy="521497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u-HU" sz="2400" dirty="0" smtClean="0">
                <a:solidFill>
                  <a:schemeClr val="tx1"/>
                </a:solidFill>
              </a:rPr>
              <a:t>Közvetlenül érintkező részek/felületek:</a:t>
            </a:r>
            <a:r>
              <a:rPr lang="hu-HU" sz="1600" b="1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Courier New" pitchFamily="49" charset="0"/>
              <a:buChar char="o"/>
            </a:pPr>
            <a:r>
              <a:rPr lang="hu-HU" sz="2400" dirty="0" smtClean="0">
                <a:solidFill>
                  <a:schemeClr val="tx1"/>
                </a:solidFill>
              </a:rPr>
              <a:t> Fémek, ötvözetek:</a:t>
            </a:r>
          </a:p>
          <a:p>
            <a:pPr algn="l"/>
            <a:r>
              <a:rPr lang="hu-HU" sz="2400" dirty="0" smtClean="0">
                <a:solidFill>
                  <a:schemeClr val="tx1"/>
                </a:solidFill>
              </a:rPr>
              <a:t>	</a:t>
            </a:r>
            <a:r>
              <a:rPr lang="hu-HU" sz="2000" b="1" dirty="0" smtClean="0">
                <a:solidFill>
                  <a:schemeClr val="tx1"/>
                </a:solidFill>
              </a:rPr>
              <a:t>- AISI 304: </a:t>
            </a:r>
            <a:r>
              <a:rPr lang="hu-HU" sz="2000" dirty="0" smtClean="0">
                <a:solidFill>
                  <a:schemeClr val="tx1"/>
                </a:solidFill>
              </a:rPr>
              <a:t>szélsőséges körülmények (magas T, alacsony pH, magas 	  	  </a:t>
            </a:r>
            <a:r>
              <a:rPr lang="hu-HU" sz="2000" dirty="0" err="1" smtClean="0">
                <a:solidFill>
                  <a:schemeClr val="tx1"/>
                </a:solidFill>
              </a:rPr>
              <a:t>sókoncentráció</a:t>
            </a:r>
            <a:r>
              <a:rPr lang="hu-HU" sz="2000" dirty="0" smtClean="0">
                <a:solidFill>
                  <a:schemeClr val="tx1"/>
                </a:solidFill>
              </a:rPr>
              <a:t>) esetén pontkorrózió (mélyedések)</a:t>
            </a:r>
          </a:p>
          <a:p>
            <a:pPr algn="l"/>
            <a:endParaRPr lang="hu-HU" sz="500" dirty="0" smtClean="0">
              <a:solidFill>
                <a:schemeClr val="tx1"/>
              </a:solidFill>
            </a:endParaRPr>
          </a:p>
          <a:p>
            <a:pPr algn="l"/>
            <a:r>
              <a:rPr lang="hu-HU" sz="2000" dirty="0" smtClean="0">
                <a:solidFill>
                  <a:schemeClr val="tx1"/>
                </a:solidFill>
              </a:rPr>
              <a:t>	</a:t>
            </a:r>
            <a:r>
              <a:rPr lang="hu-HU" sz="2000" b="1" dirty="0" smtClean="0">
                <a:solidFill>
                  <a:schemeClr val="tx1"/>
                </a:solidFill>
              </a:rPr>
              <a:t>- AISI 316: </a:t>
            </a:r>
            <a:r>
              <a:rPr lang="hu-HU" sz="2000" dirty="0" smtClean="0">
                <a:solidFill>
                  <a:schemeClr val="tx1"/>
                </a:solidFill>
              </a:rPr>
              <a:t>ellenállóbb molibdén tartalmú ötvözet (magas Cl</a:t>
            </a:r>
            <a:r>
              <a:rPr lang="hu-HU" sz="2000" baseline="30000" dirty="0" smtClean="0">
                <a:solidFill>
                  <a:schemeClr val="tx1"/>
                </a:solidFill>
              </a:rPr>
              <a:t>- </a:t>
            </a:r>
            <a:r>
              <a:rPr lang="hu-HU" sz="2000" dirty="0" smtClean="0">
                <a:solidFill>
                  <a:schemeClr val="tx1"/>
                </a:solidFill>
              </a:rPr>
              <a:t>tartalom savas 	   közegben ezt is kikezdi)</a:t>
            </a:r>
          </a:p>
          <a:p>
            <a:pPr algn="l"/>
            <a:endParaRPr lang="hu-HU" sz="500" dirty="0" smtClean="0">
              <a:solidFill>
                <a:schemeClr val="tx1"/>
              </a:solidFill>
            </a:endParaRPr>
          </a:p>
          <a:p>
            <a:pPr algn="l"/>
            <a:r>
              <a:rPr lang="hu-HU" sz="2000" dirty="0" smtClean="0">
                <a:solidFill>
                  <a:schemeClr val="tx1"/>
                </a:solidFill>
              </a:rPr>
              <a:t>	</a:t>
            </a:r>
            <a:r>
              <a:rPr lang="hu-HU" sz="2000" b="1" dirty="0" smtClean="0">
                <a:solidFill>
                  <a:schemeClr val="tx1"/>
                </a:solidFill>
              </a:rPr>
              <a:t>- </a:t>
            </a:r>
            <a:r>
              <a:rPr lang="hu-HU" sz="2000" b="1" dirty="0" err="1" smtClean="0">
                <a:solidFill>
                  <a:schemeClr val="tx1"/>
                </a:solidFill>
              </a:rPr>
              <a:t>Titánium</a:t>
            </a:r>
            <a:r>
              <a:rPr lang="hu-HU" sz="2000" b="1" dirty="0" smtClean="0">
                <a:solidFill>
                  <a:schemeClr val="tx1"/>
                </a:solidFill>
              </a:rPr>
              <a:t>: </a:t>
            </a:r>
            <a:r>
              <a:rPr lang="hu-HU" sz="2000" dirty="0" smtClean="0">
                <a:solidFill>
                  <a:schemeClr val="tx1"/>
                </a:solidFill>
              </a:rPr>
              <a:t>rendkívül korrozív körülményeknek is ellenáll</a:t>
            </a:r>
          </a:p>
          <a:p>
            <a:pPr algn="l"/>
            <a:endParaRPr lang="hu-HU" sz="600" dirty="0" smtClean="0">
              <a:solidFill>
                <a:schemeClr val="tx1"/>
              </a:solidFill>
            </a:endParaRPr>
          </a:p>
          <a:p>
            <a:pPr algn="l"/>
            <a:r>
              <a:rPr lang="hu-HU" sz="2000" dirty="0" smtClean="0">
                <a:solidFill>
                  <a:schemeClr val="tx1"/>
                </a:solidFill>
              </a:rPr>
              <a:t>	</a:t>
            </a:r>
            <a:r>
              <a:rPr lang="hu-HU" sz="2000" b="1" dirty="0" smtClean="0">
                <a:solidFill>
                  <a:schemeClr val="tx1"/>
                </a:solidFill>
              </a:rPr>
              <a:t>- </a:t>
            </a:r>
            <a:r>
              <a:rPr lang="hu-HU" sz="2000" b="1" dirty="0" err="1" smtClean="0">
                <a:solidFill>
                  <a:schemeClr val="tx1"/>
                </a:solidFill>
              </a:rPr>
              <a:t>Hastelloy</a:t>
            </a:r>
            <a:r>
              <a:rPr lang="hu-HU" sz="2000" b="1" dirty="0" smtClean="0">
                <a:solidFill>
                  <a:schemeClr val="tx1"/>
                </a:solidFill>
              </a:rPr>
              <a:t>:</a:t>
            </a:r>
            <a:r>
              <a:rPr lang="hu-HU" sz="2000" dirty="0" smtClean="0">
                <a:solidFill>
                  <a:schemeClr val="tx1"/>
                </a:solidFill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</a:rPr>
              <a:t>nikkel-króm-molibdén</a:t>
            </a:r>
            <a:r>
              <a:rPr lang="hu-HU" sz="2000" dirty="0" smtClean="0">
                <a:solidFill>
                  <a:schemeClr val="tx1"/>
                </a:solidFill>
              </a:rPr>
              <a:t> ötvözet</a:t>
            </a:r>
          </a:p>
          <a:p>
            <a:pPr algn="l"/>
            <a:r>
              <a:rPr lang="hu-HU" sz="2000" dirty="0" smtClean="0">
                <a:solidFill>
                  <a:schemeClr val="tx1"/>
                </a:solidFill>
              </a:rPr>
              <a:t>	          </a:t>
            </a:r>
            <a:r>
              <a:rPr lang="hu-H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→A</a:t>
            </a:r>
            <a:r>
              <a:rPr lang="hu-HU" sz="2000" dirty="0" smtClean="0">
                <a:solidFill>
                  <a:schemeClr val="tx1"/>
                </a:solidFill>
              </a:rPr>
              <a:t> króm ötvözésüknek köszönhetően védő króm-oxid réteg alakul ki 		és a molibdén ötvözésüknek köszönhetően kiválóan ellenállnak 			nemcsak az oxidáló közegeknek, hanem a klóros- szulfidos- és 			szerves savaknak, valamint a sóknak is. Különösen alkalmasak 			pontkorrózióval szemben. </a:t>
            </a:r>
            <a:r>
              <a:rPr lang="hu-HU" sz="2000" dirty="0">
                <a:solidFill>
                  <a:schemeClr val="tx1"/>
                </a:solidFill>
              </a:rPr>
              <a:t>	</a:t>
            </a:r>
            <a:endParaRPr lang="hu-HU" sz="2000" dirty="0" smtClean="0">
              <a:solidFill>
                <a:schemeClr val="tx1"/>
              </a:solidFill>
            </a:endParaRPr>
          </a:p>
          <a:p>
            <a:pPr algn="l"/>
            <a:r>
              <a:rPr lang="hu-HU" sz="2000" dirty="0" smtClean="0">
                <a:solidFill>
                  <a:schemeClr val="tx1"/>
                </a:solidFill>
              </a:rPr>
              <a:t>További információk: </a:t>
            </a:r>
            <a:r>
              <a:rPr lang="hu-HU" sz="2000" dirty="0" smtClean="0">
                <a:solidFill>
                  <a:schemeClr val="tx1"/>
                </a:solidFill>
                <a:hlinkClick r:id="rId2"/>
              </a:rPr>
              <a:t>http://www.mahebak.hu/anyagok/eloadas_07_01.pdf</a:t>
            </a:r>
            <a:endParaRPr lang="hu-HU" sz="2000" dirty="0" smtClean="0">
              <a:solidFill>
                <a:schemeClr val="tx1"/>
              </a:solidFill>
            </a:endParaRPr>
          </a:p>
          <a:p>
            <a:pPr algn="l"/>
            <a:r>
              <a:rPr lang="hu-HU" sz="1800" dirty="0" smtClean="0">
                <a:solidFill>
                  <a:schemeClr val="tx1"/>
                </a:solidFill>
              </a:rPr>
              <a:t>		</a:t>
            </a:r>
            <a:r>
              <a:rPr lang="hu-HU" sz="2000" dirty="0" smtClean="0">
                <a:solidFill>
                  <a:schemeClr val="tx1"/>
                </a:solidFill>
              </a:rPr>
              <a:t>     </a:t>
            </a:r>
            <a:r>
              <a:rPr lang="hu-HU" sz="2000" dirty="0" smtClean="0">
                <a:solidFill>
                  <a:schemeClr val="tx1"/>
                </a:solidFill>
                <a:hlinkClick r:id="rId3"/>
              </a:rPr>
              <a:t>http://www.inoxservice.hu/index.php/hu/anyagtulajdonsagok</a:t>
            </a:r>
            <a:endParaRPr lang="hu-HU" sz="1800" dirty="0" smtClean="0">
              <a:solidFill>
                <a:schemeClr val="tx1"/>
              </a:solidFill>
            </a:endParaRPr>
          </a:p>
          <a:p>
            <a:pPr algn="l"/>
            <a:endParaRPr lang="hu-HU" sz="1800" dirty="0" smtClean="0">
              <a:solidFill>
                <a:schemeClr val="tx1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27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8728" y="642918"/>
            <a:ext cx="6072230" cy="439718"/>
          </a:xfrm>
        </p:spPr>
        <p:txBody>
          <a:bodyPr>
            <a:noAutofit/>
          </a:bodyPr>
          <a:lstStyle/>
          <a:p>
            <a:pPr algn="ctr"/>
            <a:r>
              <a:rPr lang="hu-HU" sz="2800" dirty="0" smtClean="0"/>
              <a:t>Pontrozsdásodás 304-es acélon</a:t>
            </a:r>
            <a:endParaRPr lang="hu-HU" sz="2800" dirty="0"/>
          </a:p>
        </p:txBody>
      </p:sp>
      <p:pic>
        <p:nvPicPr>
          <p:cNvPr id="4" name="Kép 3" descr="St St s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357298"/>
            <a:ext cx="7070209" cy="4643470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8</a:t>
            </a:fld>
            <a:endParaRPr lang="hu-HU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75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/>
              <a:t>316-os acél alkatrészek</a:t>
            </a:r>
            <a:endParaRPr lang="hu-HU" sz="2800" dirty="0"/>
          </a:p>
        </p:txBody>
      </p:sp>
      <p:pic>
        <p:nvPicPr>
          <p:cNvPr id="4" name="Kép 3" descr="letölté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85860"/>
            <a:ext cx="4010045" cy="3921718"/>
          </a:xfrm>
          <a:prstGeom prst="rect">
            <a:avLst/>
          </a:prstGeom>
        </p:spPr>
      </p:pic>
      <p:pic>
        <p:nvPicPr>
          <p:cNvPr id="5" name="Kép 4" descr="mXFb2VOu8dmNDhtyz9lQAd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857496"/>
            <a:ext cx="3557610" cy="3320436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743D-9453-4ADE-9755-D306D73D02EE}" type="slidenum">
              <a:rPr lang="hu-HU" smtClean="0"/>
              <a:pPr/>
              <a:t>9</a:t>
            </a:fld>
            <a:endParaRPr lang="hu-HU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7" name="Egyenes összekötő 6"/>
            <p:cNvCxnSpPr/>
            <p:nvPr/>
          </p:nvCxnSpPr>
          <p:spPr>
            <a:xfrm>
              <a:off x="0" y="6745356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0" y="106017"/>
              <a:ext cx="9144000" cy="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92765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024731" y="0"/>
              <a:ext cx="13252" cy="6858000"/>
            </a:xfrm>
            <a:prstGeom prst="line">
              <a:avLst/>
            </a:prstGeom>
            <a:ln w="2317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74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1988</TotalTime>
  <Words>2685</Words>
  <Application>Microsoft Office PowerPoint</Application>
  <PresentationFormat>Diavetítés a képernyőre (4:3 oldalarány)</PresentationFormat>
  <Paragraphs>451</Paragraphs>
  <Slides>44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Courier New</vt:lpstr>
      <vt:lpstr>Times New Roman</vt:lpstr>
      <vt:lpstr>Wingdings</vt:lpstr>
      <vt:lpstr>Office-téma</vt:lpstr>
      <vt:lpstr>Tisztítás, CIP és Készülékek sterilezése</vt:lpstr>
      <vt:lpstr>A tisztítás, mint biotechnológiai folyamat</vt:lpstr>
      <vt:lpstr>A tisztítás, mint biotechnológiai folyamat</vt:lpstr>
      <vt:lpstr>A higiénikus üzemtervezés: 1. Üzemkialakítás</vt:lpstr>
      <vt:lpstr>A higiénikus üzemtervezés: 2. Felszínek</vt:lpstr>
      <vt:lpstr>A higiénikus üzemtervezés: 3. Alapanyagok</vt:lpstr>
      <vt:lpstr>A higiénikus üzemtervezés: 3. Alapanyagok</vt:lpstr>
      <vt:lpstr>Pontrozsdásodás 304-es acélon</vt:lpstr>
      <vt:lpstr>316-os acél alkatrészek</vt:lpstr>
      <vt:lpstr>Titánium és Hastelloy</vt:lpstr>
      <vt:lpstr>A higiénikus üzemtervezés: 3. Alapanyagok</vt:lpstr>
      <vt:lpstr>ABS           PVDF</vt:lpstr>
      <vt:lpstr>Szilikongumi          PTFE tömítés</vt:lpstr>
      <vt:lpstr>A higiénikus üzemtervezés: 4. Tartályok</vt:lpstr>
      <vt:lpstr>A higiénikus üzemtervezés: 5. Csőrendszer</vt:lpstr>
      <vt:lpstr>Csőkötések</vt:lpstr>
      <vt:lpstr>Anyagáramok keveredésének megakadályozása</vt:lpstr>
      <vt:lpstr>A higiénikus üzemtervezés: 6. Szelepek</vt:lpstr>
      <vt:lpstr>Szelepek</vt:lpstr>
      <vt:lpstr>A higiénikus üzemtervezés: 7. Szivattyúk/pumpák</vt:lpstr>
      <vt:lpstr>Szivattyúk/pumpák</vt:lpstr>
      <vt:lpstr>Szivattyúk/pumpák</vt:lpstr>
      <vt:lpstr>A higiénikus üzemtervezés: 8. Közművek</vt:lpstr>
      <vt:lpstr>Tisztítószerek</vt:lpstr>
      <vt:lpstr>Tisztítószerek 1. Detergensek</vt:lpstr>
      <vt:lpstr>Tisztítószerek 2. Fertőtlenítőszerek</vt:lpstr>
      <vt:lpstr>Tisztítószerek 3. Speciális tisztítószerek</vt:lpstr>
      <vt:lpstr>Tisztítási módszerek</vt:lpstr>
      <vt:lpstr>Tisztítási módszerek 1. Csővezetékek és szelepek</vt:lpstr>
      <vt:lpstr>Tisztítási módszerek 1. Csővezetékek és szelepek</vt:lpstr>
      <vt:lpstr>Tisztítási módszerek 2. Tartályreaktorok</vt:lpstr>
      <vt:lpstr>Tisztítási módszerek 3. Feldolgozási műveletek készülékei</vt:lpstr>
      <vt:lpstr>Tisztítási módszerek 3. Feldolgozási műveletek készülékei</vt:lpstr>
      <vt:lpstr>Tisztítási módszerek 4. Kisegítő berendezések</vt:lpstr>
      <vt:lpstr>Tisztítási módszerek 5. Pirogénmentesítés</vt:lpstr>
      <vt:lpstr>Tisztítási módszerek 6. A létesítmény tisztítása</vt:lpstr>
      <vt:lpstr>CIP rendszerek</vt:lpstr>
      <vt:lpstr>CIP rendszerek</vt:lpstr>
      <vt:lpstr>CIP rendszerek</vt:lpstr>
      <vt:lpstr>A tisztítás validálása</vt:lpstr>
      <vt:lpstr>A tisztítás validálása</vt:lpstr>
      <vt:lpstr>A tisztítás validálása</vt:lpstr>
      <vt:lpstr>Összefoglalás</vt:lpstr>
      <vt:lpstr>Kérdések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Tisztító reagensek</dc:title>
  <dc:creator>zsofi</dc:creator>
  <cp:lastModifiedBy>zsofi</cp:lastModifiedBy>
  <cp:revision>185</cp:revision>
  <dcterms:created xsi:type="dcterms:W3CDTF">2015-03-12T09:09:13Z</dcterms:created>
  <dcterms:modified xsi:type="dcterms:W3CDTF">2015-03-17T12:14:26Z</dcterms:modified>
</cp:coreProperties>
</file>