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2" r:id="rId20"/>
    <p:sldId id="268" r:id="rId21"/>
    <p:sldId id="273" r:id="rId22"/>
    <p:sldId id="270" r:id="rId23"/>
    <p:sldId id="271" r:id="rId24"/>
    <p:sldId id="274" r:id="rId25"/>
    <p:sldId id="275" r:id="rId26"/>
    <p:sldId id="289" r:id="rId27"/>
    <p:sldId id="276" r:id="rId28"/>
    <p:sldId id="278" r:id="rId29"/>
    <p:sldId id="277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4956" autoAdjust="0"/>
  </p:normalViewPr>
  <p:slideViewPr>
    <p:cSldViewPr>
      <p:cViewPr varScale="1">
        <p:scale>
          <a:sx n="54" d="100"/>
          <a:sy n="54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19AB5-D1FE-41D4-A8BC-C026CF53E97F}" type="datetimeFigureOut">
              <a:rPr lang="hu-HU" smtClean="0"/>
              <a:t>2014.04.08.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6DAF-8F0E-4E5A-A959-5EE815AF6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folyókban, vagy hosszú nyitott csatornákban (a szennyvízkezelési technológiák oxidáló tavai vagy csatornái) fellépő áramlás analógiájára egyszerű csőtekercseket, vagy spirális csöveket alkalmaznak. Például a sörgyártásban a nagy konverzió és a jó minőség elérése érdekében az élesztővel érintkezés helyén kívánatos szükséges sörcefre gradienst hozzák így létre. Néhol döntött (emelkedő) csöveket is alkalmaznak.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képen egy lényegesen fejlettebb csőreaktoros rendszer látható, amelyet élesztő termelésre használtak. A rendszerbe levegőt vagy oxigént injektorokkal vagy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venturi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csöveken keresztül juttatják be minden szekció elejénél, míg a CO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-ot és a fel nem használt oxigént légeltávolító szivattyúkkal veszik el. A turbulens áramlást a csőrendszer hosszúsága (kb. 250m) biztosítja.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64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hurokreaktorok és egyben csőreaktorok egészen speciális, csak kísérleti célokra megvalósult, igen intenzív oxigénátadást biztosító példája, amelyen igen nagy magasság-átmérő arányú csőreaktor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Tubular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TLR) látható, amelyben szitatányérok biztosítják a gáz/folyadék diszperzió megújítását. Egyben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hurokreaktor is. Az 50 l-es berendezésben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fermentlevet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centrifugálszivattyú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cirkuláltatja.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levegőbevezetés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szivattyú után elhelyezett fúvókán történik, a hőelvonás pedig a csőköteges hőcserélőben.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centrifugálszivattyúba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ciklonban buborékmentesített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fermentlé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kerül. E berendezésben 20–40 kg O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</a:t>
            </a:r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oxigén-abszorpció-sebességet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sikerült elérni. Úgy találták, hogy a hagyományos kevert tartályreaktorhoz (STR) hasonlóan viselkedik, ha szakaszos technikával üzemeltetik. A TLR az aerob rendszerekben közelíti a dugószerű áramlást az egy ciklus alatt rendelkezésre álló levegő jobb kihasználásával 22 m-es csőhossz esetén kb. 2–3 m/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s-os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folyadékáramlási sebesség mellett. Egyértelmű, hogy egy ilyen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recirkuláltatott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reaktort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CSTR-nek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 tekintenünk a folyadék-fázisban lévő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szubsztrátok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szempontjából, ha a visszaforgatási arány magas.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14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Ezen a képen egy lehetséges másik megoldás látható, amelyben az érdekesség, hogy a reaktorcső maga is hőcserélő.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92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Klasszikus biotechnológiai eljárások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 sterilizálási technológiák, enzimes technológiák. Mindkét esetben fontos a csőreaktorokban közel tökéletesen megvalósítható dugószerű áramlás.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immobilizált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enzimes nyitott csőreaktorok is népszerűek, de számos kinetikai problémát vetnek fel.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Szilárd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szubsztrát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fermentáció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 cukornád fermentáció. Csőreaktorral kiváló cukor felhasználás és magas etanol kihozatal érhető el. Az etanol termelés növelése érdekében ebben az eljárásban cukornádból és vízből egyenlő mennyiség kell. A nagy szilárdanyag tartalmú folyadék hatékony keverését vízszintes, perforált dobos forgó reaktorral érték el.  (Ennél is nagyobb szilárdanyag tartalmú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szubsztrátok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esetén hagyományos cementkeverőket, vagy vízszintes forgódobokat használnak.)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15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Pl.: vakcina gyártásához. Itt is forgódobos kialakítás az alapja az egyrétegű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monolayer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állati szövet tenyésztésének. Ipari léptékben meg tudták valósítani a felülethez kötött növekedést. Így a sejtkultúrák és a vírus sokszorosítás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 kivitelezhető ugyanabban a készülékben. A törékeny szöveti sejtek kezelése speciális reaktort igényel, mint pl. a csőreaktor. A tápközeg ára alapján, amely ez esetben meghatározza a biotechnológiai eljárás gazdaságosságát, függőleges csőreaktorokat használnak közvetett oxigén bevezetéssel és így kiküszöbölték a hagyományos reaktoroknál gyakran felmerülő problémákat.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0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teljesen más típusú példa, amely szintén rámutat a csőreaktorokhoz hasonló szerkezetek alkalmazásának előnyeire. Ebben az esetben a napenergiát használják ki fotoszintetikus biomassza termelésére. Nagy területen megvalósítható.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írta le a reaktor megfelelő kialakításának fontosságát. Visszaforgatásos csőreaktort használt adott mennyiségű világos és sötét zónákkal. Ez alapjaiban különbözik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heterotróf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mikroorganizmusok termeléséhez használt készülékektől.</a:t>
            </a:r>
          </a:p>
          <a:p>
            <a:pPr hangingPunct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Szintén hasonló szerkezetet írt le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Jüttner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 110 l-es csőreaktorban, steril körülmények közt termelt nagy mennyiségű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mikroalgát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más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fototróf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organizmust.</a:t>
            </a:r>
          </a:p>
          <a:p>
            <a:pPr hangingPunct="0"/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Markl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Vortmayer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írta le először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fotoreaktorok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tervezését a fényerősség-eloszlás alapján.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33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Oxigén átadási hatékonyság (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alapján (kg átadott O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kW felhasznált energia) 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Kísérletek bizonyítják, hogy alacsony S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értékek esetén kevesebb energia betáplálása szükséges csőreaktorok alkalmazásakor szemben a 15 m magas tornyokkal. Azonban magasabb koncentrációk esetén a toronyreaktorok a kedvezőbb megoldás.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(Megjegyzendő, hogy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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maximális értéke csőreaktorok esetében 2,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 magasságtól független, míg a toronyreaktorokban 2,3-3 közt mozog és függ a magasságtól.)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Axiális diszperzió mértéke alapján 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Vízszintes készüléket kell előnyben részesíteni akkor, ha a tápanyagokat alulról táplálják be és a CO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fejlődés felfelé nyomja őket, így az átlagos tartózkodási idő csökken. Ez gyakran vezet csatornák kialakulásához is, ami csökkenti az áramlás dugószerű jellegét. Egyszerű megoldás ebben az esetben a keresztlevegőztetés alkalmazása. (szennyvíztisztítás)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666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-nagy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termelékenység és optimális konverzió egyszerre elérhető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-nincs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holttér, a méretnövelés/léptéknövelés biztonságosabb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-felület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/térfogat arány kedvezőbb, így az átadási folyamatok gyorsabbak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-nagy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nyomású reaktorok könnyen kivitelezhetők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-könnyű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szabályozás a cső mentén, pl. hőmérséklet szabályozása a távolság függvényében,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szubsztrát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adagolás, CO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eltávolítás. Ez a tulajdonság előnyös a biotechnológiai eljárások alapjainak vizsgálatakor is.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vízszintes elrendezés előnye a függőlegessel szemben, hogy a CO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fejlődés nem zavarja meg a dugószerű áramlást és a hidrosztatikai nyomás nem okoz gyakorlati problémákat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-vízszintes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elrendezésnél a tömegtranszport alacsonyabb energiafogyasztással valósítható meg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-technikai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berendezéseit könnyű kezelni, mert az alapelemei mindennaposak (csövek, szivattyúk, standard szűrők)</a:t>
            </a:r>
          </a:p>
          <a:p>
            <a:pPr hangingPunct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-extrém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biológiai eljárásokban is alkalmazhatóak: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nyírásérzékeny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sejtek,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fotobioreaktor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956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Szennyvíz aerob kezelésére fejlesztették ki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biofilmmel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működő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biodisc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reaktort. A készülék egy sor egymáshoz közel elhelyezett tárcsát tartalmaz, amelyeket közvetlenül a folyadék felszíne felett egy tengelyhez erősítettek. Így a biológiai iszap egységnyi felülete felváltva merül alá a folyadékokba a tápanyagok felvételéhez, és emelkedik ki a légtérbe a komponensek oxidálásához.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03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 mint 55 éve alkalmazzák az iparban. Különböző cégek, különböző neveken forgalmazzák. Az adatokból jól látható egy ilyen reaktor előnye: hatalmas a felület a reaktortérfogathoz képest, ami a hatékonyságot igencsak megnöveli.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3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Ehhez hasonló kivitelű reaktor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nélküli,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fonalasgomba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fermentációk megvalósítására alkalmas úgynevezett többkéses reaktor. A cső kilenc hengeres rekeszből áll, amelyek a végüknél kapcsolódnak össze, de amelyek a szomszédjaiktól egy-egy tányérral vannak elválasztva. Az elválasztó tányérok felső részén egy-egy túlfolyó nyílás van. A fermentor minden egyes rekeszében függőlegesen forognak a tengelyre rögzített lyuggatott tárcsák (a „kések”), amelyek egyszersmind a terelőlemezek. A forgó kések és a tányérok kényszeráramlást és megfelelő keveredést hoznak létre és csökkentik a lerakódások mértékét.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52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következő ábrán bemutatott reaktor, a vízszintes forgóreaktor (</a:t>
            </a:r>
            <a:r>
              <a:rPr lang="hu-H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orizontal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otary </a:t>
            </a:r>
            <a:r>
              <a:rPr lang="hu-HU" sz="12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eactor-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terelő lemez nélküli forgódobbal rendelkezik, melyet eredetileg az oxigén átadási sebesség pontos mérésére terveztek és amelyet rendszeresen használnak számos fermentáció kivitelezéséhez.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HRR-t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BIOENGINEERING / Svájc fejlesztette ki és "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rotaschon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reaktor"-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nevezik.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4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forgó henger ragadja fel a folyadékot és vékony film alakjában keni el, ez a vékonyréteges reaktor, amelyet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Danckwerts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felületmegújulási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elméletének igazolására használt. Ennek szintén volt, illetve lehet biotechnológiai alkalmazása, mivel itt csak kis habzás tapasztalható. Ezeknek további változatai is elterjedtek, amelyekben mechanikus elemekkel segítik elő az oxigénátadást.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Felületmegújulási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modell: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feltételezi, hogy a gáz-folyadék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határferlületen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mozaikszerűen elhelyezkedő folyadékelemek vannak, amelyek különböző ideig érintkeznek a gázfázissal, s ezalatt oxigénátadás történik, majd ezen folyadékelemek kicserélődnek a folyadék főtömegéből származó „friss” (kevesebb oldott oxigént tartalmazó) folyadékelemekkel.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38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pneumatikusan levegőztetett csőreaktort a biológiai szennyvíztisztításhoz tervezték. Az ilyen reaktoroknak speciális tulajdonsága, hogy nincsenek benne mechanikusan kevert alkatrészek, és hogy a levegőt vagy oxigént a reaktor teljes hosszán adagolják. Ennek köszönhetően a levegő/oxigén mennyiségét a fogyasztásnak megfelelően lehet beállítani, amivel az oxigénlimit elkerülhető.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66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kapart csőreaktorokat mechanikusan vagy gáz injektorokkal pneumatikusan kevertek. A belső, forgó tekercsek, mozgó tányérok vagy a közvetlenül a csőben levő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hélix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alakú szalagok és nyílások minimalizálják a fal növekedését. Ezek a kavarók a folyadékot mozgó részekre, szekciókra választják szét, ahol a keresztirányú levegőztetést a reaktorfenéken elhelyezett nyílásokon keresztül valósítják meg. Ezeket az eszközöket számos anyag előállításánál használták, például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lipázok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előállítása élesztőkkel és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cellulázok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gombákkal történő előállítása. Mivel mind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cellulázok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lipázok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előállítása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katabolikus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represszióval jár, érthető a jobb teljesítmény a dugóáramú reaktorokkal.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7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egyik alapvető probléma a csőreaktorok alkalmazásánál az állandó sejtpopuláció biztosítása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bioreaktorban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(=folyamatos újraoltás). Ez a reaktorból kilépő tenyészet részleges visszatáplálásával oldható meg. Egy ilyen visszatáplálásos reaktor sematikus rajza látható a következő ábrán. A visszaforgatási arány (r =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hu-HU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hu-H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F) hatását a dugószerű áramlás viselkedésére alaposan tanulmányozták és a kémiai reaktorokkal való analógia alapján bebizonyították, hogy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Bodenstein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Peclet-szám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csökken, amikor r növekszik így a dugószerű áramlás elhanyagolható, ha 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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DAF-8F0E-4E5A-A959-5EE815AF692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22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E036-E5D1-4D71-B5E1-6FA8A1ED0FD6}" type="datetime1">
              <a:rPr lang="hu-HU" smtClean="0"/>
              <a:t>2014.04.08.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8151-8DAB-45F1-99EF-DEF1C59CC1E7}" type="datetime1">
              <a:rPr lang="hu-HU" smtClean="0"/>
              <a:t>2014.04.08.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72CD-F7B3-451B-8F06-961AE813EF25}" type="datetime1">
              <a:rPr lang="hu-HU" smtClean="0"/>
              <a:t>2014.04.08.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8A2A-0A8A-4EB4-96E0-2A763A635B40}" type="datetime1">
              <a:rPr lang="hu-HU" smtClean="0"/>
              <a:t>2014.04.08.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FF0-8CE9-438E-AC98-96A026D87CAE}" type="datetime1">
              <a:rPr lang="hu-HU" smtClean="0"/>
              <a:t>2014.04.08.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58FD-918B-404E-B02B-DA3001196D1E}" type="datetime1">
              <a:rPr lang="hu-HU" smtClean="0"/>
              <a:t>2014.04.08.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6A93-45DA-4E20-8A3F-3B42D6424CD7}" type="datetime1">
              <a:rPr lang="hu-HU" smtClean="0"/>
              <a:t>2014.04.08.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EBE2-6A70-4354-B0FC-8A9E177760F4}" type="datetime1">
              <a:rPr lang="hu-HU" smtClean="0"/>
              <a:t>2014.04.08.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5998-6B61-4A91-BDFA-EAC4D7B68FAE}" type="datetime1">
              <a:rPr lang="hu-HU" smtClean="0"/>
              <a:t>2014.04.08.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49D-5C61-45AE-BDF7-2AC7898B86BE}" type="datetime1">
              <a:rPr lang="hu-HU" smtClean="0"/>
              <a:t>2014.04.08.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0898-1973-4316-A603-C7BCA9E60D97}" type="datetime1">
              <a:rPr lang="hu-HU" smtClean="0"/>
              <a:t>2014.04.08.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C41F25-E2A4-43B0-8B67-8D5C38351B14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7E105C-ADBE-44DE-B850-DB0A3B83E652}" type="datetime1">
              <a:rPr lang="hu-HU" smtClean="0"/>
              <a:t>2014.04.08.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1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Dugóáramlású és töltött ágyas </a:t>
            </a:r>
            <a:r>
              <a:rPr lang="hu-HU" dirty="0" err="1" smtClean="0"/>
              <a:t>bioreaktorok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Aszalós Anna</a:t>
            </a:r>
            <a:br>
              <a:rPr lang="hu-HU" dirty="0" smtClean="0"/>
            </a:br>
            <a:r>
              <a:rPr lang="hu-HU" dirty="0" smtClean="0"/>
              <a:t>Kiss Kata</a:t>
            </a:r>
            <a:br>
              <a:rPr lang="hu-HU" dirty="0" smtClean="0"/>
            </a:br>
            <a:r>
              <a:rPr lang="hu-HU" dirty="0" smtClean="0"/>
              <a:t>2014.04.08.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0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Töltött oszlopreaktor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1800200" cy="15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771800" y="1611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hu-HU" dirty="0" smtClean="0"/>
              <a:t> </a:t>
            </a:r>
            <a:r>
              <a:rPr lang="hu-HU" dirty="0" err="1" smtClean="0"/>
              <a:t>szubsztrátkonverzió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4560" y="310031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 adott konverzió eléréséhez szükséges tartózkodási </a:t>
            </a:r>
            <a:r>
              <a:rPr lang="hu-HU" dirty="0" smtClean="0"/>
              <a:t>idő: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75171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1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hu-HU" b="1" dirty="0" smtClean="0"/>
              <a:t>1. Gázelvezetőkkel ellátott levegőztetett csőreaktor</a:t>
            </a:r>
          </a:p>
          <a:p>
            <a:pPr marL="571500" indent="-457200" algn="ctr">
              <a:buAutoNum type="arabicPeriod"/>
            </a:pPr>
            <a:endParaRPr lang="hu-HU" b="1" dirty="0"/>
          </a:p>
          <a:p>
            <a:pPr marL="571500" indent="-457200" algn="ctr">
              <a:buAutoNum type="arabicPeriod"/>
            </a:pPr>
            <a:endParaRPr lang="hu-HU" b="1" dirty="0" smtClean="0"/>
          </a:p>
          <a:p>
            <a:pPr marL="571500" indent="-457200" algn="ctr">
              <a:buAutoNum type="arabicPeriod"/>
            </a:pPr>
            <a:endParaRPr lang="hu-HU" b="1" dirty="0"/>
          </a:p>
          <a:p>
            <a:pPr marL="571500" indent="-457200" algn="ctr">
              <a:buAutoNum type="arabicPeriod"/>
            </a:pPr>
            <a:endParaRPr lang="hu-HU" b="1" dirty="0" smtClean="0"/>
          </a:p>
          <a:p>
            <a:pPr marL="571500" indent="-457200" algn="ctr">
              <a:buAutoNum type="arabicPeriod"/>
            </a:pPr>
            <a:endParaRPr lang="hu-HU" b="1" dirty="0"/>
          </a:p>
          <a:p>
            <a:pPr marL="571500" indent="-457200" algn="ctr">
              <a:buAutoNum type="arabicPeriod"/>
            </a:pPr>
            <a:endParaRPr lang="hu-HU" b="1" dirty="0" smtClean="0"/>
          </a:p>
          <a:p>
            <a:pPr marL="571500" indent="-457200" algn="ctr">
              <a:buAutoNum type="arabicPeriod"/>
            </a:pPr>
            <a:endParaRPr lang="hu-HU" b="1" dirty="0"/>
          </a:p>
          <a:p>
            <a:pPr marL="571500" indent="-457200" algn="ctr">
              <a:buAutoNum type="arabicPeriod"/>
            </a:pPr>
            <a:endParaRPr lang="hu-HU" b="1" dirty="0" smtClean="0"/>
          </a:p>
          <a:p>
            <a:pPr marL="571500" indent="-457200" algn="ctr">
              <a:buAutoNum type="arabicPeriod"/>
            </a:pPr>
            <a:endParaRPr lang="hu-HU" b="1" dirty="0"/>
          </a:p>
          <a:p>
            <a:r>
              <a:rPr lang="hu-HU" dirty="0" smtClean="0"/>
              <a:t>Injektorok, </a:t>
            </a:r>
            <a:r>
              <a:rPr lang="hu-HU" dirty="0" err="1" smtClean="0"/>
              <a:t>venturi</a:t>
            </a:r>
            <a:r>
              <a:rPr lang="hu-HU" dirty="0" smtClean="0"/>
              <a:t> csövek, légeltávolító szivattyúk</a:t>
            </a:r>
          </a:p>
          <a:p>
            <a:r>
              <a:rPr lang="hu-HU" dirty="0" smtClean="0"/>
              <a:t>Turbulens áramlást a csőrendszer hossza biztosítja</a:t>
            </a:r>
          </a:p>
          <a:p>
            <a:pPr marL="114300" indent="0" algn="ctr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2223"/>
            <a:ext cx="5328592" cy="30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8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hu-HU" sz="2400" b="1" dirty="0" smtClean="0"/>
              <a:t>2. „</a:t>
            </a:r>
            <a:r>
              <a:rPr lang="hu-HU" sz="2400" b="1" dirty="0" err="1" smtClean="0"/>
              <a:t>Biodisc</a:t>
            </a:r>
            <a:r>
              <a:rPr lang="hu-HU" sz="2400" b="1" dirty="0" smtClean="0"/>
              <a:t>” csőreaktor</a:t>
            </a:r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sz="2400" b="1" dirty="0" smtClean="0"/>
          </a:p>
          <a:p>
            <a:r>
              <a:rPr lang="hu-HU" sz="2400" dirty="0" smtClean="0"/>
              <a:t>Szennyvíztisztítás</a:t>
            </a:r>
          </a:p>
          <a:p>
            <a:r>
              <a:rPr lang="hu-HU" sz="2400" dirty="0" err="1" smtClean="0"/>
              <a:t>Biofilmes</a:t>
            </a:r>
            <a:endParaRPr lang="hu-HU" sz="2400" dirty="0" smtClean="0"/>
          </a:p>
          <a:p>
            <a:r>
              <a:rPr lang="hu-HU" sz="2400" dirty="0" smtClean="0"/>
              <a:t>Iszap felváltva emelkedik a légtérbe, merül alá a folyadékba</a:t>
            </a:r>
          </a:p>
          <a:p>
            <a:endParaRPr lang="hu-H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490374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i="1" dirty="0" err="1"/>
              <a:t>R</a:t>
            </a:r>
            <a:r>
              <a:rPr lang="hu-HU" i="1" dirty="0" err="1" smtClean="0"/>
              <a:t>otating</a:t>
            </a:r>
            <a:r>
              <a:rPr lang="hu-HU" i="1" dirty="0" smtClean="0"/>
              <a:t> </a:t>
            </a:r>
            <a:r>
              <a:rPr lang="hu-HU" i="1" dirty="0" err="1"/>
              <a:t>B</a:t>
            </a:r>
            <a:r>
              <a:rPr lang="hu-HU" i="1" dirty="0" err="1" smtClean="0"/>
              <a:t>iological</a:t>
            </a:r>
            <a:r>
              <a:rPr lang="hu-HU" i="1" dirty="0" smtClean="0"/>
              <a:t> </a:t>
            </a:r>
            <a:r>
              <a:rPr lang="hu-HU" i="1" dirty="0" err="1" smtClean="0"/>
              <a:t>Contactor</a:t>
            </a:r>
            <a:r>
              <a:rPr lang="hu-HU" i="1" dirty="0" smtClean="0"/>
              <a:t> (RBC), </a:t>
            </a:r>
            <a:r>
              <a:rPr lang="hu-HU" i="1" dirty="0" err="1" smtClean="0"/>
              <a:t>Rotating</a:t>
            </a:r>
            <a:r>
              <a:rPr lang="hu-HU" i="1" dirty="0" smtClean="0"/>
              <a:t> </a:t>
            </a:r>
            <a:r>
              <a:rPr lang="hu-HU" i="1" dirty="0" err="1"/>
              <a:t>B</a:t>
            </a:r>
            <a:r>
              <a:rPr lang="hu-HU" i="1" dirty="0" err="1" smtClean="0"/>
              <a:t>iological</a:t>
            </a:r>
            <a:r>
              <a:rPr lang="hu-HU" i="1" dirty="0" smtClean="0"/>
              <a:t> </a:t>
            </a:r>
            <a:r>
              <a:rPr lang="hu-HU" i="1" dirty="0" err="1" smtClean="0"/>
              <a:t>Surface</a:t>
            </a:r>
            <a:r>
              <a:rPr lang="hu-HU" i="1" dirty="0"/>
              <a:t> </a:t>
            </a:r>
            <a:r>
              <a:rPr lang="hu-HU" i="1" dirty="0" smtClean="0"/>
              <a:t>(RBS)</a:t>
            </a:r>
          </a:p>
          <a:p>
            <a:r>
              <a:rPr lang="hu-HU" dirty="0" smtClean="0"/>
              <a:t>Fordulatszám: 2-5 min</a:t>
            </a:r>
            <a:r>
              <a:rPr lang="hu-HU" baseline="30000" dirty="0" smtClean="0"/>
              <a:t>-1</a:t>
            </a:r>
          </a:p>
          <a:p>
            <a:r>
              <a:rPr lang="hu-HU" dirty="0" smtClean="0"/>
              <a:t>Tárcsaátmérő: 1,72 m</a:t>
            </a:r>
          </a:p>
          <a:p>
            <a:r>
              <a:rPr lang="hu-HU" dirty="0" smtClean="0"/>
              <a:t>Térfogat: 3,65 m</a:t>
            </a:r>
            <a:r>
              <a:rPr lang="hu-HU" baseline="30000" dirty="0" smtClean="0"/>
              <a:t>3</a:t>
            </a:r>
          </a:p>
          <a:p>
            <a:r>
              <a:rPr lang="hu-HU" dirty="0" smtClean="0"/>
              <a:t>Töltött térfogat: 1,58 m</a:t>
            </a:r>
            <a:r>
              <a:rPr lang="hu-HU" baseline="30000" dirty="0" smtClean="0"/>
              <a:t>3</a:t>
            </a:r>
          </a:p>
          <a:p>
            <a:r>
              <a:rPr lang="hu-HU" b="1" dirty="0" smtClean="0"/>
              <a:t>Összes tárcsafelület: 414 m</a:t>
            </a:r>
            <a:r>
              <a:rPr lang="hu-HU" b="1" baseline="30000" dirty="0" smtClean="0"/>
              <a:t>2</a:t>
            </a:r>
          </a:p>
          <a:p>
            <a:r>
              <a:rPr lang="hu-HU" dirty="0" smtClean="0"/>
              <a:t>Mikroba által képzett film vastagsága: 0,3-1,6 mm</a:t>
            </a:r>
            <a:endParaRPr lang="hu-HU" dirty="0"/>
          </a:p>
          <a:p>
            <a:pPr marL="11430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8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hu-HU" b="1" dirty="0" smtClean="0"/>
              <a:t>3. Többkéses reaktor</a:t>
            </a:r>
          </a:p>
          <a:p>
            <a:pPr marL="114300" indent="0" algn="ctr">
              <a:buNone/>
            </a:pPr>
            <a:r>
              <a:rPr lang="hu-HU" i="1" dirty="0" err="1" smtClean="0"/>
              <a:t>Multiple</a:t>
            </a:r>
            <a:r>
              <a:rPr lang="hu-HU" i="1" dirty="0" smtClean="0"/>
              <a:t> </a:t>
            </a:r>
            <a:r>
              <a:rPr lang="hu-HU" i="1" dirty="0" err="1" smtClean="0"/>
              <a:t>Blade</a:t>
            </a:r>
            <a:r>
              <a:rPr lang="hu-HU" i="1" dirty="0" smtClean="0"/>
              <a:t> </a:t>
            </a:r>
            <a:r>
              <a:rPr lang="hu-HU" i="1" dirty="0" err="1" smtClean="0"/>
              <a:t>Horizontal</a:t>
            </a:r>
            <a:r>
              <a:rPr lang="hu-HU" i="1" dirty="0" smtClean="0"/>
              <a:t> </a:t>
            </a:r>
            <a:r>
              <a:rPr lang="hu-HU" i="1" dirty="0" err="1" smtClean="0"/>
              <a:t>Reactor</a:t>
            </a:r>
            <a:r>
              <a:rPr lang="hu-HU" i="1" dirty="0" smtClean="0"/>
              <a:t> (MBHR)</a:t>
            </a:r>
          </a:p>
          <a:p>
            <a:pPr marL="114300" indent="0" algn="ctr">
              <a:buNone/>
            </a:pPr>
            <a:endParaRPr lang="hu-HU" i="1" dirty="0"/>
          </a:p>
          <a:p>
            <a:pPr marL="114300" indent="0" algn="ctr">
              <a:buNone/>
            </a:pPr>
            <a:endParaRPr lang="hu-HU" i="1" dirty="0" smtClean="0"/>
          </a:p>
          <a:p>
            <a:pPr marL="114300" indent="0" algn="ctr">
              <a:buNone/>
            </a:pPr>
            <a:endParaRPr lang="hu-HU" i="1" dirty="0"/>
          </a:p>
          <a:p>
            <a:pPr marL="114300" indent="0" algn="ctr">
              <a:buNone/>
            </a:pPr>
            <a:endParaRPr lang="hu-HU" i="1" dirty="0" smtClean="0"/>
          </a:p>
          <a:p>
            <a:pPr marL="114300" indent="0" algn="ctr">
              <a:buNone/>
            </a:pPr>
            <a:endParaRPr lang="hu-HU" i="1" dirty="0"/>
          </a:p>
          <a:p>
            <a:pPr marL="114300" indent="0" algn="ctr">
              <a:buNone/>
            </a:pPr>
            <a:endParaRPr lang="hu-HU" i="1" dirty="0" smtClean="0"/>
          </a:p>
          <a:p>
            <a:pPr marL="114300" indent="0" algn="ctr">
              <a:buNone/>
            </a:pPr>
            <a:endParaRPr lang="hu-HU" i="1" dirty="0"/>
          </a:p>
          <a:p>
            <a:pPr marL="114300" indent="0" algn="ctr">
              <a:buNone/>
            </a:pPr>
            <a:endParaRPr lang="hu-HU" i="1" dirty="0" smtClean="0"/>
          </a:p>
          <a:p>
            <a:pPr marL="114300" indent="0" algn="ctr">
              <a:buNone/>
            </a:pPr>
            <a:endParaRPr lang="hu-HU" i="1" dirty="0" smtClean="0"/>
          </a:p>
          <a:p>
            <a:r>
              <a:rPr lang="hu-HU" dirty="0" smtClean="0"/>
              <a:t>Nem </a:t>
            </a:r>
            <a:r>
              <a:rPr lang="hu-HU" dirty="0" err="1" smtClean="0"/>
              <a:t>biofilmes</a:t>
            </a:r>
            <a:r>
              <a:rPr lang="hu-HU" dirty="0" smtClean="0"/>
              <a:t> rendszer</a:t>
            </a:r>
          </a:p>
          <a:p>
            <a:r>
              <a:rPr lang="hu-HU" dirty="0" err="1" smtClean="0"/>
              <a:t>Fonalasgomba</a:t>
            </a:r>
            <a:r>
              <a:rPr lang="hu-HU" dirty="0" smtClean="0"/>
              <a:t> fermentációk</a:t>
            </a:r>
          </a:p>
          <a:p>
            <a:pPr marL="114300" indent="0" algn="ctr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1" y="2420888"/>
            <a:ext cx="6840760" cy="22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40303" y="504750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Elválasztótányér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289684" y="504750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Túlfolyó nyílás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012160" y="504750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Terelőlemez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4" idx="0"/>
          </p:cNvCxnSpPr>
          <p:nvPr/>
        </p:nvCxnSpPr>
        <p:spPr>
          <a:xfrm flipV="1">
            <a:off x="1420423" y="3789040"/>
            <a:ext cx="2431497" cy="125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7" idx="0"/>
          </p:cNvCxnSpPr>
          <p:nvPr/>
        </p:nvCxnSpPr>
        <p:spPr>
          <a:xfrm flipV="1">
            <a:off x="4369804" y="3717032"/>
            <a:ext cx="1080120" cy="1330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8" idx="0"/>
          </p:cNvCxnSpPr>
          <p:nvPr/>
        </p:nvCxnSpPr>
        <p:spPr>
          <a:xfrm flipH="1" flipV="1">
            <a:off x="6660232" y="4221088"/>
            <a:ext cx="432048" cy="826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4. Vízszintes forgóreaktor</a:t>
            </a:r>
          </a:p>
          <a:p>
            <a:pPr marL="114300" indent="0" algn="ctr">
              <a:buNone/>
            </a:pPr>
            <a:r>
              <a:rPr lang="hu-HU" i="1" dirty="0" err="1" smtClean="0"/>
              <a:t>Horizontal</a:t>
            </a:r>
            <a:r>
              <a:rPr lang="hu-HU" i="1" dirty="0" smtClean="0"/>
              <a:t> Rotary </a:t>
            </a:r>
            <a:r>
              <a:rPr lang="hu-HU" i="1" dirty="0" err="1" smtClean="0"/>
              <a:t>Reactor</a:t>
            </a:r>
            <a:r>
              <a:rPr lang="hu-HU" i="1" dirty="0" smtClean="0"/>
              <a:t> (HRR</a:t>
            </a:r>
            <a:r>
              <a:rPr lang="hu-HU" dirty="0" smtClean="0"/>
              <a:t>)</a:t>
            </a:r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r>
              <a:rPr lang="hu-HU" dirty="0" smtClean="0"/>
              <a:t>Terelőlemez nélküli forgódob</a:t>
            </a:r>
          </a:p>
          <a:p>
            <a:r>
              <a:rPr lang="hu-HU" dirty="0" smtClean="0"/>
              <a:t>Oxigénátadási sebesség mérése</a:t>
            </a:r>
          </a:p>
          <a:p>
            <a:pPr marL="114300" indent="0" algn="ctr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96" y="2780928"/>
            <a:ext cx="5039429" cy="186716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7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hu-HU" b="1" dirty="0" smtClean="0"/>
              <a:t>5. „Vékonyréteges” reaktor</a:t>
            </a:r>
          </a:p>
          <a:p>
            <a:pPr marL="114300" indent="0" algn="ctr">
              <a:buNone/>
            </a:pPr>
            <a:r>
              <a:rPr lang="hu-HU" i="1" dirty="0" err="1" smtClean="0"/>
              <a:t>Thin-Layer</a:t>
            </a:r>
            <a:r>
              <a:rPr lang="hu-HU" i="1" dirty="0" smtClean="0"/>
              <a:t> </a:t>
            </a:r>
            <a:r>
              <a:rPr lang="hu-HU" i="1" dirty="0" err="1" smtClean="0"/>
              <a:t>Turbular</a:t>
            </a:r>
            <a:r>
              <a:rPr lang="hu-HU" i="1" dirty="0" smtClean="0"/>
              <a:t> </a:t>
            </a:r>
            <a:r>
              <a:rPr lang="hu-HU" i="1" dirty="0" err="1" smtClean="0"/>
              <a:t>Reactor</a:t>
            </a:r>
            <a:r>
              <a:rPr lang="hu-HU" i="1" dirty="0" smtClean="0"/>
              <a:t> (</a:t>
            </a:r>
            <a:r>
              <a:rPr lang="hu-HU" i="1" dirty="0" err="1" smtClean="0"/>
              <a:t>ThLTR</a:t>
            </a:r>
            <a:r>
              <a:rPr lang="hu-HU" i="1" dirty="0" smtClean="0"/>
              <a:t>)</a:t>
            </a:r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r>
              <a:rPr lang="hu-HU" dirty="0" smtClean="0"/>
              <a:t>A folyadékot vékony film formájában keni el</a:t>
            </a:r>
          </a:p>
          <a:p>
            <a:r>
              <a:rPr lang="hu-HU" dirty="0" smtClean="0"/>
              <a:t>Kisebb habzás</a:t>
            </a:r>
          </a:p>
          <a:p>
            <a:r>
              <a:rPr lang="hu-HU" dirty="0" smtClean="0"/>
              <a:t>Mechanikus elemek: oxigénátadás</a:t>
            </a:r>
          </a:p>
          <a:p>
            <a:r>
              <a:rPr lang="hu-HU" dirty="0" smtClean="0"/>
              <a:t>1951 </a:t>
            </a:r>
            <a:r>
              <a:rPr lang="hu-HU" dirty="0" err="1" smtClean="0"/>
              <a:t>Danckwerts</a:t>
            </a:r>
            <a:r>
              <a:rPr lang="hu-HU" dirty="0" smtClean="0"/>
              <a:t> </a:t>
            </a:r>
            <a:r>
              <a:rPr lang="hu-HU" dirty="0" err="1" smtClean="0"/>
              <a:t>felületmegújúlási</a:t>
            </a:r>
            <a:r>
              <a:rPr lang="hu-HU" dirty="0" smtClean="0"/>
              <a:t> modell</a:t>
            </a:r>
          </a:p>
          <a:p>
            <a:endParaRPr lang="hu-HU" dirty="0" smtClean="0"/>
          </a:p>
          <a:p>
            <a:pPr marL="114300" indent="0" algn="ctr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7344801" cy="203863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3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hu-HU" b="1" dirty="0" smtClean="0"/>
              <a:t>6. Pneumatikusan levegőztetett vízszintes csőreaktor</a:t>
            </a:r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 algn="ctr">
              <a:buNone/>
            </a:pPr>
            <a:endParaRPr lang="hu-HU" b="1" dirty="0"/>
          </a:p>
          <a:p>
            <a:pPr marL="114300" indent="0" algn="ctr">
              <a:buNone/>
            </a:pPr>
            <a:endParaRPr lang="hu-HU" b="1" dirty="0" smtClean="0"/>
          </a:p>
          <a:p>
            <a:r>
              <a:rPr lang="hu-HU" dirty="0" smtClean="0"/>
              <a:t>Szennyvíztisztítás</a:t>
            </a:r>
          </a:p>
          <a:p>
            <a:r>
              <a:rPr lang="hu-HU" dirty="0" smtClean="0"/>
              <a:t>A levegőt vagy oxigént a reaktor teljes hosszában adagolják: oxigénlimit elkerülése</a:t>
            </a:r>
          </a:p>
          <a:p>
            <a:pPr marL="114300" indent="0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2103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0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ctr">
              <a:buNone/>
            </a:pPr>
            <a:r>
              <a:rPr lang="hu-HU" sz="2400" b="1" dirty="0"/>
              <a:t>7</a:t>
            </a:r>
            <a:r>
              <a:rPr lang="hu-HU" sz="2400" b="1" dirty="0" smtClean="0"/>
              <a:t>. Mechanikusan vagy pneumatikusan kevert, kapart csőreaktorok</a:t>
            </a:r>
          </a:p>
          <a:p>
            <a:pPr marL="114300" indent="0" algn="ctr">
              <a:buNone/>
            </a:pPr>
            <a:r>
              <a:rPr lang="hu-HU" sz="2400" i="1" dirty="0" err="1" smtClean="0"/>
              <a:t>Mechanically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Scraped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Plug-Flow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Reactor</a:t>
            </a:r>
            <a:r>
              <a:rPr lang="hu-HU" sz="2400" i="1" dirty="0" smtClean="0"/>
              <a:t> (MSPFR), </a:t>
            </a:r>
            <a:r>
              <a:rPr lang="hu-HU" sz="2400" i="1" dirty="0" err="1" smtClean="0"/>
              <a:t>Pneumatically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Scraped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Plug-Flow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Reactor</a:t>
            </a:r>
            <a:r>
              <a:rPr lang="hu-HU" sz="2400" i="1" dirty="0" smtClean="0"/>
              <a:t> (PSPFR)</a:t>
            </a:r>
          </a:p>
          <a:p>
            <a:pPr marL="114300" indent="0" algn="ctr">
              <a:buNone/>
            </a:pPr>
            <a:endParaRPr lang="hu-HU" sz="2400" dirty="0"/>
          </a:p>
          <a:p>
            <a:pPr marL="114300" indent="0" algn="ctr">
              <a:buNone/>
            </a:pPr>
            <a:endParaRPr lang="hu-HU" sz="2400" dirty="0" smtClean="0"/>
          </a:p>
          <a:p>
            <a:pPr marL="114300" indent="0" algn="ctr">
              <a:buNone/>
            </a:pPr>
            <a:endParaRPr lang="hu-HU" sz="2400" dirty="0"/>
          </a:p>
          <a:p>
            <a:pPr marL="114300" indent="0" algn="ctr">
              <a:buNone/>
            </a:pPr>
            <a:endParaRPr lang="hu-HU" sz="2400" dirty="0" smtClean="0"/>
          </a:p>
          <a:p>
            <a:pPr marL="114300" indent="0" algn="ctr">
              <a:buNone/>
            </a:pPr>
            <a:endParaRPr lang="hu-HU" sz="2400" dirty="0"/>
          </a:p>
          <a:p>
            <a:pPr marL="114300" indent="0" algn="ctr">
              <a:buNone/>
            </a:pPr>
            <a:endParaRPr lang="hu-HU" sz="2400" dirty="0" smtClean="0"/>
          </a:p>
          <a:p>
            <a:pPr marL="114300" indent="0" algn="ctr">
              <a:buNone/>
            </a:pPr>
            <a:endParaRPr lang="hu-HU" sz="2400" dirty="0" smtClean="0"/>
          </a:p>
          <a:p>
            <a:r>
              <a:rPr lang="hu-HU" sz="2400" dirty="0" smtClean="0"/>
              <a:t>Forgó tekercsek, mozgó tányérok, </a:t>
            </a:r>
            <a:r>
              <a:rPr lang="hu-HU" sz="2400" dirty="0" err="1" smtClean="0"/>
              <a:t>hélix</a:t>
            </a:r>
            <a:r>
              <a:rPr lang="hu-HU" sz="2400" dirty="0" smtClean="0"/>
              <a:t> alakú szalagok: falnövekedés minimalizálása</a:t>
            </a:r>
          </a:p>
          <a:p>
            <a:r>
              <a:rPr lang="hu-HU" sz="2400" dirty="0" smtClean="0"/>
              <a:t>Külön szekciók alakulnak ki</a:t>
            </a:r>
          </a:p>
          <a:p>
            <a:r>
              <a:rPr lang="hu-HU" sz="2400" dirty="0" err="1" smtClean="0"/>
              <a:t>Katabolikus</a:t>
            </a:r>
            <a:r>
              <a:rPr lang="hu-HU" sz="2400" dirty="0" smtClean="0"/>
              <a:t> represszió</a:t>
            </a:r>
          </a:p>
          <a:p>
            <a:pPr marL="114300" indent="0" algn="ctr">
              <a:buNone/>
            </a:pP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15104"/>
              </p:ext>
            </p:extLst>
          </p:nvPr>
        </p:nvGraphicFramePr>
        <p:xfrm>
          <a:off x="1691680" y="2708920"/>
          <a:ext cx="5256584" cy="210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ocument" r:id="rId4" imgW="4130115" imgH="1659300" progId="Word.Document.8">
                  <p:embed/>
                </p:oleObj>
              </mc:Choice>
              <mc:Fallback>
                <p:oleObj name="Document" r:id="rId4" imgW="4130115" imgH="16593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708920"/>
                        <a:ext cx="5256584" cy="2108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2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8. </a:t>
            </a:r>
            <a:r>
              <a:rPr lang="hu-HU" b="1" dirty="0" err="1" smtClean="0"/>
              <a:t>Sejtvisszatáplálásos</a:t>
            </a:r>
            <a:r>
              <a:rPr lang="hu-HU" b="1" dirty="0" smtClean="0"/>
              <a:t> csőreaktorok</a:t>
            </a:r>
          </a:p>
          <a:p>
            <a:pPr marL="571500" indent="-457200" algn="ctr">
              <a:buAutoNum type="arabicPeriod" startAt="8"/>
            </a:pPr>
            <a:endParaRPr lang="hu-HU" b="1" dirty="0"/>
          </a:p>
          <a:p>
            <a:pPr marL="571500" indent="-457200" algn="ctr">
              <a:buAutoNum type="arabicPeriod" startAt="8"/>
            </a:pPr>
            <a:endParaRPr lang="hu-HU" b="1" dirty="0" smtClean="0"/>
          </a:p>
          <a:p>
            <a:pPr marL="571500" indent="-457200" algn="ctr">
              <a:buAutoNum type="arabicPeriod" startAt="8"/>
            </a:pPr>
            <a:endParaRPr lang="hu-HU" b="1" dirty="0"/>
          </a:p>
          <a:p>
            <a:pPr marL="571500" indent="-457200" algn="ctr">
              <a:buAutoNum type="arabicPeriod" startAt="8"/>
            </a:pPr>
            <a:endParaRPr lang="hu-HU" b="1" dirty="0" smtClean="0"/>
          </a:p>
          <a:p>
            <a:pPr marL="571500" indent="-457200" algn="ctr">
              <a:buAutoNum type="arabicPeriod" startAt="8"/>
            </a:pPr>
            <a:endParaRPr lang="hu-HU" b="1" dirty="0"/>
          </a:p>
          <a:p>
            <a:pPr marL="571500" indent="-457200" algn="ctr">
              <a:buAutoNum type="arabicPeriod" startAt="8"/>
            </a:pPr>
            <a:endParaRPr lang="hu-HU" b="1" dirty="0" smtClean="0"/>
          </a:p>
          <a:p>
            <a:pPr marL="571500" indent="-457200" algn="ctr">
              <a:buAutoNum type="arabicPeriod" startAt="8"/>
            </a:pPr>
            <a:endParaRPr lang="hu-HU" b="1" dirty="0"/>
          </a:p>
          <a:p>
            <a:r>
              <a:rPr lang="hu-HU" dirty="0" smtClean="0"/>
              <a:t>Állandó sejtpopuláció biztosítása</a:t>
            </a:r>
          </a:p>
          <a:p>
            <a:r>
              <a:rPr lang="hu-HU" dirty="0" smtClean="0"/>
              <a:t>Visszaforgatási arány: </a:t>
            </a:r>
          </a:p>
          <a:p>
            <a:pPr marL="114300" indent="0" algn="ctr">
              <a:buNone/>
            </a:pPr>
            <a:endParaRPr lang="hu-HU" b="1" dirty="0" smtClean="0"/>
          </a:p>
          <a:p>
            <a:pPr marL="114300" indent="0">
              <a:buNone/>
            </a:pPr>
            <a:endParaRPr lang="hu-HU" b="1" dirty="0"/>
          </a:p>
        </p:txBody>
      </p:sp>
      <p:grpSp>
        <p:nvGrpSpPr>
          <p:cNvPr id="4" name="Csoportba foglalás 37"/>
          <p:cNvGrpSpPr/>
          <p:nvPr/>
        </p:nvGrpSpPr>
        <p:grpSpPr>
          <a:xfrm>
            <a:off x="1447800" y="2438400"/>
            <a:ext cx="5883275" cy="2049463"/>
            <a:chOff x="838200" y="2057400"/>
            <a:chExt cx="6324600" cy="2133600"/>
          </a:xfrm>
        </p:grpSpPr>
        <p:sp>
          <p:nvSpPr>
            <p:cNvPr id="5" name="Téglalap 4"/>
            <p:cNvSpPr/>
            <p:nvPr/>
          </p:nvSpPr>
          <p:spPr>
            <a:xfrm>
              <a:off x="2590800" y="2438400"/>
              <a:ext cx="2362200" cy="609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églalap 5"/>
            <p:cNvSpPr/>
            <p:nvPr/>
          </p:nvSpPr>
          <p:spPr>
            <a:xfrm>
              <a:off x="2438400" y="2286000"/>
              <a:ext cx="26670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838200" y="2286000"/>
              <a:ext cx="1600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>
              <a:off x="5105400" y="2286000"/>
              <a:ext cx="2057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olyamatábra: Egyesítés 8"/>
            <p:cNvSpPr/>
            <p:nvPr/>
          </p:nvSpPr>
          <p:spPr>
            <a:xfrm>
              <a:off x="5715000" y="2286000"/>
              <a:ext cx="609600" cy="1219200"/>
            </a:xfrm>
            <a:prstGeom prst="flowChartMerg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Egyenes összekötő nyíllal 9"/>
            <p:cNvCxnSpPr>
              <a:stCxn id="9" idx="2"/>
            </p:cNvCxnSpPr>
            <p:nvPr/>
          </p:nvCxnSpPr>
          <p:spPr>
            <a:xfrm>
              <a:off x="6019800" y="3505200"/>
              <a:ext cx="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zis 10"/>
            <p:cNvSpPr/>
            <p:nvPr/>
          </p:nvSpPr>
          <p:spPr>
            <a:xfrm>
              <a:off x="5867400" y="3886200"/>
              <a:ext cx="304800" cy="304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gyenes összekötő 11"/>
            <p:cNvCxnSpPr>
              <a:stCxn id="11" idx="2"/>
            </p:cNvCxnSpPr>
            <p:nvPr/>
          </p:nvCxnSpPr>
          <p:spPr>
            <a:xfrm flipH="1">
              <a:off x="1905000" y="4038600"/>
              <a:ext cx="396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 flipV="1">
              <a:off x="1905000" y="2286000"/>
              <a:ext cx="0" cy="1752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914400" y="2438400"/>
              <a:ext cx="350164" cy="38449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3623345" y="3564637"/>
              <a:ext cx="533400" cy="38449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hu-HU" baseline="-25000" smtClean="0">
                  <a:latin typeface="Arial" pitchFamily="34" charset="0"/>
                  <a:cs typeface="Arial" pitchFamily="34" charset="0"/>
                </a:rPr>
                <a:t>R</a:t>
              </a:r>
              <a:endParaRPr lang="hu-HU" baseline="-25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Egyenes összekötő 15"/>
            <p:cNvCxnSpPr/>
            <p:nvPr/>
          </p:nvCxnSpPr>
          <p:spPr>
            <a:xfrm flipV="1">
              <a:off x="6324600" y="2057400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flipV="1">
              <a:off x="5715000" y="2057400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2209800" y="2743200"/>
              <a:ext cx="32004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95341"/>
              </p:ext>
            </p:extLst>
          </p:nvPr>
        </p:nvGraphicFramePr>
        <p:xfrm>
          <a:off x="3641725" y="5301208"/>
          <a:ext cx="7937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457002" imgH="393529" progId="Equation.3">
                  <p:embed/>
                </p:oleObj>
              </mc:Choice>
              <mc:Fallback>
                <p:oleObj name="Equation" r:id="rId4" imgW="45700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5301208"/>
                        <a:ext cx="793750" cy="695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0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/>
          <a:lstStyle/>
          <a:p>
            <a:pPr marL="114300" indent="0" algn="ctr">
              <a:buNone/>
            </a:pPr>
            <a:r>
              <a:rPr lang="hu-HU" dirty="0" smtClean="0"/>
              <a:t>Ideális reaktorok csoportosítása</a:t>
            </a:r>
          </a:p>
          <a:p>
            <a:pPr marL="114300" indent="0" algn="ctr">
              <a:buNone/>
            </a:pP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      Szakaszos működtetés		Folytonos működtetés</a:t>
            </a:r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r>
              <a:rPr lang="hu-HU" dirty="0" smtClean="0"/>
              <a:t>Tökéletesen kevert reaktorok	Dugóáramlású reaktorok</a:t>
            </a:r>
          </a:p>
          <a:p>
            <a:pPr marL="114300" indent="0">
              <a:buNone/>
            </a:pPr>
            <a:r>
              <a:rPr lang="hu-HU" dirty="0" smtClean="0"/>
              <a:t>	</a:t>
            </a:r>
            <a:r>
              <a:rPr lang="hu-HU" sz="1800" dirty="0" smtClean="0"/>
              <a:t>        </a:t>
            </a:r>
            <a:r>
              <a:rPr lang="hu-HU" sz="1800" dirty="0" err="1" smtClean="0"/>
              <a:t>Gradiensmentes</a:t>
            </a:r>
            <a:r>
              <a:rPr lang="hu-HU" sz="1800" dirty="0" smtClean="0"/>
              <a:t>	</a:t>
            </a:r>
            <a:r>
              <a:rPr lang="hu-HU" sz="1800" dirty="0"/>
              <a:t> </a:t>
            </a:r>
            <a:r>
              <a:rPr lang="hu-HU" sz="1800" dirty="0" smtClean="0"/>
              <a:t>              Koncentráció gradiens</a:t>
            </a:r>
            <a:endParaRPr lang="hu-HU" sz="18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2483768" y="2052435"/>
            <a:ext cx="1728192" cy="36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211960" y="2052435"/>
            <a:ext cx="1728192" cy="368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6300192" y="2780928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3131840" y="2780928"/>
            <a:ext cx="31683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17" y="2780928"/>
            <a:ext cx="1229595" cy="1584176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19" y="5229200"/>
            <a:ext cx="1120545" cy="148233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56" y="5231541"/>
            <a:ext cx="2304256" cy="13613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3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/>
              <a:t>9</a:t>
            </a:r>
            <a:r>
              <a:rPr lang="hu-HU" b="1" dirty="0" smtClean="0"/>
              <a:t>. Csőreaktor, amely hurokreaktor is egyben</a:t>
            </a:r>
          </a:p>
          <a:p>
            <a:pPr marL="114300" indent="0" algn="ctr">
              <a:buNone/>
            </a:pPr>
            <a:r>
              <a:rPr lang="hu-HU" i="1" dirty="0" err="1" smtClean="0"/>
              <a:t>Tubular</a:t>
            </a:r>
            <a:r>
              <a:rPr lang="hu-HU" i="1" dirty="0" smtClean="0"/>
              <a:t> </a:t>
            </a:r>
            <a:r>
              <a:rPr lang="hu-HU" i="1" dirty="0" err="1" smtClean="0"/>
              <a:t>Loop</a:t>
            </a:r>
            <a:r>
              <a:rPr lang="hu-HU" i="1" dirty="0" smtClean="0"/>
              <a:t> </a:t>
            </a:r>
            <a:r>
              <a:rPr lang="hu-HU" i="1" dirty="0" err="1" smtClean="0"/>
              <a:t>Reactor</a:t>
            </a:r>
            <a:r>
              <a:rPr lang="hu-HU" i="1" dirty="0" smtClean="0"/>
              <a:t> (TLR)</a:t>
            </a:r>
          </a:p>
          <a:p>
            <a:pPr marL="114300" indent="0" algn="ctr">
              <a:buNone/>
            </a:pPr>
            <a:endParaRPr lang="hu-H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28809"/>
            <a:ext cx="331236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2636912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Szitatányérok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err="1" smtClean="0"/>
              <a:t>Centrifugálszivattyú</a:t>
            </a:r>
            <a:endParaRPr lang="hu-H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Csőköteges hőcserélő</a:t>
            </a:r>
          </a:p>
          <a:p>
            <a:endParaRPr lang="hu-HU" sz="2200" dirty="0"/>
          </a:p>
          <a:p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Csak kísérleti célokra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Intenzív oxigénátadás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Szakaszos üzemben STR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Magas visszaforgatási arány: CSTR</a:t>
            </a:r>
            <a:endParaRPr lang="hu-HU" sz="2200" dirty="0"/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5004048" y="479715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3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22" y="1700808"/>
            <a:ext cx="2880345" cy="46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6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Csőreaktorok speciális biológiai eljárásokhoz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1. Klasszikus biotechnológiai eljárások</a:t>
            </a:r>
          </a:p>
          <a:p>
            <a:pPr marL="114300" indent="0" algn="ctr">
              <a:buNone/>
            </a:pPr>
            <a:endParaRPr lang="hu-HU" b="1" dirty="0" smtClean="0"/>
          </a:p>
          <a:p>
            <a:r>
              <a:rPr lang="hu-HU" dirty="0" smtClean="0"/>
              <a:t>Sterilizálás</a:t>
            </a:r>
          </a:p>
          <a:p>
            <a:r>
              <a:rPr lang="hu-HU" dirty="0" smtClean="0"/>
              <a:t>Enzimes technológiák</a:t>
            </a:r>
          </a:p>
          <a:p>
            <a:endParaRPr lang="hu-HU" dirty="0"/>
          </a:p>
          <a:p>
            <a:pPr marL="114300" indent="0" algn="ctr">
              <a:buNone/>
            </a:pPr>
            <a:r>
              <a:rPr lang="hu-HU" b="1" dirty="0" smtClean="0"/>
              <a:t>2. Szilárd </a:t>
            </a:r>
            <a:r>
              <a:rPr lang="hu-HU" b="1" dirty="0" err="1" smtClean="0"/>
              <a:t>szubsztrát</a:t>
            </a:r>
            <a:r>
              <a:rPr lang="hu-HU" b="1" dirty="0" smtClean="0"/>
              <a:t> fermentáció</a:t>
            </a:r>
          </a:p>
          <a:p>
            <a:pPr marL="114300" indent="0" algn="ctr">
              <a:buNone/>
            </a:pPr>
            <a:endParaRPr lang="hu-HU" b="1" dirty="0"/>
          </a:p>
          <a:p>
            <a:r>
              <a:rPr lang="hu-HU" dirty="0" smtClean="0"/>
              <a:t>Cukornád fermentáció</a:t>
            </a:r>
          </a:p>
          <a:p>
            <a:r>
              <a:rPr lang="hu-HU" dirty="0" smtClean="0"/>
              <a:t>Perforált dobos forgó reaktorok</a:t>
            </a:r>
            <a:endParaRPr lang="hu-HU" dirty="0"/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0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Csőreaktorok speciális biológiai eljárásokhoz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3. </a:t>
            </a:r>
            <a:r>
              <a:rPr lang="hu-HU" b="1" dirty="0" err="1" smtClean="0"/>
              <a:t>Nyírásérzékeny</a:t>
            </a:r>
            <a:r>
              <a:rPr lang="hu-HU" b="1" dirty="0" smtClean="0"/>
              <a:t> szövetek tenyésztése</a:t>
            </a:r>
          </a:p>
          <a:p>
            <a:endParaRPr lang="hu-HU" dirty="0" smtClean="0"/>
          </a:p>
          <a:p>
            <a:r>
              <a:rPr lang="hu-HU" dirty="0" err="1" smtClean="0"/>
              <a:t>Vakcinagyártás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Sejtkultúra és vírus sokszorosítás </a:t>
            </a:r>
            <a:r>
              <a:rPr lang="hu-HU" dirty="0" err="1" smtClean="0"/>
              <a:t>in</a:t>
            </a:r>
            <a:r>
              <a:rPr lang="hu-HU" dirty="0" smtClean="0"/>
              <a:t> situ</a:t>
            </a:r>
          </a:p>
          <a:p>
            <a:pPr marL="114300" indent="0" algn="ctr">
              <a:buNone/>
            </a:pPr>
            <a:endParaRPr lang="hu-H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587593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Csőreaktorok speciális biológiai eljárásokhoz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4. </a:t>
            </a:r>
            <a:r>
              <a:rPr lang="hu-HU" b="1" dirty="0" err="1" smtClean="0"/>
              <a:t>Fotobioreaktorok</a:t>
            </a:r>
            <a:endParaRPr lang="hu-HU" b="1" dirty="0" smtClean="0"/>
          </a:p>
          <a:p>
            <a:pPr marL="114300" indent="0" algn="ctr">
              <a:buNone/>
            </a:pPr>
            <a:endParaRPr lang="hu-HU" b="1" dirty="0" smtClean="0"/>
          </a:p>
          <a:p>
            <a:r>
              <a:rPr lang="hu-HU" dirty="0" smtClean="0"/>
              <a:t>Napenergia felhasználása fotoszintetikus biomassza termelésére</a:t>
            </a:r>
          </a:p>
          <a:p>
            <a:pPr marL="114300" indent="0" algn="ctr">
              <a:buNone/>
            </a:pPr>
            <a:endParaRPr lang="hu-H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79" y="3284984"/>
            <a:ext cx="5827160" cy="263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1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Cső- és </a:t>
            </a:r>
            <a:r>
              <a:rPr lang="hu-HU" dirty="0" smtClean="0"/>
              <a:t>kevert tartály</a:t>
            </a:r>
            <a:r>
              <a:rPr lang="hu-HU" dirty="0" smtClean="0"/>
              <a:t>reaktorok </a:t>
            </a:r>
            <a:r>
              <a:rPr lang="hu-HU" dirty="0" smtClean="0"/>
              <a:t>összehasonlítása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Kevert tartályreaktorok fő hátrányai</a:t>
            </a:r>
          </a:p>
          <a:p>
            <a:pPr marL="114300" indent="0" algn="ctr">
              <a:buNone/>
            </a:pPr>
            <a:endParaRPr lang="hu-HU" dirty="0"/>
          </a:p>
          <a:p>
            <a:r>
              <a:rPr lang="hu-HU" dirty="0" smtClean="0"/>
              <a:t>Tartószerkezetek, tömítések körüli problémák</a:t>
            </a:r>
          </a:p>
          <a:p>
            <a:r>
              <a:rPr lang="hu-HU" dirty="0" smtClean="0"/>
              <a:t>Nagy energiaszükséglet</a:t>
            </a:r>
          </a:p>
          <a:p>
            <a:r>
              <a:rPr lang="hu-HU" dirty="0" smtClean="0"/>
              <a:t>Kis hőátadási felület</a:t>
            </a:r>
          </a:p>
          <a:p>
            <a:r>
              <a:rPr lang="hu-HU" dirty="0" smtClean="0"/>
              <a:t>Magas hűtési költség</a:t>
            </a:r>
          </a:p>
          <a:p>
            <a:r>
              <a:rPr lang="hu-HU" dirty="0" smtClean="0"/>
              <a:t>Sejtek károsodása</a:t>
            </a:r>
          </a:p>
          <a:p>
            <a:r>
              <a:rPr lang="hu-HU" dirty="0" smtClean="0"/>
              <a:t>Alacsony </a:t>
            </a:r>
            <a:r>
              <a:rPr lang="hu-HU" dirty="0" err="1" smtClean="0"/>
              <a:t>szubsztrát</a:t>
            </a:r>
            <a:r>
              <a:rPr lang="hu-HU" dirty="0" smtClean="0"/>
              <a:t> konverzió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4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Cső- és kevert tartályreaktorok összehasonlítása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hu-HU" b="1" dirty="0" smtClean="0"/>
              <a:t>Néhány probléma megoldása vízszintes csőreaktorokkal</a:t>
            </a:r>
          </a:p>
          <a:p>
            <a:pPr marL="114300" indent="0">
              <a:buNone/>
            </a:pPr>
            <a:endParaRPr lang="hu-HU" b="1" dirty="0"/>
          </a:p>
          <a:p>
            <a:r>
              <a:rPr lang="hu-HU" dirty="0" smtClean="0"/>
              <a:t>Oxigénátadási hatékonyság [kg átadott O</a:t>
            </a:r>
            <a:r>
              <a:rPr lang="hu-HU" baseline="-25000" dirty="0" smtClean="0"/>
              <a:t>2</a:t>
            </a:r>
            <a:r>
              <a:rPr lang="hu-HU" dirty="0" smtClean="0"/>
              <a:t>/kW felhasznált energia]</a:t>
            </a:r>
          </a:p>
          <a:p>
            <a:pPr lvl="1"/>
            <a:r>
              <a:rPr lang="hu-HU" sz="2200" dirty="0" smtClean="0"/>
              <a:t>Alacsony S</a:t>
            </a:r>
            <a:r>
              <a:rPr lang="hu-HU" sz="2200" baseline="-25000" dirty="0" smtClean="0"/>
              <a:t>0</a:t>
            </a:r>
            <a:r>
              <a:rPr lang="hu-HU" sz="2200" dirty="0" smtClean="0"/>
              <a:t>: csőreaktorok, </a:t>
            </a:r>
            <a:r>
              <a:rPr lang="hu-HU" sz="2200" dirty="0" err="1" smtClean="0"/>
              <a:t>max</a:t>
            </a:r>
            <a:r>
              <a:rPr lang="hu-HU" sz="2200" dirty="0" smtClean="0"/>
              <a:t>. 2,</a:t>
            </a:r>
            <a:r>
              <a:rPr lang="hu-HU" sz="2200" dirty="0" err="1" smtClean="0"/>
              <a:t>2</a:t>
            </a:r>
            <a:r>
              <a:rPr lang="hu-HU" sz="2200" dirty="0" smtClean="0"/>
              <a:t> kg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/kW</a:t>
            </a:r>
          </a:p>
          <a:p>
            <a:pPr lvl="1"/>
            <a:r>
              <a:rPr lang="hu-HU" sz="2200" dirty="0" smtClean="0"/>
              <a:t>Magasabb S</a:t>
            </a:r>
            <a:r>
              <a:rPr lang="hu-HU" sz="2200" baseline="-25000" dirty="0" smtClean="0"/>
              <a:t>0</a:t>
            </a:r>
            <a:r>
              <a:rPr lang="hu-HU" sz="2200" dirty="0" smtClean="0"/>
              <a:t>: toronyreaktorok, </a:t>
            </a:r>
            <a:r>
              <a:rPr lang="hu-HU" sz="2200" dirty="0" err="1" smtClean="0"/>
              <a:t>max</a:t>
            </a:r>
            <a:r>
              <a:rPr lang="hu-HU" sz="2200" dirty="0" smtClean="0"/>
              <a:t>. 2,3-3 kg 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/kW</a:t>
            </a:r>
          </a:p>
          <a:p>
            <a:pPr marL="411480" lvl="1" indent="0">
              <a:buNone/>
            </a:pPr>
            <a:endParaRPr lang="hu-HU" sz="2200" dirty="0" smtClean="0"/>
          </a:p>
          <a:p>
            <a:r>
              <a:rPr lang="hu-HU" dirty="0" smtClean="0"/>
              <a:t>Axiális diszperzió mértéke</a:t>
            </a:r>
          </a:p>
          <a:p>
            <a:pPr lvl="1"/>
            <a:r>
              <a:rPr lang="hu-HU" sz="2200" dirty="0" smtClean="0"/>
              <a:t>Tápanyag alulról, CO</a:t>
            </a:r>
            <a:r>
              <a:rPr lang="hu-HU" sz="2200" baseline="-25000" dirty="0" smtClean="0"/>
              <a:t>2</a:t>
            </a:r>
            <a:r>
              <a:rPr lang="hu-HU" sz="2200" dirty="0" smtClean="0"/>
              <a:t> fejlődés: vízszintes készülékek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9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Cső- és kevert tartályreaktorok összehasonlítása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b="1" dirty="0" smtClean="0"/>
              <a:t>Csőreaktorok előnyei a kevert tartályreaktorokkal szemben</a:t>
            </a:r>
          </a:p>
          <a:p>
            <a:pPr marL="114300" indent="0">
              <a:buNone/>
            </a:pPr>
            <a:endParaRPr lang="hu-HU" b="1" dirty="0"/>
          </a:p>
          <a:p>
            <a:r>
              <a:rPr lang="hu-HU" dirty="0" smtClean="0"/>
              <a:t>Nagy termelékenység és optimális konverzió egyszerre</a:t>
            </a:r>
          </a:p>
          <a:p>
            <a:r>
              <a:rPr lang="hu-HU" dirty="0" smtClean="0"/>
              <a:t>Nincs holttér</a:t>
            </a:r>
          </a:p>
          <a:p>
            <a:r>
              <a:rPr lang="hu-HU" dirty="0" smtClean="0"/>
              <a:t>Felület/térfogat arány kedvezőbb</a:t>
            </a:r>
          </a:p>
          <a:p>
            <a:r>
              <a:rPr lang="hu-HU" dirty="0" smtClean="0"/>
              <a:t>Nagy nyomású reaktorok könnyen kivitelezhető</a:t>
            </a:r>
          </a:p>
          <a:p>
            <a:r>
              <a:rPr lang="hu-HU" dirty="0" smtClean="0"/>
              <a:t>Könnyű szabályozás a cső mentén</a:t>
            </a:r>
          </a:p>
          <a:p>
            <a:r>
              <a:rPr lang="hu-HU" dirty="0" smtClean="0"/>
              <a:t>Tömegtranszport alacsonyabb energiaigényű</a:t>
            </a:r>
          </a:p>
          <a:p>
            <a:r>
              <a:rPr lang="hu-HU" dirty="0" smtClean="0"/>
              <a:t>Speciális biológiai eljárásoknál is alkalmazhatóak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2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Mi az egyik fő különbség az STR és a PFR között</a:t>
            </a:r>
            <a:r>
              <a:rPr lang="hu-HU" dirty="0" smtClean="0"/>
              <a:t>?</a:t>
            </a:r>
          </a:p>
          <a:p>
            <a:r>
              <a:rPr lang="hu-HU" dirty="0"/>
              <a:t>Mik a dugóáramlású </a:t>
            </a:r>
            <a:r>
              <a:rPr lang="hu-HU" dirty="0" err="1"/>
              <a:t>bioreaktorok</a:t>
            </a:r>
            <a:r>
              <a:rPr lang="hu-HU" dirty="0"/>
              <a:t> főbb előnyei és hátrányai</a:t>
            </a:r>
            <a:r>
              <a:rPr lang="hu-HU" dirty="0" smtClean="0"/>
              <a:t>?</a:t>
            </a:r>
          </a:p>
          <a:p>
            <a:r>
              <a:rPr lang="hu-HU" dirty="0"/>
              <a:t>Milyen reaktormegoldást </a:t>
            </a:r>
            <a:r>
              <a:rPr lang="hu-HU" dirty="0" smtClean="0"/>
              <a:t>javasolna </a:t>
            </a:r>
            <a:r>
              <a:rPr lang="hu-HU" dirty="0" err="1"/>
              <a:t>szubsztrátinhibíció</a:t>
            </a:r>
            <a:r>
              <a:rPr lang="hu-HU" dirty="0"/>
              <a:t>, illetve termékinhibíció esetén</a:t>
            </a:r>
            <a:r>
              <a:rPr lang="hu-HU" dirty="0" smtClean="0"/>
              <a:t>?</a:t>
            </a:r>
          </a:p>
          <a:p>
            <a:r>
              <a:rPr lang="hu-HU" dirty="0" smtClean="0"/>
              <a:t>Soroljon fel csőreaktor típusokat, egyik működését fejtse ki bővebben!</a:t>
            </a:r>
          </a:p>
          <a:p>
            <a:r>
              <a:rPr lang="hu-HU" dirty="0" smtClean="0"/>
              <a:t>Milyen előnyei vannak egy csőreaktornak toronyreaktorral szemben?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8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hu-HU" sz="4600" dirty="0" smtClean="0"/>
              <a:t>Köszönjük a figyelmet!</a:t>
            </a:r>
            <a:endParaRPr lang="hu-HU" sz="4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7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Dugóáramlású reaktorok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Plug</a:t>
            </a:r>
            <a:r>
              <a:rPr lang="hu-HU" dirty="0" smtClean="0"/>
              <a:t> Flow </a:t>
            </a:r>
            <a:r>
              <a:rPr lang="hu-HU" dirty="0" err="1" smtClean="0"/>
              <a:t>Bioreactors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Előnyei:</a:t>
            </a:r>
          </a:p>
          <a:p>
            <a:r>
              <a:rPr lang="hu-HU" dirty="0" smtClean="0"/>
              <a:t>Egyszerű berendezések</a:t>
            </a:r>
          </a:p>
          <a:p>
            <a:r>
              <a:rPr lang="hu-HU" dirty="0" smtClean="0"/>
              <a:t>Jól meghatározott áramlás</a:t>
            </a:r>
          </a:p>
          <a:p>
            <a:r>
              <a:rPr lang="hu-HU" dirty="0" smtClean="0"/>
              <a:t>Nincsenek holt terek</a:t>
            </a:r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r>
              <a:rPr lang="hu-HU" dirty="0" smtClean="0"/>
              <a:t>Jól alkalmazhatók:</a:t>
            </a:r>
          </a:p>
          <a:p>
            <a:r>
              <a:rPr lang="hu-HU" dirty="0" smtClean="0"/>
              <a:t>Rögzített enzimes, SCP, antibiotikum, </a:t>
            </a:r>
            <a:r>
              <a:rPr lang="hu-HU" dirty="0" err="1" smtClean="0"/>
              <a:t>poliszacharid</a:t>
            </a:r>
            <a:r>
              <a:rPr lang="hu-HU" dirty="0" smtClean="0"/>
              <a:t> előállítás</a:t>
            </a:r>
          </a:p>
          <a:p>
            <a:r>
              <a:rPr lang="hu-HU" dirty="0" smtClean="0"/>
              <a:t>Szennyvíztisztítási eljárások</a:t>
            </a:r>
          </a:p>
          <a:p>
            <a:r>
              <a:rPr lang="hu-HU" dirty="0" smtClean="0"/>
              <a:t>Komplex folyamatok (inhibíció, </a:t>
            </a:r>
            <a:r>
              <a:rPr lang="hu-HU" dirty="0" err="1" smtClean="0"/>
              <a:t>katabolit</a:t>
            </a:r>
            <a:r>
              <a:rPr lang="hu-HU" dirty="0" smtClean="0"/>
              <a:t> represszió)</a:t>
            </a:r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4355975" y="2430180"/>
            <a:ext cx="380957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932040" y="278557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Könnyen </a:t>
            </a:r>
            <a:r>
              <a:rPr lang="hu-HU" dirty="0" err="1" smtClean="0"/>
              <a:t>méretnövelhető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Dugóáramlású reaktorok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Plug</a:t>
            </a:r>
            <a:r>
              <a:rPr lang="hu-HU" dirty="0" smtClean="0"/>
              <a:t> Flow </a:t>
            </a:r>
            <a:r>
              <a:rPr lang="hu-HU" dirty="0" err="1"/>
              <a:t>Bioreactors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Hátrányok:</a:t>
            </a:r>
          </a:p>
          <a:p>
            <a:r>
              <a:rPr lang="hu-HU" dirty="0" smtClean="0"/>
              <a:t>Előállításuk komplikált</a:t>
            </a:r>
          </a:p>
          <a:p>
            <a:r>
              <a:rPr lang="hu-HU" dirty="0" smtClean="0"/>
              <a:t>Dugószerű áramlás és levegőztetés egyidejű megvalósítása nehézkes</a:t>
            </a:r>
          </a:p>
          <a:p>
            <a:r>
              <a:rPr lang="hu-HU" dirty="0" smtClean="0"/>
              <a:t>pH konstans értéken tartása bonyolult</a:t>
            </a:r>
          </a:p>
          <a:p>
            <a:r>
              <a:rPr lang="hu-HU" dirty="0" smtClean="0"/>
              <a:t>Kimosódott mikrobákat pótolni kell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87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Dugóáramlású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hu-HU" dirty="0" smtClean="0"/>
              <a:t>Töltet nélküli és töltött ágyas csőreaktorok viselkedése</a:t>
            </a:r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  <a:p>
            <a:pPr marL="114300" indent="0" algn="ctr">
              <a:buNone/>
            </a:pPr>
            <a:endParaRPr lang="hu-HU" dirty="0" smtClean="0"/>
          </a:p>
          <a:p>
            <a:pPr marL="114300" indent="0" algn="ctr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7832716" cy="16199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4000500"/>
            <a:ext cx="3171825" cy="7810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11" y="5915114"/>
            <a:ext cx="1476375" cy="73342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298387" y="47815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hu-HU" sz="16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lineáris felületi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sebesség</a:t>
            </a:r>
          </a:p>
          <a:p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: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 reaktor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keresztmetszete</a:t>
            </a:r>
          </a:p>
          <a:p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 :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 térfogatáram a reaktorban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Dugóáramlású reaktorok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</a:t>
            </a:r>
            <a:r>
              <a:rPr lang="hu-HU" dirty="0" err="1"/>
              <a:t>u</a:t>
            </a:r>
            <a:r>
              <a:rPr lang="hu-HU" baseline="-25000" dirty="0" err="1"/>
              <a:t>s</a:t>
            </a:r>
            <a:r>
              <a:rPr lang="hu-HU" dirty="0"/>
              <a:t> = </a:t>
            </a:r>
            <a:r>
              <a:rPr lang="hu-HU" dirty="0" smtClean="0"/>
              <a:t>állandó</a:t>
            </a:r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endParaRPr lang="hu-HU" dirty="0" smtClean="0"/>
          </a:p>
          <a:p>
            <a:r>
              <a:rPr lang="hu-HU" dirty="0" smtClean="0"/>
              <a:t>bevezetve a dimenziómentes idő fogalmát </a:t>
            </a:r>
            <a:r>
              <a:rPr lang="el-GR" dirty="0"/>
              <a:t>(θ</a:t>
            </a:r>
            <a:r>
              <a:rPr lang="el-GR" dirty="0" smtClean="0"/>
              <a:t>)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mérlegegyenletek megoldása peremfeltételekkel</a:t>
            </a:r>
            <a:r>
              <a:rPr lang="el-GR" dirty="0" smtClean="0"/>
              <a:t> 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2771775" cy="8477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82" y="2764557"/>
            <a:ext cx="771525" cy="6858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312003"/>
            <a:ext cx="2581275" cy="685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104" y="5616255"/>
            <a:ext cx="723900" cy="8096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377" y="5635305"/>
            <a:ext cx="819150" cy="79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004" y="4486255"/>
            <a:ext cx="3429000" cy="138112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5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919039" y="4941167"/>
            <a:ext cx="31683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CSTR </a:t>
            </a:r>
            <a:r>
              <a:rPr lang="hu-HU" dirty="0" err="1" smtClean="0"/>
              <a:t>vs</a:t>
            </a:r>
            <a:r>
              <a:rPr lang="hu-HU" dirty="0" smtClean="0"/>
              <a:t> PFR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7638"/>
            <a:ext cx="2343150" cy="3209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30" y="1397072"/>
            <a:ext cx="2647950" cy="33051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14400" y="5083777"/>
            <a:ext cx="346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</a:t>
            </a:r>
            <a:r>
              <a:rPr lang="hu-HU" sz="1600" baseline="-25000" dirty="0"/>
              <a:t>0</a:t>
            </a:r>
            <a:r>
              <a:rPr lang="hu-HU" dirty="0"/>
              <a:t> </a:t>
            </a:r>
            <a:r>
              <a:rPr lang="hu-HU" b="1" dirty="0"/>
              <a:t>pillanatszerűen lecsökken</a:t>
            </a:r>
          </a:p>
        </p:txBody>
      </p:sp>
      <p:sp>
        <p:nvSpPr>
          <p:cNvPr id="10" name="Téglalap 9"/>
          <p:cNvSpPr/>
          <p:nvPr/>
        </p:nvSpPr>
        <p:spPr>
          <a:xfrm>
            <a:off x="4644008" y="4941168"/>
            <a:ext cx="31683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385767" y="4971161"/>
            <a:ext cx="3554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S</a:t>
            </a:r>
            <a:r>
              <a:rPr lang="hu-HU" sz="1600" baseline="-25000" dirty="0"/>
              <a:t>0</a:t>
            </a:r>
            <a:r>
              <a:rPr lang="hu-HU" dirty="0"/>
              <a:t> </a:t>
            </a:r>
            <a:r>
              <a:rPr lang="hu-HU" b="1" dirty="0" smtClean="0"/>
              <a:t>folytonos függvény szerint csökken</a:t>
            </a:r>
            <a:endParaRPr lang="hu-HU" b="1" dirty="0"/>
          </a:p>
        </p:txBody>
      </p:sp>
      <p:sp>
        <p:nvSpPr>
          <p:cNvPr id="12" name="Lefelé nyíl 11"/>
          <p:cNvSpPr/>
          <p:nvPr/>
        </p:nvSpPr>
        <p:spPr>
          <a:xfrm>
            <a:off x="2195736" y="5628700"/>
            <a:ext cx="504056" cy="403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1007604" y="6140293"/>
            <a:ext cx="2880320" cy="5040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5976156" y="5661419"/>
            <a:ext cx="504056" cy="403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4788024" y="6109142"/>
            <a:ext cx="2880320" cy="5040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1187624" y="6140293"/>
            <a:ext cx="248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S inhibíciónál</a:t>
            </a:r>
            <a:endParaRPr lang="hu-HU" sz="2400" b="1" dirty="0"/>
          </a:p>
        </p:txBody>
      </p:sp>
      <p:sp>
        <p:nvSpPr>
          <p:cNvPr id="19" name="Téglalap 18"/>
          <p:cNvSpPr/>
          <p:nvPr/>
        </p:nvSpPr>
        <p:spPr>
          <a:xfrm>
            <a:off x="4984601" y="6130337"/>
            <a:ext cx="248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P</a:t>
            </a:r>
            <a:r>
              <a:rPr lang="hu-HU" sz="2400" b="1" dirty="0" smtClean="0"/>
              <a:t> inhibíciónál</a:t>
            </a:r>
            <a:endParaRPr lang="hu-HU" sz="24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5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Töltött oszlopreaktor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Rögzített enzimes technológiák</a:t>
            </a:r>
          </a:p>
          <a:p>
            <a:r>
              <a:rPr lang="hu-HU" dirty="0" smtClean="0"/>
              <a:t>Tengely menti áramlási sebesség függ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5976664" cy="8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4067944" y="234888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5004048" y="234888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843808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Töltet minősége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148064" y="26525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Szemcsék közötti tér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53596"/>
            <a:ext cx="1008112" cy="9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563888" y="41094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v</a:t>
            </a:r>
            <a:r>
              <a:rPr lang="hu-HU" sz="1600" baseline="-25000" dirty="0" err="1" smtClean="0"/>
              <a:t>i</a:t>
            </a:r>
            <a:r>
              <a:rPr lang="hu-HU" dirty="0" smtClean="0"/>
              <a:t> </a:t>
            </a:r>
            <a:r>
              <a:rPr lang="hu-HU" dirty="0" err="1"/>
              <a:t>hézagközötti</a:t>
            </a:r>
            <a:r>
              <a:rPr lang="hu-HU" dirty="0"/>
              <a:t> </a:t>
            </a:r>
            <a:r>
              <a:rPr lang="hu-HU" dirty="0" err="1" smtClean="0"/>
              <a:t>fluidumsebesség</a:t>
            </a:r>
            <a:endParaRPr lang="hu-HU" dirty="0" smtClean="0"/>
          </a:p>
          <a:p>
            <a:r>
              <a:rPr lang="hu-HU" dirty="0"/>
              <a:t>V/L </a:t>
            </a:r>
            <a:r>
              <a:rPr lang="hu-HU" dirty="0" smtClean="0"/>
              <a:t> oszlopkeresztmetszet</a:t>
            </a:r>
          </a:p>
          <a:p>
            <a:r>
              <a:rPr lang="hu-HU" dirty="0" smtClean="0"/>
              <a:t>F  térfogatáram </a:t>
            </a:r>
            <a:r>
              <a:rPr lang="hu-HU" dirty="0"/>
              <a:t>a reaktorban</a:t>
            </a:r>
            <a:endParaRPr lang="hu-HU" b="1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36" y="5269182"/>
            <a:ext cx="1080319" cy="59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3563888" y="526918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 </a:t>
            </a:r>
            <a:r>
              <a:rPr lang="hu-HU" dirty="0"/>
              <a:t>tartózkodási </a:t>
            </a:r>
            <a:r>
              <a:rPr lang="hu-HU" dirty="0" smtClean="0"/>
              <a:t>idő</a:t>
            </a:r>
          </a:p>
          <a:p>
            <a:r>
              <a:rPr lang="hu-HU" dirty="0"/>
              <a:t>V/F </a:t>
            </a:r>
            <a:r>
              <a:rPr lang="hu-HU" dirty="0" smtClean="0"/>
              <a:t> </a:t>
            </a:r>
            <a:r>
              <a:rPr lang="hu-HU" dirty="0"/>
              <a:t>lineáris </a:t>
            </a:r>
            <a:r>
              <a:rPr lang="hu-HU" dirty="0" err="1" smtClean="0"/>
              <a:t>lésebesség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Töltött oszlopreaktor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r>
              <a:rPr lang="el-GR" dirty="0"/>
              <a:t>ε </a:t>
            </a:r>
            <a:r>
              <a:rPr lang="hu-HU" dirty="0"/>
              <a:t>jellemző </a:t>
            </a:r>
            <a:r>
              <a:rPr lang="hu-HU" dirty="0" smtClean="0"/>
              <a:t>értékei</a:t>
            </a:r>
          </a:p>
          <a:p>
            <a:pPr marL="114300" indent="0">
              <a:buNone/>
            </a:pPr>
            <a:endParaRPr lang="hu-HU" dirty="0"/>
          </a:p>
          <a:p>
            <a:r>
              <a:rPr lang="hu-HU" dirty="0" smtClean="0"/>
              <a:t>Feltételezések: 1. </a:t>
            </a:r>
            <a:r>
              <a:rPr lang="hu-HU" dirty="0"/>
              <a:t>rögzített enzimes rendszert vizsgálunk </a:t>
            </a:r>
            <a:endParaRPr lang="hu-HU" dirty="0" smtClean="0"/>
          </a:p>
          <a:p>
            <a:pPr marL="114300" indent="0">
              <a:buNone/>
            </a:pPr>
            <a:r>
              <a:rPr lang="hu-HU" dirty="0"/>
              <a:t>	</a:t>
            </a:r>
            <a:r>
              <a:rPr lang="hu-HU" dirty="0" smtClean="0"/>
              <a:t>	    2. </a:t>
            </a:r>
            <a:r>
              <a:rPr lang="hu-HU" dirty="0"/>
              <a:t>az enzim követi a </a:t>
            </a:r>
            <a:r>
              <a:rPr lang="hu-HU" dirty="0" err="1"/>
              <a:t>Michaelis</a:t>
            </a:r>
            <a:r>
              <a:rPr lang="hu-HU" dirty="0"/>
              <a:t>–Menten-kinetikát 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987824" y="1664804"/>
            <a:ext cx="72008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963664" y="1844824"/>
            <a:ext cx="7442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3707904" y="1480138"/>
            <a:ext cx="44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immobilizált</a:t>
            </a:r>
            <a:r>
              <a:rPr lang="hu-HU" dirty="0"/>
              <a:t> sejtek, gömbölyű </a:t>
            </a:r>
            <a:r>
              <a:rPr lang="hu-HU" dirty="0" smtClean="0"/>
              <a:t>hordozók: ~0,4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707904" y="2031782"/>
            <a:ext cx="44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oldott enzim: 1</a:t>
            </a:r>
            <a:endParaRPr lang="hu-HU" dirty="0"/>
          </a:p>
        </p:txBody>
      </p:sp>
      <p:sp>
        <p:nvSpPr>
          <p:cNvPr id="13" name="Lefelé nyíl 12"/>
          <p:cNvSpPr/>
          <p:nvPr/>
        </p:nvSpPr>
        <p:spPr>
          <a:xfrm>
            <a:off x="3743712" y="33260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1533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92" y="5085184"/>
            <a:ext cx="6659469" cy="8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1F25-E2A4-43B0-8B67-8D5C38351B1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1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1073</TotalTime>
  <Words>2156</Words>
  <Application>Microsoft Office PowerPoint</Application>
  <PresentationFormat>Diavetítés a képernyőre (4:3 oldalarány)</PresentationFormat>
  <Paragraphs>346</Paragraphs>
  <Slides>29</Slides>
  <Notes>16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Simuló</vt:lpstr>
      <vt:lpstr>Document</vt:lpstr>
      <vt:lpstr>Equation</vt:lpstr>
      <vt:lpstr>Dugóáramlású és töltött ágyas bioreaktorok</vt:lpstr>
      <vt:lpstr>Bevezetés</vt:lpstr>
      <vt:lpstr>Dugóáramlású reaktorok  (Plug Flow Bioreactors)</vt:lpstr>
      <vt:lpstr>Dugóáramlású reaktorok  (Plug Flow Bioreactors)</vt:lpstr>
      <vt:lpstr>Dugóáramlású reaktorok</vt:lpstr>
      <vt:lpstr>Dugóáramlású reaktorok</vt:lpstr>
      <vt:lpstr>CSTR vs PFR</vt:lpstr>
      <vt:lpstr>Töltött oszlopreaktor</vt:lpstr>
      <vt:lpstr>Töltött oszlopreaktor</vt:lpstr>
      <vt:lpstr>Töltött oszlopreaktor</vt:lpstr>
      <vt:lpstr>Csőreaktor típusok</vt:lpstr>
      <vt:lpstr>Csőreaktor típusok</vt:lpstr>
      <vt:lpstr>Csőreaktor típusok</vt:lpstr>
      <vt:lpstr>Csőreaktor típusok</vt:lpstr>
      <vt:lpstr>Csőreaktor típusok</vt:lpstr>
      <vt:lpstr>Csőreaktor típusok</vt:lpstr>
      <vt:lpstr>Csőreaktor típusok</vt:lpstr>
      <vt:lpstr>Csőreaktor típusok</vt:lpstr>
      <vt:lpstr>Csőreaktor típusok</vt:lpstr>
      <vt:lpstr>Csőreaktor típusok</vt:lpstr>
      <vt:lpstr>Csőreaktor típusok</vt:lpstr>
      <vt:lpstr>Csőreaktorok speciális biológiai eljárásokhoz</vt:lpstr>
      <vt:lpstr>Csőreaktorok speciális biológiai eljárásokhoz</vt:lpstr>
      <vt:lpstr>Csőreaktorok speciális biológiai eljárásokhoz</vt:lpstr>
      <vt:lpstr>Cső- és kevert tartályreaktorok összehasonlítása</vt:lpstr>
      <vt:lpstr>Cső- és kevert tartályreaktorok összehasonlítása</vt:lpstr>
      <vt:lpstr>Cső- és kevert tartályreaktorok összehasonlítása</vt:lpstr>
      <vt:lpstr>Kérdések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Panda</dc:creator>
  <cp:lastModifiedBy>Panda</cp:lastModifiedBy>
  <cp:revision>55</cp:revision>
  <dcterms:created xsi:type="dcterms:W3CDTF">2014-04-02T10:51:27Z</dcterms:created>
  <dcterms:modified xsi:type="dcterms:W3CDTF">2014-04-08T11:20:46Z</dcterms:modified>
</cp:coreProperties>
</file>