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91" r:id="rId5"/>
    <p:sldId id="292" r:id="rId6"/>
    <p:sldId id="260" r:id="rId7"/>
    <p:sldId id="261" r:id="rId8"/>
    <p:sldId id="262" r:id="rId9"/>
    <p:sldId id="29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4" r:id="rId3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DDD8D-01EA-4ED3-8EB1-6CA2685CE511}" type="datetimeFigureOut">
              <a:rPr lang="hu-HU" smtClean="0"/>
              <a:pPr/>
              <a:t>2014.04.07.</a:t>
            </a:fld>
            <a:endParaRPr lang="hu-HU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35307-563C-44BF-BC9E-822E847B7F4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DDD8D-01EA-4ED3-8EB1-6CA2685CE511}" type="datetimeFigureOut">
              <a:rPr lang="hu-HU" smtClean="0"/>
              <a:pPr/>
              <a:t>2014.04.07.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35307-563C-44BF-BC9E-822E847B7F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DDD8D-01EA-4ED3-8EB1-6CA2685CE511}" type="datetimeFigureOut">
              <a:rPr lang="hu-HU" smtClean="0"/>
              <a:pPr/>
              <a:t>2014.04.07.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35307-563C-44BF-BC9E-822E847B7F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DDD8D-01EA-4ED3-8EB1-6CA2685CE511}" type="datetimeFigureOut">
              <a:rPr lang="hu-HU" smtClean="0"/>
              <a:pPr/>
              <a:t>2014.04.07.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35307-563C-44BF-BC9E-822E847B7F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DDD8D-01EA-4ED3-8EB1-6CA2685CE511}" type="datetimeFigureOut">
              <a:rPr lang="hu-HU" smtClean="0"/>
              <a:pPr/>
              <a:t>2014.04.07.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35307-563C-44BF-BC9E-822E847B7F4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DDD8D-01EA-4ED3-8EB1-6CA2685CE511}" type="datetimeFigureOut">
              <a:rPr lang="hu-HU" smtClean="0"/>
              <a:pPr/>
              <a:t>2014.04.07.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35307-563C-44BF-BC9E-822E847B7F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DDD8D-01EA-4ED3-8EB1-6CA2685CE511}" type="datetimeFigureOut">
              <a:rPr lang="hu-HU" smtClean="0"/>
              <a:pPr/>
              <a:t>2014.04.07.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35307-563C-44BF-BC9E-822E847B7F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DDD8D-01EA-4ED3-8EB1-6CA2685CE511}" type="datetimeFigureOut">
              <a:rPr lang="hu-HU" smtClean="0"/>
              <a:pPr/>
              <a:t>2014.04.07.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35307-563C-44BF-BC9E-822E847B7F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DDD8D-01EA-4ED3-8EB1-6CA2685CE511}" type="datetimeFigureOut">
              <a:rPr lang="hu-HU" smtClean="0"/>
              <a:pPr/>
              <a:t>2014.04.07.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35307-563C-44BF-BC9E-822E847B7F4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Téglalap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DDD8D-01EA-4ED3-8EB1-6CA2685CE511}" type="datetimeFigureOut">
              <a:rPr lang="hu-HU" smtClean="0"/>
              <a:pPr/>
              <a:t>2014.04.07.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35307-563C-44BF-BC9E-822E847B7F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DDD8D-01EA-4ED3-8EB1-6CA2685CE511}" type="datetimeFigureOut">
              <a:rPr lang="hu-HU" smtClean="0"/>
              <a:pPr/>
              <a:t>2014.04.07.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35307-563C-44BF-BC9E-822E847B7F4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5ADDD8D-01EA-4ED3-8EB1-6CA2685CE511}" type="datetimeFigureOut">
              <a:rPr lang="hu-HU" smtClean="0"/>
              <a:pPr/>
              <a:t>2014.04.07.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7335307-563C-44BF-BC9E-822E847B7F4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5" name="Téglalap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Hurokreaktorok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32560" y="1844824"/>
            <a:ext cx="7406640" cy="4536504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Készítette:  </a:t>
            </a:r>
            <a:r>
              <a:rPr lang="hu-HU" dirty="0" err="1" smtClean="0"/>
              <a:t>Amairi</a:t>
            </a:r>
            <a:r>
              <a:rPr lang="hu-HU" dirty="0" smtClean="0"/>
              <a:t> Viktor</a:t>
            </a:r>
          </a:p>
          <a:p>
            <a:r>
              <a:rPr lang="hu-HU" dirty="0"/>
              <a:t> </a:t>
            </a:r>
            <a:r>
              <a:rPr lang="hu-HU" dirty="0" smtClean="0"/>
              <a:t>                </a:t>
            </a:r>
            <a:r>
              <a:rPr lang="hu-HU" dirty="0" err="1" smtClean="0"/>
              <a:t>Füzék</a:t>
            </a:r>
            <a:r>
              <a:rPr lang="hu-HU" dirty="0" smtClean="0"/>
              <a:t> Károly                                                                           </a:t>
            </a:r>
          </a:p>
          <a:p>
            <a:endParaRPr lang="hu-HU" dirty="0" smtClean="0"/>
          </a:p>
          <a:p>
            <a:endParaRPr lang="hu-HU" dirty="0" smtClean="0"/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2014.04.08.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9571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Alkalmazás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Bármely gáz-folyadék, gáz-szuszpenzió fázisérintkezésen alapuló művelethez.</a:t>
            </a:r>
          </a:p>
          <a:p>
            <a:r>
              <a:rPr lang="hu-HU" dirty="0" smtClean="0"/>
              <a:t>Gyakorlati alkalmazhatóság akkor, ha a kívánt anyag- és hőátadás elérhető elfogadható beruházási és működési költségek mellett.</a:t>
            </a:r>
          </a:p>
          <a:p>
            <a:r>
              <a:rPr lang="hu-HU" dirty="0" smtClean="0"/>
              <a:t>Kis viszkozitású, elsősorban newtoni </a:t>
            </a:r>
            <a:r>
              <a:rPr lang="hu-HU" dirty="0" err="1" smtClean="0"/>
              <a:t>fermentlevek</a:t>
            </a:r>
            <a:r>
              <a:rPr lang="hu-HU" dirty="0" smtClean="0"/>
              <a:t> kezelése</a:t>
            </a:r>
          </a:p>
          <a:p>
            <a:pPr lvl="1"/>
            <a:r>
              <a:rPr lang="hu-HU" dirty="0" smtClean="0"/>
              <a:t> Főleg egysejtű mikrobák tömegtenyésztése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12587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Osztályozás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447800"/>
            <a:ext cx="7240848" cy="2629272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 smtClean="0"/>
              <a:t>Belső cirkulációjú (</a:t>
            </a:r>
            <a:r>
              <a:rPr lang="hu-HU" b="1" dirty="0" err="1" smtClean="0"/>
              <a:t>internal</a:t>
            </a:r>
            <a:r>
              <a:rPr lang="hu-HU" b="1" dirty="0" smtClean="0"/>
              <a:t> </a:t>
            </a:r>
            <a:r>
              <a:rPr lang="hu-HU" b="1" dirty="0" err="1" smtClean="0"/>
              <a:t>loop</a:t>
            </a:r>
            <a:r>
              <a:rPr lang="hu-HU" b="1" dirty="0" smtClean="0"/>
              <a:t>) reaktorok</a:t>
            </a:r>
            <a:r>
              <a:rPr lang="hu-HU" dirty="0" smtClean="0"/>
              <a:t>: a reaktor belső terét egy terelőelem felszálló és leszálló részre osztja.</a:t>
            </a:r>
          </a:p>
          <a:p>
            <a:pPr lvl="1"/>
            <a:r>
              <a:rPr lang="hu-HU" dirty="0" smtClean="0"/>
              <a:t>Osztott henger alakú (a)</a:t>
            </a:r>
          </a:p>
          <a:p>
            <a:pPr lvl="1"/>
            <a:r>
              <a:rPr lang="hu-HU" dirty="0" smtClean="0"/>
              <a:t>Koncentrikus csövekből álló</a:t>
            </a:r>
          </a:p>
          <a:p>
            <a:pPr lvl="2"/>
            <a:r>
              <a:rPr lang="hu-HU" dirty="0" smtClean="0"/>
              <a:t>2 koncentrikus cső (b)</a:t>
            </a:r>
          </a:p>
          <a:p>
            <a:pPr lvl="2"/>
            <a:r>
              <a:rPr lang="hu-HU" dirty="0" smtClean="0"/>
              <a:t>Több koncentrikus cső: jobb keveredés (c)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891" b="53526"/>
          <a:stretch/>
        </p:blipFill>
        <p:spPr>
          <a:xfrm>
            <a:off x="2915816" y="3861048"/>
            <a:ext cx="2952328" cy="266007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22" t="46406" r="71249" b="7014"/>
          <a:stretch/>
        </p:blipFill>
        <p:spPr>
          <a:xfrm>
            <a:off x="7740352" y="3356992"/>
            <a:ext cx="587828" cy="319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17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Osztályozás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1916832"/>
            <a:ext cx="4896544" cy="4464496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Belső cirkulációjú </a:t>
            </a:r>
            <a:r>
              <a:rPr lang="hu-HU" dirty="0" err="1" smtClean="0"/>
              <a:t>Pressure</a:t>
            </a:r>
            <a:r>
              <a:rPr lang="hu-HU" dirty="0" smtClean="0"/>
              <a:t> </a:t>
            </a:r>
            <a:r>
              <a:rPr lang="hu-HU" dirty="0" err="1" smtClean="0"/>
              <a:t>Cycle</a:t>
            </a:r>
            <a:r>
              <a:rPr lang="hu-HU" dirty="0" smtClean="0"/>
              <a:t> </a:t>
            </a:r>
            <a:r>
              <a:rPr lang="hu-HU" dirty="0" err="1" smtClean="0"/>
              <a:t>Reactor</a:t>
            </a:r>
            <a:r>
              <a:rPr lang="hu-HU" dirty="0" smtClean="0"/>
              <a:t> (PCR)</a:t>
            </a:r>
          </a:p>
          <a:p>
            <a:pPr lvl="1"/>
            <a:r>
              <a:rPr lang="hu-HU" dirty="0" smtClean="0"/>
              <a:t>2300 m</a:t>
            </a:r>
            <a:r>
              <a:rPr lang="hu-HU" baseline="30000" dirty="0" smtClean="0"/>
              <a:t>3</a:t>
            </a:r>
          </a:p>
          <a:p>
            <a:pPr lvl="1"/>
            <a:r>
              <a:rPr lang="hu-HU" dirty="0" smtClean="0"/>
              <a:t>55 m </a:t>
            </a:r>
            <a:r>
              <a:rPr lang="hu-HU" dirty="0" err="1" smtClean="0"/>
              <a:t>fermentlé</a:t>
            </a:r>
            <a:endParaRPr lang="hu-HU" dirty="0" smtClean="0"/>
          </a:p>
          <a:p>
            <a:pPr lvl="1"/>
            <a:r>
              <a:rPr lang="hu-HU" dirty="0" smtClean="0"/>
              <a:t>Kedvező áramlási viszonyok</a:t>
            </a:r>
          </a:p>
          <a:p>
            <a:pPr lvl="1"/>
            <a:r>
              <a:rPr lang="hu-HU" dirty="0" smtClean="0"/>
              <a:t>5-6 bar hidrosztatikai nyomás</a:t>
            </a:r>
          </a:p>
          <a:p>
            <a:pPr lvl="1"/>
            <a:r>
              <a:rPr lang="hu-HU" dirty="0" smtClean="0"/>
              <a:t>Jó oxigénátadás (szitatányérok)</a:t>
            </a:r>
          </a:p>
          <a:p>
            <a:pPr lvl="1"/>
            <a:r>
              <a:rPr lang="hu-HU" dirty="0" smtClean="0"/>
              <a:t>Oxigénbevitel energiaigénye is kedvező</a:t>
            </a:r>
          </a:p>
          <a:p>
            <a:pPr lvl="1"/>
            <a:r>
              <a:rPr lang="hu-HU" dirty="0" smtClean="0"/>
              <a:t>70000 t/év SCP metanolon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04" r="21282" b="11859"/>
          <a:stretch/>
        </p:blipFill>
        <p:spPr>
          <a:xfrm>
            <a:off x="6614556" y="1916832"/>
            <a:ext cx="2529444" cy="431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1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Osztályozás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447800"/>
            <a:ext cx="5512656" cy="480060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Deep </a:t>
            </a:r>
            <a:r>
              <a:rPr lang="hu-HU" dirty="0" err="1" smtClean="0"/>
              <a:t>Shaft</a:t>
            </a:r>
            <a:r>
              <a:rPr lang="hu-HU" dirty="0" smtClean="0"/>
              <a:t> PCR</a:t>
            </a:r>
          </a:p>
          <a:p>
            <a:pPr lvl="1"/>
            <a:r>
              <a:rPr lang="hu-HU" dirty="0" smtClean="0"/>
              <a:t>Biológiai szennyvíztisztítás céljára</a:t>
            </a:r>
          </a:p>
          <a:p>
            <a:pPr lvl="1"/>
            <a:r>
              <a:rPr lang="hu-HU" dirty="0" smtClean="0"/>
              <a:t>H = 136 m; D = 0,5 m</a:t>
            </a:r>
          </a:p>
          <a:p>
            <a:pPr lvl="1"/>
            <a:r>
              <a:rPr lang="hu-HU" dirty="0" smtClean="0"/>
              <a:t>Földbe ásva</a:t>
            </a:r>
          </a:p>
          <a:p>
            <a:pPr lvl="1"/>
            <a:r>
              <a:rPr lang="hu-HU" dirty="0" smtClean="0"/>
              <a:t>Levegő nagy része a lefelé áramló ágba (nincs anaerob tér)</a:t>
            </a:r>
          </a:p>
          <a:p>
            <a:pPr lvl="1"/>
            <a:r>
              <a:rPr lang="hu-HU" dirty="0" smtClean="0"/>
              <a:t>Jó oxigénátadás</a:t>
            </a:r>
          </a:p>
          <a:p>
            <a:pPr lvl="1"/>
            <a:r>
              <a:rPr lang="hu-HU" dirty="0" smtClean="0"/>
              <a:t>50000 lakosú város kommunális </a:t>
            </a:r>
            <a:r>
              <a:rPr lang="hu-HU" dirty="0" err="1" smtClean="0"/>
              <a:t>szennyvíze</a:t>
            </a:r>
            <a:r>
              <a:rPr lang="hu-HU" dirty="0" smtClean="0"/>
              <a:t> tisztítható</a:t>
            </a:r>
          </a:p>
          <a:p>
            <a:pPr lvl="1"/>
            <a:endParaRPr lang="hu-H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20106" t="6362" r="17565" b="4574"/>
          <a:stretch>
            <a:fillRect/>
          </a:stretch>
        </p:blipFill>
        <p:spPr bwMode="auto">
          <a:xfrm>
            <a:off x="6767736" y="2060848"/>
            <a:ext cx="23762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561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Osztályozás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Külső cirkulációjú (</a:t>
            </a:r>
            <a:r>
              <a:rPr lang="hu-HU" b="1" dirty="0" err="1" smtClean="0"/>
              <a:t>external</a:t>
            </a:r>
            <a:r>
              <a:rPr lang="hu-HU" b="1" dirty="0" smtClean="0"/>
              <a:t> </a:t>
            </a:r>
            <a:r>
              <a:rPr lang="hu-HU" b="1" dirty="0" err="1" smtClean="0"/>
              <a:t>loop</a:t>
            </a:r>
            <a:r>
              <a:rPr lang="hu-HU" b="1" dirty="0" smtClean="0"/>
              <a:t>) reaktorok: </a:t>
            </a:r>
            <a:r>
              <a:rPr lang="hu-HU" dirty="0" smtClean="0"/>
              <a:t>a felszálló és a leszálló ág két különálló csőben, amelyek vízszintes szakaszokkal kapcsolódnak a reaktor aljához és tetejéhez: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776" t="49697" r="6227" b="11576"/>
          <a:stretch/>
        </p:blipFill>
        <p:spPr>
          <a:xfrm>
            <a:off x="6948264" y="3789040"/>
            <a:ext cx="1781299" cy="26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3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Osztályozás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447800"/>
            <a:ext cx="7024824" cy="4800600"/>
          </a:xfrm>
        </p:spPr>
        <p:txBody>
          <a:bodyPr/>
          <a:lstStyle/>
          <a:p>
            <a:r>
              <a:rPr lang="hu-HU" dirty="0" smtClean="0"/>
              <a:t>Külső cirkulációjú </a:t>
            </a:r>
            <a:r>
              <a:rPr lang="hu-HU" dirty="0" err="1" smtClean="0"/>
              <a:t>Pressure</a:t>
            </a:r>
            <a:r>
              <a:rPr lang="hu-HU" dirty="0" smtClean="0"/>
              <a:t> </a:t>
            </a:r>
            <a:r>
              <a:rPr lang="hu-HU" dirty="0" err="1" smtClean="0"/>
              <a:t>Cycle</a:t>
            </a:r>
            <a:r>
              <a:rPr lang="hu-HU" dirty="0" smtClean="0"/>
              <a:t> </a:t>
            </a:r>
            <a:r>
              <a:rPr lang="hu-HU" dirty="0" err="1" smtClean="0"/>
              <a:t>Reactor</a:t>
            </a:r>
            <a:r>
              <a:rPr lang="hu-HU" dirty="0" smtClean="0"/>
              <a:t> (PCR)</a:t>
            </a:r>
          </a:p>
          <a:p>
            <a:pPr lvl="1"/>
            <a:r>
              <a:rPr lang="hu-HU" dirty="0" smtClean="0"/>
              <a:t>Nagyobb OTR, mint a belső cirkulációjúban</a:t>
            </a:r>
          </a:p>
          <a:p>
            <a:pPr lvl="2"/>
            <a:r>
              <a:rPr lang="hu-HU" dirty="0" smtClean="0"/>
              <a:t>Intenzív cirkuláció miatt</a:t>
            </a:r>
          </a:p>
          <a:p>
            <a:pPr lvl="1"/>
            <a:r>
              <a:rPr lang="hu-HU" dirty="0" smtClean="0"/>
              <a:t>Tápanyag-adagolás a készülék alján, ahol a legnagyobb az </a:t>
            </a:r>
            <a:r>
              <a:rPr lang="hu-HU" dirty="0" err="1" smtClean="0"/>
              <a:t>oxigénabszorbció</a:t>
            </a:r>
            <a:endParaRPr lang="hu-HU" dirty="0" smtClean="0"/>
          </a:p>
          <a:p>
            <a:pPr lvl="1"/>
            <a:r>
              <a:rPr lang="hu-HU" dirty="0" smtClean="0"/>
              <a:t>1000 t/év SCP metanolon</a:t>
            </a:r>
          </a:p>
        </p:txBody>
      </p:sp>
    </p:spTree>
    <p:extLst>
      <p:ext uri="{BB962C8B-B14F-4D97-AF65-F5344CB8AC3E}">
        <p14:creationId xmlns:p14="http://schemas.microsoft.com/office/powerpoint/2010/main" xmlns="" val="1842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Osztályozás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447800"/>
            <a:ext cx="5152616" cy="4800600"/>
          </a:xfrm>
        </p:spPr>
        <p:txBody>
          <a:bodyPr>
            <a:normAutofit/>
          </a:bodyPr>
          <a:lstStyle/>
          <a:p>
            <a:r>
              <a:rPr lang="hu-HU" dirty="0" err="1" smtClean="0"/>
              <a:t>Vogelbusch</a:t>
            </a:r>
            <a:r>
              <a:rPr lang="hu-HU" dirty="0" smtClean="0"/>
              <a:t> IZ</a:t>
            </a:r>
          </a:p>
          <a:p>
            <a:pPr lvl="1"/>
            <a:r>
              <a:rPr lang="hu-HU" dirty="0" smtClean="0"/>
              <a:t>Mechanikus </a:t>
            </a:r>
            <a:r>
              <a:rPr lang="hu-HU" dirty="0" err="1" smtClean="0"/>
              <a:t>lémozgatású</a:t>
            </a:r>
            <a:r>
              <a:rPr lang="hu-HU" dirty="0" smtClean="0"/>
              <a:t>, </a:t>
            </a:r>
            <a:r>
              <a:rPr lang="hu-HU" dirty="0" err="1" smtClean="0"/>
              <a:t>merülősugaras</a:t>
            </a:r>
            <a:r>
              <a:rPr lang="hu-HU" dirty="0" smtClean="0"/>
              <a:t> </a:t>
            </a:r>
            <a:r>
              <a:rPr lang="hu-HU" dirty="0" err="1" smtClean="0"/>
              <a:t>jet</a:t>
            </a:r>
            <a:r>
              <a:rPr lang="hu-HU" dirty="0" smtClean="0"/>
              <a:t> reaktor</a:t>
            </a:r>
          </a:p>
          <a:p>
            <a:pPr lvl="1"/>
            <a:r>
              <a:rPr lang="hu-HU" dirty="0" smtClean="0"/>
              <a:t>Dinamikus levegőelosztó</a:t>
            </a:r>
          </a:p>
          <a:p>
            <a:pPr lvl="1"/>
            <a:r>
              <a:rPr lang="hu-HU" dirty="0" smtClean="0"/>
              <a:t>Szivattyúba szeparátor, a </a:t>
            </a:r>
            <a:r>
              <a:rPr lang="hu-HU" dirty="0" err="1" smtClean="0"/>
              <a:t>fermentlé</a:t>
            </a:r>
            <a:r>
              <a:rPr lang="hu-HU" dirty="0" smtClean="0"/>
              <a:t> gáztartalmának csökkentésére</a:t>
            </a:r>
          </a:p>
          <a:p>
            <a:pPr lvl="1"/>
            <a:r>
              <a:rPr lang="hu-HU" dirty="0" smtClean="0"/>
              <a:t>Fúvókánál levegő hozzávezetés vagy önfelszívás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3" t="11057" r="72303" b="65040"/>
          <a:stretch/>
        </p:blipFill>
        <p:spPr>
          <a:xfrm>
            <a:off x="6450980" y="1700808"/>
            <a:ext cx="2693020" cy="36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99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Levegőelosztók (</a:t>
            </a:r>
            <a:r>
              <a:rPr lang="hu-HU" dirty="0" err="1" smtClean="0"/>
              <a:t>Spargers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Feladatuk: levegő beinjektálása a reaktorba</a:t>
            </a:r>
          </a:p>
          <a:p>
            <a:r>
              <a:rPr lang="hu-HU" dirty="0" err="1" smtClean="0"/>
              <a:t>Hold-up</a:t>
            </a:r>
            <a:r>
              <a:rPr lang="hu-HU" dirty="0" smtClean="0"/>
              <a:t> az anyagátadás elsődleges meghatározója</a:t>
            </a:r>
          </a:p>
          <a:p>
            <a:r>
              <a:rPr lang="hu-HU" dirty="0" smtClean="0"/>
              <a:t>Kétféle típusa van:</a:t>
            </a:r>
          </a:p>
          <a:p>
            <a:pPr lvl="1"/>
            <a:r>
              <a:rPr lang="hu-HU" dirty="0" smtClean="0"/>
              <a:t>Statikus levegőelosztók</a:t>
            </a:r>
          </a:p>
          <a:p>
            <a:pPr lvl="1"/>
            <a:r>
              <a:rPr lang="hu-HU" dirty="0" smtClean="0"/>
              <a:t>Dinamikus levegőelosztók</a:t>
            </a:r>
          </a:p>
          <a:p>
            <a:pPr>
              <a:buNone/>
            </a:pPr>
            <a:endParaRPr lang="hu-HU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/>
        </p:nvGraphicFramePr>
        <p:xfrm>
          <a:off x="1547664" y="4941168"/>
          <a:ext cx="4176464" cy="1032768"/>
        </p:xfrm>
        <a:graphic>
          <a:graphicData uri="http://schemas.openxmlformats.org/presentationml/2006/ole">
            <p:oleObj spid="_x0000_s1026" name="Equation" r:id="rId3" imgW="1600200" imgH="419040" progId="Equation.3">
              <p:embed/>
            </p:oleObj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/>
        </p:nvGraphicFramePr>
        <p:xfrm>
          <a:off x="6876256" y="5085184"/>
          <a:ext cx="1512168" cy="686048"/>
        </p:xfrm>
        <a:graphic>
          <a:graphicData uri="http://schemas.openxmlformats.org/presentationml/2006/ole">
            <p:oleObj spid="_x0000_s1027" name="Equation" r:id="rId4" imgW="533160" imgH="253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756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Levegőelosztók (</a:t>
            </a:r>
            <a:r>
              <a:rPr lang="hu-HU" dirty="0" err="1" smtClean="0"/>
              <a:t>Spargers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b="1" dirty="0" smtClean="0"/>
              <a:t>Statikus levegőelosztók</a:t>
            </a:r>
          </a:p>
          <a:p>
            <a:r>
              <a:rPr lang="hu-HU" dirty="0" smtClean="0"/>
              <a:t>A komprimált levegőt kisméretű lyukakon vezetik át</a:t>
            </a:r>
          </a:p>
          <a:p>
            <a:r>
              <a:rPr lang="hu-HU" dirty="0" smtClean="0"/>
              <a:t>A levegő nyomásesése:</a:t>
            </a:r>
          </a:p>
          <a:p>
            <a:r>
              <a:rPr lang="hu-HU" dirty="0" smtClean="0"/>
              <a:t>E reaktortípusoknál az egységnyi térfogatba bevitt energiaértéknek van hatása a jó oxigénátadásra.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Kis gázsebességeknél használják (</a:t>
            </a:r>
            <a:r>
              <a:rPr lang="hu-HU" dirty="0" err="1" smtClean="0"/>
              <a:t>v</a:t>
            </a:r>
            <a:r>
              <a:rPr lang="hu-HU" baseline="-25000" dirty="0" err="1" smtClean="0"/>
              <a:t>g</a:t>
            </a:r>
            <a:r>
              <a:rPr lang="hu-HU" dirty="0" smtClean="0"/>
              <a:t> &lt; 0,05 m/s), ilyenkor n = 0,7-1,2</a:t>
            </a:r>
            <a:endParaRPr lang="hu-HU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/>
        </p:nvGraphicFramePr>
        <p:xfrm>
          <a:off x="5724128" y="2708920"/>
          <a:ext cx="2232248" cy="504056"/>
        </p:xfrm>
        <a:graphic>
          <a:graphicData uri="http://schemas.openxmlformats.org/presentationml/2006/ole">
            <p:oleObj spid="_x0000_s2050" name="Equation" r:id="rId3" imgW="952200" imgH="228600" progId="Equation.3">
              <p:embed/>
            </p:oleObj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/>
        </p:nvGraphicFramePr>
        <p:xfrm>
          <a:off x="3131840" y="4293096"/>
          <a:ext cx="3960440" cy="1008112"/>
        </p:xfrm>
        <a:graphic>
          <a:graphicData uri="http://schemas.openxmlformats.org/presentationml/2006/ole">
            <p:oleObj spid="_x0000_s2051" name="Equation" r:id="rId4" imgW="1765080" imgH="4190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850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Levegőelosztók (</a:t>
            </a:r>
            <a:r>
              <a:rPr lang="hu-HU" dirty="0" err="1" smtClean="0"/>
              <a:t>Spargers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4852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b="1" dirty="0" smtClean="0"/>
              <a:t>Statikus levegőelosztók</a:t>
            </a:r>
          </a:p>
          <a:p>
            <a:r>
              <a:rPr lang="hu-HU" dirty="0" smtClean="0"/>
              <a:t>Porózus tányér: drága, nagy nyomásesés, magas üzemeltetési költség, eltömődésre hajlamos</a:t>
            </a:r>
          </a:p>
          <a:p>
            <a:r>
              <a:rPr lang="hu-HU" dirty="0" smtClean="0"/>
              <a:t>Perforált tányér/cső: alacsony beruházási és üzemi költség</a:t>
            </a:r>
          </a:p>
          <a:p>
            <a:r>
              <a:rPr lang="hu-HU" dirty="0" smtClean="0"/>
              <a:t>Egyszerű fúvóka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301"/>
          <a:stretch/>
        </p:blipFill>
        <p:spPr>
          <a:xfrm>
            <a:off x="2195736" y="3717032"/>
            <a:ext cx="6356568" cy="297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1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286604"/>
            <a:ext cx="6819096" cy="1079059"/>
          </a:xfrm>
        </p:spPr>
        <p:txBody>
          <a:bodyPr/>
          <a:lstStyle/>
          <a:p>
            <a:r>
              <a:rPr lang="hu-HU" dirty="0" smtClean="0"/>
              <a:t>Az előadás vázlata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41909" y="1484784"/>
            <a:ext cx="6686550" cy="5184576"/>
          </a:xfrm>
        </p:spPr>
        <p:txBody>
          <a:bodyPr>
            <a:normAutofit fontScale="62500" lnSpcReduction="20000"/>
          </a:bodyPr>
          <a:lstStyle/>
          <a:p>
            <a:r>
              <a:rPr lang="hu-HU" sz="4900" dirty="0" smtClean="0"/>
              <a:t>Gáz-folyadék reaktorok</a:t>
            </a:r>
          </a:p>
          <a:p>
            <a:pPr lvl="1"/>
            <a:r>
              <a:rPr lang="hu-HU" sz="4500" dirty="0" smtClean="0"/>
              <a:t>Air-lift és </a:t>
            </a:r>
            <a:r>
              <a:rPr lang="hu-HU" sz="4500" dirty="0" err="1" smtClean="0"/>
              <a:t>jet</a:t>
            </a:r>
            <a:r>
              <a:rPr lang="hu-HU" sz="4500" dirty="0" smtClean="0"/>
              <a:t> reaktorok</a:t>
            </a:r>
          </a:p>
          <a:p>
            <a:pPr lvl="2"/>
            <a:r>
              <a:rPr lang="hu-HU" sz="3200" dirty="0" smtClean="0"/>
              <a:t>Definíció</a:t>
            </a:r>
          </a:p>
          <a:p>
            <a:pPr lvl="2"/>
            <a:r>
              <a:rPr lang="hu-HU" sz="3200" dirty="0" smtClean="0"/>
              <a:t>Felépítés</a:t>
            </a:r>
          </a:p>
          <a:p>
            <a:pPr lvl="2"/>
            <a:r>
              <a:rPr lang="hu-HU" sz="3200" dirty="0" smtClean="0"/>
              <a:t>Történet</a:t>
            </a:r>
          </a:p>
          <a:p>
            <a:pPr lvl="2"/>
            <a:r>
              <a:rPr lang="hu-HU" sz="3200" dirty="0" smtClean="0"/>
              <a:t>Tulajdonságok</a:t>
            </a:r>
          </a:p>
          <a:p>
            <a:pPr lvl="2"/>
            <a:r>
              <a:rPr lang="hu-HU" sz="3200" dirty="0" smtClean="0"/>
              <a:t>Alkalmazás</a:t>
            </a:r>
          </a:p>
          <a:p>
            <a:pPr lvl="2"/>
            <a:r>
              <a:rPr lang="hu-HU" sz="3200" dirty="0" smtClean="0"/>
              <a:t>Osztályozás</a:t>
            </a:r>
          </a:p>
          <a:p>
            <a:pPr lvl="2"/>
            <a:r>
              <a:rPr lang="hu-HU" sz="3200" dirty="0" smtClean="0"/>
              <a:t>Levegőelosztók</a:t>
            </a:r>
          </a:p>
          <a:p>
            <a:pPr lvl="2"/>
            <a:r>
              <a:rPr lang="hu-HU" sz="3200" dirty="0" smtClean="0"/>
              <a:t>Fúvókák</a:t>
            </a:r>
          </a:p>
          <a:p>
            <a:pPr lvl="2"/>
            <a:r>
              <a:rPr lang="hu-HU" sz="3200" dirty="0" smtClean="0"/>
              <a:t>Áramlás</a:t>
            </a:r>
          </a:p>
          <a:p>
            <a:pPr lvl="2"/>
            <a:r>
              <a:rPr lang="hu-HU" sz="3200" dirty="0" err="1" smtClean="0"/>
              <a:t>Szubsztrátadagolás</a:t>
            </a:r>
            <a:endParaRPr lang="hu-HU" sz="3200" dirty="0" smtClean="0"/>
          </a:p>
          <a:p>
            <a:pPr lvl="2"/>
            <a:r>
              <a:rPr lang="hu-HU" sz="3200" dirty="0" smtClean="0"/>
              <a:t>Anyagátadás és </a:t>
            </a:r>
            <a:r>
              <a:rPr lang="hu-HU" sz="3200" dirty="0" err="1" smtClean="0"/>
              <a:t>hold-up</a:t>
            </a:r>
            <a:endParaRPr lang="hu-HU" sz="3200" dirty="0" smtClean="0"/>
          </a:p>
          <a:p>
            <a:pPr lvl="2"/>
            <a:r>
              <a:rPr lang="hu-HU" sz="3200" dirty="0" smtClean="0"/>
              <a:t>Keveredés és </a:t>
            </a:r>
            <a:r>
              <a:rPr lang="hu-HU" sz="3200" dirty="0" err="1" smtClean="0"/>
              <a:t>folyadékcirkuláció</a:t>
            </a:r>
            <a:endParaRPr lang="hu-HU" sz="3200" dirty="0" smtClean="0"/>
          </a:p>
          <a:p>
            <a:pPr lvl="2"/>
            <a:r>
              <a:rPr lang="hu-HU" sz="3200" dirty="0" err="1" smtClean="0"/>
              <a:t>Hőtranszport</a:t>
            </a:r>
            <a:endParaRPr lang="hu-HU" sz="3200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9042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Levegőelosztók (</a:t>
            </a:r>
            <a:r>
              <a:rPr lang="hu-HU" dirty="0" err="1" smtClean="0"/>
              <a:t>Spargers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b="1" dirty="0" smtClean="0"/>
              <a:t>Dinamikus levegőelosztók</a:t>
            </a:r>
          </a:p>
          <a:p>
            <a:r>
              <a:rPr lang="hu-HU" dirty="0" smtClean="0"/>
              <a:t>Többletenergia-bevitel is történik (folyadék energiája) </a:t>
            </a:r>
          </a:p>
          <a:p>
            <a:r>
              <a:rPr lang="hu-HU" dirty="0" smtClean="0"/>
              <a:t>Elsősorban a folyadék kinetikus energiája határozza meg a gázeloszlást és az anyagátadást</a:t>
            </a:r>
          </a:p>
          <a:p>
            <a:r>
              <a:rPr lang="hu-HU" dirty="0" smtClean="0"/>
              <a:t>Az előző egyenlethez hozzájön: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Nagy gázsebességeknél, </a:t>
            </a:r>
            <a:r>
              <a:rPr lang="hu-HU" dirty="0" err="1" smtClean="0"/>
              <a:t>jet</a:t>
            </a:r>
            <a:r>
              <a:rPr lang="hu-HU" dirty="0" smtClean="0"/>
              <a:t> hurokreaktorokban</a:t>
            </a:r>
          </a:p>
          <a:p>
            <a:r>
              <a:rPr lang="hu-HU" dirty="0" smtClean="0"/>
              <a:t>Habzó turbulens buborékmozgás, n = 0,5-0,7</a:t>
            </a:r>
          </a:p>
          <a:p>
            <a:r>
              <a:rPr lang="hu-HU" dirty="0" smtClean="0"/>
              <a:t>Szövettenyésztésnél, </a:t>
            </a:r>
            <a:r>
              <a:rPr lang="hu-HU" dirty="0" err="1" smtClean="0"/>
              <a:t>nyírásérzékeny</a:t>
            </a:r>
            <a:r>
              <a:rPr lang="hu-HU" dirty="0" smtClean="0"/>
              <a:t> mikrobák használata esetén nem alkalmazható, mert a külső folyadékpumpában nagy a nyíróerő</a:t>
            </a:r>
            <a:endParaRPr lang="hu-HU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/>
        </p:nvGraphicFramePr>
        <p:xfrm>
          <a:off x="3923928" y="3356992"/>
          <a:ext cx="2721198" cy="1020688"/>
        </p:xfrm>
        <a:graphic>
          <a:graphicData uri="http://schemas.openxmlformats.org/presentationml/2006/ole">
            <p:oleObj spid="_x0000_s3074" name="Equation" r:id="rId3" imgW="977760" imgH="457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908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Levegőelosztók (</a:t>
            </a:r>
            <a:r>
              <a:rPr lang="hu-HU" dirty="0" err="1" smtClean="0"/>
              <a:t>Spargers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b="1" dirty="0" smtClean="0"/>
              <a:t>Dinamikus levegőelosztók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488" b="18699"/>
          <a:stretch/>
        </p:blipFill>
        <p:spPr>
          <a:xfrm>
            <a:off x="1907704" y="2564904"/>
            <a:ext cx="6579593" cy="36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14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Levegőelosztók (</a:t>
            </a:r>
            <a:r>
              <a:rPr lang="hu-HU" dirty="0" err="1"/>
              <a:t>Spargers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447800"/>
            <a:ext cx="4000488" cy="48615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b="1" dirty="0" smtClean="0"/>
              <a:t>Elhelyezésük és áramlási kép</a:t>
            </a:r>
          </a:p>
          <a:p>
            <a:r>
              <a:rPr lang="hu-HU" dirty="0" smtClean="0"/>
              <a:t>A felszálló ág alján (a, b)</a:t>
            </a:r>
          </a:p>
          <a:p>
            <a:pPr lvl="1"/>
            <a:r>
              <a:rPr lang="hu-HU" dirty="0" smtClean="0"/>
              <a:t>Kis méretű reaktoroknál</a:t>
            </a:r>
          </a:p>
          <a:p>
            <a:pPr lvl="1"/>
            <a:r>
              <a:rPr lang="hu-HU" dirty="0" smtClean="0"/>
              <a:t>Magas air-lift reaktoroknál</a:t>
            </a:r>
          </a:p>
          <a:p>
            <a:r>
              <a:rPr lang="hu-HU" dirty="0" smtClean="0"/>
              <a:t>A felszálló ágban (c, d)</a:t>
            </a:r>
          </a:p>
          <a:p>
            <a:pPr lvl="1"/>
            <a:r>
              <a:rPr lang="hu-HU" dirty="0" smtClean="0"/>
              <a:t>A gáz diszperziója tökéletesebb</a:t>
            </a:r>
          </a:p>
          <a:p>
            <a:r>
              <a:rPr lang="hu-HU" dirty="0" smtClean="0"/>
              <a:t>A leszálló ágban</a:t>
            </a:r>
          </a:p>
          <a:p>
            <a:pPr lvl="1"/>
            <a:r>
              <a:rPr lang="hu-HU" dirty="0" smtClean="0"/>
              <a:t>Speciális megoldás (pl.: </a:t>
            </a:r>
            <a:r>
              <a:rPr lang="hu-HU" dirty="0" err="1" smtClean="0"/>
              <a:t>deep</a:t>
            </a:r>
            <a:r>
              <a:rPr lang="hu-HU" dirty="0" smtClean="0"/>
              <a:t> air-lift reaktoroknál)</a:t>
            </a:r>
          </a:p>
          <a:p>
            <a:pPr lvl="1"/>
            <a:r>
              <a:rPr lang="hu-HU" dirty="0" smtClean="0"/>
              <a:t>A gázbevezetőre eső hidrosztatikai nyomás kisebb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00" t="7408" r="12235" b="7931"/>
          <a:stretch/>
        </p:blipFill>
        <p:spPr>
          <a:xfrm>
            <a:off x="5388827" y="1628800"/>
            <a:ext cx="3755173" cy="415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89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Fúvókák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Feladatuk: fázisok diszpergálása és homogenizálása. A gázt a nagy sebességű folyadéksugár </a:t>
            </a:r>
            <a:r>
              <a:rPr lang="hu-HU" dirty="0" err="1" smtClean="0"/>
              <a:t>diszpergálja</a:t>
            </a:r>
            <a:r>
              <a:rPr lang="hu-HU" dirty="0" smtClean="0"/>
              <a:t>.</a:t>
            </a:r>
          </a:p>
          <a:p>
            <a:r>
              <a:rPr lang="hu-HU" dirty="0" smtClean="0"/>
              <a:t>Típusai</a:t>
            </a:r>
          </a:p>
          <a:p>
            <a:pPr lvl="1"/>
            <a:r>
              <a:rPr lang="hu-HU" dirty="0" smtClean="0"/>
              <a:t>Egyszerű kétfázisú fúvóka (a)</a:t>
            </a:r>
          </a:p>
          <a:p>
            <a:pPr lvl="2"/>
            <a:r>
              <a:rPr lang="hu-HU" dirty="0" smtClean="0"/>
              <a:t>Elhelyezése a reaktor fenekén történik</a:t>
            </a:r>
          </a:p>
          <a:p>
            <a:pPr lvl="1"/>
            <a:r>
              <a:rPr lang="hu-HU" dirty="0" smtClean="0"/>
              <a:t>Kétfázisú fúvóka momentumkiegyenlítő csővel (b)</a:t>
            </a:r>
          </a:p>
          <a:p>
            <a:pPr lvl="2"/>
            <a:r>
              <a:rPr lang="hu-HU" dirty="0" smtClean="0"/>
              <a:t>Hagyományos üzemmód:  a reaktor alján</a:t>
            </a:r>
          </a:p>
          <a:p>
            <a:pPr lvl="1"/>
            <a:r>
              <a:rPr lang="hu-HU" dirty="0" smtClean="0"/>
              <a:t>Kétfázisú fúvóka keverőkamrával (c)</a:t>
            </a:r>
          </a:p>
          <a:p>
            <a:pPr lvl="1"/>
            <a:r>
              <a:rPr lang="hu-HU" dirty="0" smtClean="0"/>
              <a:t>Radiális áramlású fúvóka (d)</a:t>
            </a:r>
          </a:p>
          <a:p>
            <a:pPr lvl="1"/>
            <a:r>
              <a:rPr lang="hu-HU" dirty="0" smtClean="0"/>
              <a:t>Vertikális áramlású fúvóka (e)</a:t>
            </a:r>
          </a:p>
          <a:p>
            <a:pPr lvl="1"/>
            <a:r>
              <a:rPr lang="hu-HU" dirty="0" err="1" smtClean="0"/>
              <a:t>Merülősugaras</a:t>
            </a:r>
            <a:r>
              <a:rPr lang="hu-HU" dirty="0" smtClean="0"/>
              <a:t> fúvóka (f)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5256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Fúvókák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132856"/>
            <a:ext cx="4280631" cy="402272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72" t="19385" r="10754" b="4526"/>
          <a:stretch/>
        </p:blipFill>
        <p:spPr>
          <a:xfrm>
            <a:off x="5604838" y="1772816"/>
            <a:ext cx="3539162" cy="412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98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Áramlás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628800"/>
            <a:ext cx="3712456" cy="4861520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Az áramlási kép kialakulása a reaktor geometriájától, a </a:t>
            </a:r>
            <a:r>
              <a:rPr lang="hu-HU" dirty="0" err="1" smtClean="0"/>
              <a:t>fermentlé</a:t>
            </a:r>
            <a:r>
              <a:rPr lang="hu-HU" dirty="0" smtClean="0"/>
              <a:t> tulajdonságaitól és a gáz áramlási sebességétől függ.</a:t>
            </a:r>
          </a:p>
          <a:p>
            <a:r>
              <a:rPr lang="hu-HU" dirty="0" smtClean="0"/>
              <a:t>Különböző áramlási tartományok alakulhatnak ki</a:t>
            </a:r>
          </a:p>
          <a:p>
            <a:pPr lvl="1"/>
            <a:r>
              <a:rPr lang="hu-HU" dirty="0" smtClean="0"/>
              <a:t>Zavartalan/akadálytalan buborékáramlás (a)</a:t>
            </a:r>
          </a:p>
          <a:p>
            <a:pPr lvl="1"/>
            <a:r>
              <a:rPr lang="hu-HU" dirty="0" smtClean="0"/>
              <a:t>Átmeneti tartomány (b)</a:t>
            </a:r>
          </a:p>
          <a:p>
            <a:pPr lvl="1"/>
            <a:r>
              <a:rPr lang="hu-HU" dirty="0" smtClean="0"/>
              <a:t>Kavargó turbulens áramlás (c)</a:t>
            </a:r>
          </a:p>
          <a:p>
            <a:pPr lvl="1"/>
            <a:r>
              <a:rPr lang="hu-HU" dirty="0" smtClean="0"/>
              <a:t>Lökésszerű áramlás (d)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79" t="11597" r="6698" b="18514"/>
          <a:stretch/>
        </p:blipFill>
        <p:spPr>
          <a:xfrm>
            <a:off x="5148064" y="1988840"/>
            <a:ext cx="3796991" cy="398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72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Áramlás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189112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Az áramlási térképek alapján beazonosítható, hogy a reaktor milyen tartományban üzemel.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20" t="7967" r="9673" b="23252"/>
          <a:stretch/>
        </p:blipFill>
        <p:spPr>
          <a:xfrm>
            <a:off x="1043608" y="2636912"/>
            <a:ext cx="4008512" cy="3783010"/>
          </a:xfrm>
          <a:prstGeom prst="rect">
            <a:avLst/>
          </a:prstGeom>
        </p:spPr>
      </p:pic>
      <p:pic>
        <p:nvPicPr>
          <p:cNvPr id="6" name="Picture 5" descr="E:\laci\Tanulmány\bioreaktor\3.bmp"/>
          <p:cNvPicPr>
            <a:picLocks noChangeAspect="1" noChangeArrowheads="1"/>
          </p:cNvPicPr>
          <p:nvPr/>
        </p:nvPicPr>
        <p:blipFill>
          <a:blip r:embed="rId3" cstate="print"/>
          <a:srcRect l="11191" r="16692"/>
          <a:stretch>
            <a:fillRect/>
          </a:stretch>
        </p:blipFill>
        <p:spPr bwMode="auto">
          <a:xfrm>
            <a:off x="5076056" y="2708920"/>
            <a:ext cx="406794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246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Áramlás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485256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Az air-lift reaktorok és a buborékkolonnák hidrodinamikai viselkedése nagyon eltérő.</a:t>
            </a:r>
          </a:p>
          <a:p>
            <a:pPr lvl="1"/>
            <a:r>
              <a:rPr lang="hu-HU" dirty="0" smtClean="0"/>
              <a:t>Buborékkolonnáknál a folyadékáramlás független a gáz áramlásától, az air-lift reaktoroknál nem (nagyobb gázsebesség </a:t>
            </a:r>
            <a:r>
              <a:rPr lang="hu-HU" dirty="0" smtClean="0">
                <a:sym typeface="Wingdings" pitchFamily="2" charset="2"/>
              </a:rPr>
              <a:t> nagyobb sűrűségkülönbség  nagyobb hajtóerő)</a:t>
            </a:r>
            <a:endParaRPr lang="hu-HU" dirty="0" smtClean="0"/>
          </a:p>
          <a:p>
            <a:pPr lvl="1"/>
            <a:r>
              <a:rPr lang="hu-HU" dirty="0" smtClean="0"/>
              <a:t>Buborékkolonnáknál nagy lineáris folyadéksebességek nem érhetők el külső </a:t>
            </a:r>
            <a:r>
              <a:rPr lang="hu-HU" dirty="0" err="1" smtClean="0"/>
              <a:t>recirkuláció</a:t>
            </a:r>
            <a:r>
              <a:rPr lang="hu-HU" dirty="0" smtClean="0"/>
              <a:t> nélkül</a:t>
            </a:r>
          </a:p>
          <a:p>
            <a:pPr lvl="1"/>
            <a:r>
              <a:rPr lang="hu-HU" dirty="0" smtClean="0"/>
              <a:t>Air-lift reaktoroknál lökésszerű áramlás magasabb sebességeknél következik be.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3789040"/>
            <a:ext cx="411427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21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Anyagátadás és </a:t>
            </a:r>
            <a:r>
              <a:rPr lang="hu-HU" dirty="0" err="1" smtClean="0"/>
              <a:t>hold-up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6" t="15935" r="9507" b="10406"/>
          <a:stretch/>
        </p:blipFill>
        <p:spPr>
          <a:xfrm>
            <a:off x="5148064" y="1700808"/>
            <a:ext cx="3696629" cy="4181708"/>
          </a:xfrm>
          <a:prstGeom prst="rect">
            <a:avLst/>
          </a:prstGeom>
        </p:spPr>
      </p:pic>
      <p:graphicFrame>
        <p:nvGraphicFramePr>
          <p:cNvPr id="6" name="Tartalom helye 5"/>
          <p:cNvGraphicFramePr>
            <a:graphicFrameLocks noChangeAspect="1"/>
          </p:cNvGraphicFramePr>
          <p:nvPr>
            <p:ph idx="1"/>
          </p:nvPr>
        </p:nvGraphicFramePr>
        <p:xfrm>
          <a:off x="1547664" y="1340768"/>
          <a:ext cx="3096344" cy="1080120"/>
        </p:xfrm>
        <a:graphic>
          <a:graphicData uri="http://schemas.openxmlformats.org/presentationml/2006/ole">
            <p:oleObj spid="_x0000_s4098" name="Equation" r:id="rId4" imgW="1066680" imgH="393480" progId="Equation.3">
              <p:embed/>
            </p:oleObj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/>
        </p:nvGraphicFramePr>
        <p:xfrm>
          <a:off x="1763688" y="2636912"/>
          <a:ext cx="1656184" cy="791964"/>
        </p:xfrm>
        <a:graphic>
          <a:graphicData uri="http://schemas.openxmlformats.org/presentationml/2006/ole">
            <p:oleObj spid="_x0000_s4099" name="Equation" r:id="rId5" imgW="927000" imgH="431640" progId="Equation.3">
              <p:embed/>
            </p:oleObj>
          </a:graphicData>
        </a:graphic>
      </p:graphicFrame>
      <p:graphicFrame>
        <p:nvGraphicFramePr>
          <p:cNvPr id="8" name="Objektum 7"/>
          <p:cNvGraphicFramePr>
            <a:graphicFrameLocks noChangeAspect="1"/>
          </p:cNvGraphicFramePr>
          <p:nvPr/>
        </p:nvGraphicFramePr>
        <p:xfrm>
          <a:off x="1547664" y="3789040"/>
          <a:ext cx="2448272" cy="935856"/>
        </p:xfrm>
        <a:graphic>
          <a:graphicData uri="http://schemas.openxmlformats.org/presentationml/2006/ole">
            <p:oleObj spid="_x0000_s4100" name="Equation" r:id="rId6" imgW="1193760" imgH="431640" progId="Equation.3">
              <p:embed/>
            </p:oleObj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/>
        </p:nvGraphicFramePr>
        <p:xfrm>
          <a:off x="1619672" y="5085184"/>
          <a:ext cx="2520280" cy="1008112"/>
        </p:xfrm>
        <a:graphic>
          <a:graphicData uri="http://schemas.openxmlformats.org/presentationml/2006/ole">
            <p:oleObj spid="_x0000_s4101" name="Equation" r:id="rId7" imgW="1168200" imgH="4316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496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Anyagátadás és </a:t>
            </a:r>
            <a:r>
              <a:rPr lang="hu-HU" dirty="0" err="1" smtClean="0"/>
              <a:t>hold-up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997424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A K</a:t>
            </a:r>
            <a:r>
              <a:rPr lang="hu-HU" baseline="-25000" dirty="0" smtClean="0"/>
              <a:t>L</a:t>
            </a:r>
            <a:r>
              <a:rPr lang="hu-HU" dirty="0" smtClean="0"/>
              <a:t>/d</a:t>
            </a:r>
            <a:r>
              <a:rPr lang="hu-HU" baseline="-25000" dirty="0" smtClean="0"/>
              <a:t>b</a:t>
            </a:r>
            <a:r>
              <a:rPr lang="hu-HU" dirty="0" smtClean="0"/>
              <a:t> arány állandó</a:t>
            </a:r>
          </a:p>
          <a:p>
            <a:pPr lvl="1"/>
            <a:r>
              <a:rPr lang="hu-HU" dirty="0" smtClean="0"/>
              <a:t>Adott térfogatra</a:t>
            </a:r>
          </a:p>
          <a:p>
            <a:pPr lvl="1"/>
            <a:r>
              <a:rPr lang="hu-HU" dirty="0" smtClean="0"/>
              <a:t>Adott áramlási tartományon belül</a:t>
            </a:r>
          </a:p>
          <a:p>
            <a:pPr lvl="1"/>
            <a:r>
              <a:rPr lang="hu-HU" dirty="0" smtClean="0"/>
              <a:t>Alkalmazott készülék típusától függetlenül</a:t>
            </a:r>
          </a:p>
          <a:p>
            <a:pPr lvl="1"/>
            <a:r>
              <a:rPr lang="hu-HU" dirty="0" smtClean="0"/>
              <a:t>Széles gázsebesség-tartományban</a:t>
            </a:r>
          </a:p>
          <a:p>
            <a:r>
              <a:rPr lang="hu-HU" dirty="0" smtClean="0"/>
              <a:t>K</a:t>
            </a:r>
            <a:r>
              <a:rPr lang="hu-HU" baseline="-25000" dirty="0" smtClean="0"/>
              <a:t>L</a:t>
            </a:r>
            <a:r>
              <a:rPr lang="hu-HU" dirty="0" smtClean="0"/>
              <a:t> értékét jelentősen befolyásolja a </a:t>
            </a:r>
            <a:r>
              <a:rPr lang="hu-HU" dirty="0" err="1" smtClean="0"/>
              <a:t>szárazanyagtartalom</a:t>
            </a:r>
            <a:r>
              <a:rPr lang="hu-HU" dirty="0" smtClean="0"/>
              <a:t>: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 felszálló és leszálló ágban a gáz </a:t>
            </a:r>
            <a:r>
              <a:rPr lang="hu-HU" dirty="0" err="1" smtClean="0"/>
              <a:t>hold-upban</a:t>
            </a:r>
            <a:r>
              <a:rPr lang="hu-HU" dirty="0" smtClean="0"/>
              <a:t> különbség van</a:t>
            </a:r>
            <a:endParaRPr lang="hu-HU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/>
        </p:nvGraphicFramePr>
        <p:xfrm>
          <a:off x="2051720" y="3501008"/>
          <a:ext cx="5832648" cy="1080120"/>
        </p:xfrm>
        <a:graphic>
          <a:graphicData uri="http://schemas.openxmlformats.org/presentationml/2006/ole">
            <p:oleObj spid="_x0000_s5122" name="Equation" r:id="rId3" imgW="2565360" imgH="457200" progId="Equation.3">
              <p:embed/>
            </p:oleObj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/>
        </p:nvGraphicFramePr>
        <p:xfrm>
          <a:off x="1979712" y="5229200"/>
          <a:ext cx="2808312" cy="1008112"/>
        </p:xfrm>
        <a:graphic>
          <a:graphicData uri="http://schemas.openxmlformats.org/presentationml/2006/ole">
            <p:oleObj spid="_x0000_s5123" name="Equation" r:id="rId4" imgW="1422360" imgH="482400" progId="Equation.3">
              <p:embed/>
            </p:oleObj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5724128" y="52292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Külső cirkulációnál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724128" y="57332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Belső cirkulációnál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883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Gáz-folyadék reaktorok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Olyan reaktorok, melyekben gáz-, és folyadékfázis különíthető el.</a:t>
            </a:r>
          </a:p>
          <a:p>
            <a:r>
              <a:rPr lang="hu-HU" dirty="0" smtClean="0"/>
              <a:t>Osztályozásuk (</a:t>
            </a:r>
            <a:r>
              <a:rPr lang="hu-HU" dirty="0" err="1" smtClean="0"/>
              <a:t>Schrügerl</a:t>
            </a:r>
            <a:r>
              <a:rPr lang="hu-HU" dirty="0" smtClean="0"/>
              <a:t>):</a:t>
            </a:r>
          </a:p>
          <a:p>
            <a:pPr lvl="1"/>
            <a:r>
              <a:rPr lang="hu-HU" dirty="0" smtClean="0"/>
              <a:t>Geometria alapján</a:t>
            </a:r>
          </a:p>
          <a:p>
            <a:pPr lvl="2"/>
            <a:r>
              <a:rPr lang="hu-HU" dirty="0" smtClean="0"/>
              <a:t>tank reaktorok (H/D &lt; 3)</a:t>
            </a:r>
          </a:p>
          <a:p>
            <a:pPr lvl="2"/>
            <a:r>
              <a:rPr lang="hu-HU" dirty="0" smtClean="0"/>
              <a:t>kolonnák (H/D &gt; 3)</a:t>
            </a:r>
          </a:p>
          <a:p>
            <a:pPr lvl="1"/>
            <a:r>
              <a:rPr lang="hu-HU" dirty="0" smtClean="0"/>
              <a:t> </a:t>
            </a:r>
            <a:r>
              <a:rPr lang="hu-HU" dirty="0" err="1" smtClean="0"/>
              <a:t>Energiabevitel</a:t>
            </a:r>
            <a:r>
              <a:rPr lang="hu-HU" dirty="0" smtClean="0"/>
              <a:t> módja szerint</a:t>
            </a:r>
          </a:p>
          <a:p>
            <a:pPr lvl="2"/>
            <a:r>
              <a:rPr lang="hu-HU" dirty="0" smtClean="0"/>
              <a:t>Külső pumpával mozgatott folyadékkal (pl.: </a:t>
            </a:r>
            <a:r>
              <a:rPr lang="hu-HU" dirty="0" err="1" smtClean="0"/>
              <a:t>jet</a:t>
            </a:r>
            <a:r>
              <a:rPr lang="hu-HU" dirty="0" smtClean="0"/>
              <a:t> reaktorok)</a:t>
            </a:r>
          </a:p>
          <a:p>
            <a:pPr lvl="2"/>
            <a:r>
              <a:rPr lang="hu-HU" dirty="0" smtClean="0"/>
              <a:t>Belső mechanikus eszközökkel (pl.: keverős reaktorok)</a:t>
            </a:r>
          </a:p>
          <a:p>
            <a:pPr lvl="2"/>
            <a:r>
              <a:rPr lang="hu-HU" dirty="0" smtClean="0"/>
              <a:t>Komprimált gázzal (pl.: </a:t>
            </a:r>
            <a:r>
              <a:rPr lang="hu-HU" dirty="0" err="1" smtClean="0"/>
              <a:t>buborékkolonna</a:t>
            </a:r>
            <a:r>
              <a:rPr lang="hu-HU" dirty="0" smtClean="0"/>
              <a:t>)</a:t>
            </a:r>
          </a:p>
          <a:p>
            <a:pPr lvl="2"/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2208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Anyagátadás és </a:t>
            </a:r>
            <a:r>
              <a:rPr lang="hu-HU" dirty="0" err="1" smtClean="0"/>
              <a:t>hold-up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484784"/>
            <a:ext cx="5697840" cy="4820757"/>
          </a:xfrm>
        </p:spPr>
      </p:pic>
    </p:spTree>
    <p:extLst>
      <p:ext uri="{BB962C8B-B14F-4D97-AF65-F5344CB8AC3E}">
        <p14:creationId xmlns:p14="http://schemas.microsoft.com/office/powerpoint/2010/main" xmlns="" val="294055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Keveredés és </a:t>
            </a:r>
            <a:r>
              <a:rPr lang="hu-HU" dirty="0" err="1" smtClean="0"/>
              <a:t>folyadékcirkuláció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77544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Fontos szerepet játszik</a:t>
            </a:r>
          </a:p>
          <a:p>
            <a:r>
              <a:rPr lang="hu-HU" dirty="0" smtClean="0"/>
              <a:t>A keveredés jellemezhető</a:t>
            </a:r>
          </a:p>
          <a:p>
            <a:pPr lvl="1"/>
            <a:r>
              <a:rPr lang="hu-HU" dirty="0" smtClean="0"/>
              <a:t>A keveredési idővel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folyadékdiszperziós</a:t>
            </a:r>
            <a:r>
              <a:rPr lang="hu-HU" dirty="0" smtClean="0"/>
              <a:t> koefficienssel</a:t>
            </a:r>
          </a:p>
          <a:p>
            <a:pPr lvl="2"/>
            <a:r>
              <a:rPr lang="hu-HU" sz="2600" dirty="0" smtClean="0"/>
              <a:t>Teljes reaktorra</a:t>
            </a:r>
          </a:p>
          <a:p>
            <a:pPr lvl="2"/>
            <a:r>
              <a:rPr lang="hu-HU" sz="2600" dirty="0" smtClean="0"/>
              <a:t>Reaktor egyes régióira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folyadékcirkuláció</a:t>
            </a:r>
            <a:r>
              <a:rPr lang="hu-HU" dirty="0" smtClean="0"/>
              <a:t> sebességével</a:t>
            </a:r>
          </a:p>
          <a:p>
            <a:r>
              <a:rPr lang="hu-HU" dirty="0" smtClean="0"/>
              <a:t>Az első két tényező a pH szabályozásban fontos.  A </a:t>
            </a:r>
            <a:r>
              <a:rPr lang="hu-HU" dirty="0" err="1" smtClean="0"/>
              <a:t>folyadékcirkuláció</a:t>
            </a:r>
            <a:r>
              <a:rPr lang="hu-HU" dirty="0" smtClean="0"/>
              <a:t> sebessége a nyírást és anyagátadást befolyásolja.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>
              <a:latin typeface="Calibri"/>
            </a:endParaRPr>
          </a:p>
          <a:p>
            <a:r>
              <a:rPr lang="el-GR" sz="2600" dirty="0" smtClean="0">
                <a:latin typeface="Calibri"/>
              </a:rPr>
              <a:t>α</a:t>
            </a:r>
            <a:r>
              <a:rPr lang="hu-HU" sz="2600" dirty="0" smtClean="0">
                <a:latin typeface="Calibri"/>
              </a:rPr>
              <a:t> függ a reaktor geometriájától és a folyadék tulajdonságaitól</a:t>
            </a:r>
          </a:p>
          <a:p>
            <a:r>
              <a:rPr lang="el-GR" sz="2600" dirty="0" smtClean="0">
                <a:latin typeface="Calibri"/>
              </a:rPr>
              <a:t>β</a:t>
            </a:r>
            <a:r>
              <a:rPr lang="hu-HU" sz="2600" dirty="0" smtClean="0">
                <a:latin typeface="Calibri"/>
              </a:rPr>
              <a:t> függ a reaktor </a:t>
            </a:r>
            <a:r>
              <a:rPr lang="hu-HU" sz="2600" dirty="0" err="1" smtClean="0">
                <a:latin typeface="Calibri"/>
              </a:rPr>
              <a:t>geometriájájtól</a:t>
            </a:r>
            <a:r>
              <a:rPr lang="hu-HU" sz="2600" dirty="0" smtClean="0">
                <a:latin typeface="Calibri"/>
              </a:rPr>
              <a:t> és a áramlási tartománytól</a:t>
            </a:r>
            <a:endParaRPr lang="hu-HU" sz="2600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/>
        </p:nvGraphicFramePr>
        <p:xfrm>
          <a:off x="3635896" y="4581128"/>
          <a:ext cx="2016224" cy="720080"/>
        </p:xfrm>
        <a:graphic>
          <a:graphicData uri="http://schemas.openxmlformats.org/presentationml/2006/ole">
            <p:oleObj spid="_x0000_s6146" name="Equation" r:id="rId3" imgW="698400" imgH="253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427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Keveredés és </a:t>
            </a:r>
            <a:r>
              <a:rPr lang="hu-HU" dirty="0" err="1"/>
              <a:t>folyadékcirkuláció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Keveredés jelenségének tanulmányozása</a:t>
            </a:r>
          </a:p>
          <a:p>
            <a:pPr lvl="1"/>
            <a:r>
              <a:rPr lang="hu-HU" sz="2700" dirty="0" err="1" smtClean="0"/>
              <a:t>Egységugrászavarás</a:t>
            </a:r>
            <a:r>
              <a:rPr lang="hu-HU" sz="2700" dirty="0" smtClean="0"/>
              <a:t> </a:t>
            </a:r>
            <a:r>
              <a:rPr lang="hu-HU" sz="2700" dirty="0" smtClean="0"/>
              <a:t>(betáplált anyag + nyomjelző)</a:t>
            </a:r>
          </a:p>
          <a:p>
            <a:pPr marL="201168" lvl="1" indent="0">
              <a:buNone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94" t="1599" r="16337" b="26816"/>
          <a:stretch/>
        </p:blipFill>
        <p:spPr>
          <a:xfrm>
            <a:off x="3203848" y="2866443"/>
            <a:ext cx="3721720" cy="39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12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Keveredés és </a:t>
            </a:r>
            <a:r>
              <a:rPr lang="hu-HU" dirty="0" err="1"/>
              <a:t>folyadékcirkuláció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1447800"/>
            <a:ext cx="8028384" cy="2701280"/>
          </a:xfrm>
        </p:spPr>
        <p:txBody>
          <a:bodyPr>
            <a:normAutofit fontScale="55000" lnSpcReduction="20000"/>
          </a:bodyPr>
          <a:lstStyle/>
          <a:p>
            <a:r>
              <a:rPr lang="hu-HU" dirty="0" smtClean="0"/>
              <a:t>A keveredés a reaktor régióiban különböző mértékű</a:t>
            </a:r>
          </a:p>
          <a:p>
            <a:pPr lvl="1"/>
            <a:r>
              <a:rPr lang="hu-HU" dirty="0" smtClean="0"/>
              <a:t>Külső cirkulációnál a felső régió a legjobban kevert, leszálló ág kevésbé kevert</a:t>
            </a:r>
          </a:p>
          <a:p>
            <a:pPr lvl="1"/>
            <a:r>
              <a:rPr lang="hu-HU" dirty="0" smtClean="0"/>
              <a:t>Belső cirkulációnál</a:t>
            </a:r>
          </a:p>
          <a:p>
            <a:pPr lvl="2"/>
            <a:r>
              <a:rPr lang="hu-HU" dirty="0" err="1" smtClean="0"/>
              <a:t>h</a:t>
            </a:r>
            <a:r>
              <a:rPr lang="hu-HU" baseline="-25000" dirty="0" err="1" smtClean="0"/>
              <a:t>H</a:t>
            </a:r>
            <a:r>
              <a:rPr lang="hu-HU" dirty="0" smtClean="0"/>
              <a:t>&lt;0,5 m       </a:t>
            </a:r>
            <a:r>
              <a:rPr lang="hu-HU" dirty="0" err="1" smtClean="0"/>
              <a:t>h</a:t>
            </a:r>
            <a:r>
              <a:rPr lang="hu-HU" baseline="-25000" dirty="0" err="1" smtClean="0"/>
              <a:t>H</a:t>
            </a:r>
            <a:r>
              <a:rPr lang="hu-HU" dirty="0"/>
              <a:t> </a:t>
            </a:r>
            <a:r>
              <a:rPr lang="hu-HU" dirty="0" smtClean="0"/>
              <a:t>növelésével a teljes reaktorra nézve javul a keveredés</a:t>
            </a:r>
          </a:p>
          <a:p>
            <a:pPr lvl="2"/>
            <a:r>
              <a:rPr lang="hu-HU" dirty="0" err="1" smtClean="0"/>
              <a:t>h</a:t>
            </a:r>
            <a:r>
              <a:rPr lang="hu-HU" baseline="-25000" dirty="0" err="1" smtClean="0"/>
              <a:t>H</a:t>
            </a:r>
            <a:r>
              <a:rPr lang="hu-HU" dirty="0" smtClean="0"/>
              <a:t>=0,5 m       optimális</a:t>
            </a:r>
          </a:p>
          <a:p>
            <a:pPr lvl="2"/>
            <a:r>
              <a:rPr lang="hu-HU" dirty="0" err="1" smtClean="0"/>
              <a:t>h</a:t>
            </a:r>
            <a:r>
              <a:rPr lang="hu-HU" baseline="-25000" dirty="0" err="1" smtClean="0"/>
              <a:t>H</a:t>
            </a:r>
            <a:r>
              <a:rPr lang="hu-HU" dirty="0" smtClean="0"/>
              <a:t>&gt;0,5 m       a felső régióban a keveredés jó, a felszálló és leszálló ágban jelentősen romlik</a:t>
            </a:r>
          </a:p>
          <a:p>
            <a:pPr lvl="1"/>
            <a:r>
              <a:rPr lang="hu-HU" dirty="0" smtClean="0"/>
              <a:t>Belső elemek szerepe</a:t>
            </a:r>
          </a:p>
          <a:p>
            <a:pPr lvl="2"/>
            <a:r>
              <a:rPr lang="hu-HU" dirty="0" smtClean="0"/>
              <a:t>Tartózkodási idő nő</a:t>
            </a:r>
          </a:p>
          <a:p>
            <a:pPr lvl="2"/>
            <a:r>
              <a:rPr lang="hu-HU" dirty="0" smtClean="0"/>
              <a:t>Anyagátadás, </a:t>
            </a:r>
            <a:r>
              <a:rPr lang="hu-HU" dirty="0" err="1" smtClean="0"/>
              <a:t>hold-up</a:t>
            </a:r>
            <a:r>
              <a:rPr lang="hu-HU" dirty="0" smtClean="0"/>
              <a:t>, keveredés fokozódik</a:t>
            </a:r>
          </a:p>
          <a:p>
            <a:pPr lvl="2"/>
            <a:r>
              <a:rPr lang="hu-HU" dirty="0" smtClean="0"/>
              <a:t>Teljesítmény javul</a:t>
            </a:r>
          </a:p>
          <a:p>
            <a:pPr lvl="2"/>
            <a:r>
              <a:rPr lang="hu-HU" dirty="0" smtClean="0"/>
              <a:t>Függőleges tagolásukkal a </a:t>
            </a:r>
            <a:r>
              <a:rPr lang="hu-HU" dirty="0" err="1" smtClean="0"/>
              <a:t>kevedés</a:t>
            </a:r>
            <a:r>
              <a:rPr lang="hu-HU" dirty="0" smtClean="0"/>
              <a:t> javítható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2" t="21710" r="8962" b="10622"/>
          <a:stretch/>
        </p:blipFill>
        <p:spPr>
          <a:xfrm>
            <a:off x="2627784" y="4036742"/>
            <a:ext cx="4558062" cy="282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5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Hőtranszport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86" t="21431" r="20687" b="28550"/>
          <a:stretch/>
        </p:blipFill>
        <p:spPr>
          <a:xfrm>
            <a:off x="2483768" y="3645024"/>
            <a:ext cx="4231888" cy="2977376"/>
          </a:xfrm>
          <a:prstGeom prst="rect">
            <a:avLst/>
          </a:prstGeom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269232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Olyan fermentációknál érdemes figyelni, mely nagymértékben használ fel redukált szénforrásokat (metanol), ami során nagy mennyiségű hő keletkezik.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hőfejlődés</a:t>
            </a:r>
            <a:r>
              <a:rPr lang="hu-HU" dirty="0" smtClean="0"/>
              <a:t> erősen függ az O</a:t>
            </a:r>
            <a:r>
              <a:rPr lang="hu-HU" baseline="-25000" dirty="0" smtClean="0"/>
              <a:t>2</a:t>
            </a:r>
            <a:r>
              <a:rPr lang="hu-HU" dirty="0" smtClean="0"/>
              <a:t> fogyasztás mértékétől: 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 hőátadás: </a:t>
            </a:r>
            <a:endParaRPr lang="hu-HU" dirty="0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/>
        </p:nvGraphicFramePr>
        <p:xfrm>
          <a:off x="3203848" y="2636912"/>
          <a:ext cx="2880320" cy="432048"/>
        </p:xfrm>
        <a:graphic>
          <a:graphicData uri="http://schemas.openxmlformats.org/presentationml/2006/ole">
            <p:oleObj spid="_x0000_s7170" name="Equation" r:id="rId4" imgW="1193760" imgH="241200" progId="Equation.3">
              <p:embed/>
            </p:oleObj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/>
        </p:nvGraphicFramePr>
        <p:xfrm>
          <a:off x="3491880" y="3212976"/>
          <a:ext cx="1872208" cy="288032"/>
        </p:xfrm>
        <a:graphic>
          <a:graphicData uri="http://schemas.openxmlformats.org/presentationml/2006/ole">
            <p:oleObj spid="_x0000_s7171" name="Equation" r:id="rId5" imgW="901440" imgH="203040" progId="Equation.3">
              <p:embed/>
            </p:oleObj>
          </a:graphicData>
        </a:graphic>
      </p:graphicFrame>
      <p:graphicFrame>
        <p:nvGraphicFramePr>
          <p:cNvPr id="8" name="Objektum 7"/>
          <p:cNvGraphicFramePr>
            <a:graphicFrameLocks noChangeAspect="1"/>
          </p:cNvGraphicFramePr>
          <p:nvPr/>
        </p:nvGraphicFramePr>
        <p:xfrm>
          <a:off x="6084168" y="4005064"/>
          <a:ext cx="2736304" cy="732532"/>
        </p:xfrm>
        <a:graphic>
          <a:graphicData uri="http://schemas.openxmlformats.org/presentationml/2006/ole">
            <p:oleObj spid="_x0000_s7172" name="Equation" r:id="rId6" imgW="1701720" imgH="4442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445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Köszönjük </a:t>
            </a:r>
            <a:r>
              <a:rPr lang="hu-HU" dirty="0" smtClean="0"/>
              <a:t>szépen a figyelmet</a:t>
            </a:r>
            <a:r>
              <a:rPr lang="hu-HU" dirty="0" smtClean="0"/>
              <a:t>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Hurokreaktorok osztályozása</a:t>
            </a:r>
          </a:p>
          <a:p>
            <a:r>
              <a:rPr lang="hu-HU" dirty="0" smtClean="0"/>
              <a:t>Hurokreaktorok előnyei a keverős reaktorokkal szemben</a:t>
            </a:r>
          </a:p>
          <a:p>
            <a:r>
              <a:rPr lang="hu-HU" dirty="0" smtClean="0"/>
              <a:t>Air-lift reaktorok definíciója és működése</a:t>
            </a:r>
          </a:p>
          <a:p>
            <a:r>
              <a:rPr lang="hu-HU" dirty="0" smtClean="0"/>
              <a:t>Levegőelosztók típusai, tulajdonságai és elhelyezése</a:t>
            </a:r>
          </a:p>
          <a:p>
            <a:r>
              <a:rPr lang="hu-HU" dirty="0" smtClean="0"/>
              <a:t>Fúvókák feladata</a:t>
            </a:r>
          </a:p>
          <a:p>
            <a:r>
              <a:rPr lang="hu-HU" dirty="0" smtClean="0"/>
              <a:t>Lehetséges áramlási képek</a:t>
            </a:r>
          </a:p>
          <a:p>
            <a:r>
              <a:rPr lang="hu-HU" dirty="0" smtClean="0"/>
              <a:t>Mivel jellemezhető a keveredés?</a:t>
            </a:r>
          </a:p>
          <a:p>
            <a:r>
              <a:rPr lang="hu-HU" dirty="0" smtClean="0"/>
              <a:t>Mikor érdemes különösen figyelni a </a:t>
            </a:r>
            <a:r>
              <a:rPr lang="hu-HU" dirty="0" err="1" smtClean="0"/>
              <a:t>hőtranszportra</a:t>
            </a:r>
            <a:r>
              <a:rPr lang="hu-HU" dirty="0" smtClean="0"/>
              <a:t>?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Gáz-folyadék reaktorok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Keverős reaktorok</a:t>
            </a:r>
          </a:p>
          <a:p>
            <a:pPr lvl="1"/>
            <a:r>
              <a:rPr lang="hu-HU" dirty="0" err="1" smtClean="0"/>
              <a:t>Energiabevitel</a:t>
            </a:r>
            <a:r>
              <a:rPr lang="hu-HU" dirty="0" smtClean="0"/>
              <a:t> mechanikusan és komprimált gázzal</a:t>
            </a:r>
          </a:p>
          <a:p>
            <a:r>
              <a:rPr lang="hu-HU" dirty="0" err="1" smtClean="0"/>
              <a:t>Lécirkulációs</a:t>
            </a:r>
            <a:r>
              <a:rPr lang="hu-HU" dirty="0" smtClean="0"/>
              <a:t> reaktorok (hurokreaktorok)</a:t>
            </a:r>
          </a:p>
          <a:p>
            <a:pPr lvl="1"/>
            <a:r>
              <a:rPr lang="hu-HU" dirty="0" err="1" smtClean="0"/>
              <a:t>Energiabevitel</a:t>
            </a:r>
            <a:r>
              <a:rPr lang="hu-HU" dirty="0" smtClean="0"/>
              <a:t> folyadékszivattyúval és/vagy komprimált gázzal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Gáz-folyadék reaktorok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b="1" dirty="0" err="1" smtClean="0"/>
              <a:t>Lécirkulációs</a:t>
            </a:r>
            <a:r>
              <a:rPr lang="hu-HU" b="1" dirty="0" smtClean="0"/>
              <a:t> reaktorok</a:t>
            </a:r>
          </a:p>
          <a:p>
            <a:r>
              <a:rPr lang="hu-HU" dirty="0" smtClean="0"/>
              <a:t>Belső vagy külső </a:t>
            </a:r>
            <a:r>
              <a:rPr lang="hu-HU" dirty="0" err="1" smtClean="0"/>
              <a:t>lécirkuláció</a:t>
            </a:r>
            <a:endParaRPr lang="hu-HU" dirty="0" smtClean="0"/>
          </a:p>
          <a:p>
            <a:r>
              <a:rPr lang="hu-HU" dirty="0" err="1" smtClean="0"/>
              <a:t>Lémozgatás</a:t>
            </a:r>
            <a:endParaRPr lang="hu-HU" dirty="0" smtClean="0"/>
          </a:p>
          <a:p>
            <a:pPr lvl="1"/>
            <a:r>
              <a:rPr lang="hu-HU" dirty="0" smtClean="0"/>
              <a:t>Pneumatikusan</a:t>
            </a:r>
          </a:p>
          <a:p>
            <a:pPr lvl="1"/>
            <a:r>
              <a:rPr lang="hu-HU" dirty="0" smtClean="0"/>
              <a:t>Mechanikusan</a:t>
            </a:r>
          </a:p>
          <a:p>
            <a:r>
              <a:rPr lang="hu-HU" dirty="0" smtClean="0"/>
              <a:t>Levegőbevitel</a:t>
            </a:r>
          </a:p>
          <a:p>
            <a:pPr lvl="1"/>
            <a:r>
              <a:rPr lang="hu-HU" dirty="0" smtClean="0"/>
              <a:t>Statikus levegőelosztóval: </a:t>
            </a:r>
            <a:r>
              <a:rPr lang="hu-HU" dirty="0" smtClean="0">
                <a:solidFill>
                  <a:srgbClr val="FF0000"/>
                </a:solidFill>
              </a:rPr>
              <a:t>air-lift</a:t>
            </a:r>
          </a:p>
          <a:p>
            <a:pPr lvl="1"/>
            <a:r>
              <a:rPr lang="hu-HU" dirty="0" smtClean="0"/>
              <a:t>Dinamikus levegőelosztóval: </a:t>
            </a:r>
            <a:r>
              <a:rPr lang="hu-HU" dirty="0" err="1" smtClean="0">
                <a:solidFill>
                  <a:srgbClr val="FF0000"/>
                </a:solidFill>
              </a:rPr>
              <a:t>jet</a:t>
            </a:r>
            <a:endParaRPr lang="hu-H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Gáz-folyadék reaktorok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1340768"/>
            <a:ext cx="5832648" cy="525658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sz="3600" b="1" dirty="0" smtClean="0"/>
              <a:t>Pneumatikus (gáz hajtotta) reaktorok</a:t>
            </a:r>
          </a:p>
          <a:p>
            <a:r>
              <a:rPr lang="hu-HU" dirty="0" smtClean="0"/>
              <a:t>Szabad buborékáramlás: ha levegőztetés egymástól távol (szennyvíztisztításnál használatos)</a:t>
            </a:r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r>
              <a:rPr lang="hu-HU" dirty="0" smtClean="0"/>
              <a:t>Buborékáramlás nem akadálytalan:</a:t>
            </a:r>
          </a:p>
          <a:p>
            <a:pPr lvl="1"/>
            <a:r>
              <a:rPr lang="hu-HU" sz="3100" dirty="0" smtClean="0"/>
              <a:t>belső alkatrész nélküli</a:t>
            </a:r>
          </a:p>
          <a:p>
            <a:pPr lvl="1"/>
            <a:r>
              <a:rPr lang="hu-HU" sz="3100" dirty="0" smtClean="0"/>
              <a:t>perforált tányérokkal</a:t>
            </a:r>
          </a:p>
          <a:p>
            <a:pPr lvl="1"/>
            <a:r>
              <a:rPr lang="hu-HU" sz="3100" dirty="0" smtClean="0"/>
              <a:t>statikus keverőelemekkel</a:t>
            </a:r>
          </a:p>
          <a:p>
            <a:pPr lvl="1"/>
            <a:r>
              <a:rPr lang="hu-HU" sz="3100" dirty="0" smtClean="0"/>
              <a:t>áramlás irányítva (belső vagy külső hurok): </a:t>
            </a:r>
            <a:r>
              <a:rPr lang="hu-HU" sz="3100" b="1" dirty="0" smtClean="0"/>
              <a:t>air-lift és </a:t>
            </a:r>
            <a:r>
              <a:rPr lang="hu-HU" sz="3100" b="1" dirty="0" err="1" smtClean="0"/>
              <a:t>jet</a:t>
            </a:r>
            <a:r>
              <a:rPr lang="hu-HU" sz="3100" b="1" dirty="0" smtClean="0"/>
              <a:t> reaktorok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2" b="34405"/>
          <a:stretch/>
        </p:blipFill>
        <p:spPr>
          <a:xfrm>
            <a:off x="1691680" y="2492896"/>
            <a:ext cx="3650225" cy="146066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57" t="54959" r="16985" b="10244"/>
          <a:stretch/>
        </p:blipFill>
        <p:spPr>
          <a:xfrm>
            <a:off x="7236296" y="4471639"/>
            <a:ext cx="1547231" cy="238636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89" t="10894" r="5491" b="53821"/>
          <a:stretch/>
        </p:blipFill>
        <p:spPr>
          <a:xfrm>
            <a:off x="6876256" y="1916832"/>
            <a:ext cx="2267744" cy="2419814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7308304" y="1628800"/>
            <a:ext cx="1683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buborékkolonnák:</a:t>
            </a:r>
            <a:endParaRPr lang="hu-HU" sz="1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7164288" y="4293096"/>
            <a:ext cx="1555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hurokreaktorok: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xmlns="" val="21352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Air-lift reaktorok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261120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Az air-lift reaktorok pneumatikus hurokreaktorok.</a:t>
            </a:r>
          </a:p>
          <a:p>
            <a:r>
              <a:rPr lang="hu-HU" dirty="0" smtClean="0"/>
              <a:t>Statikus levegőelosztó</a:t>
            </a:r>
          </a:p>
          <a:p>
            <a:r>
              <a:rPr lang="hu-HU" dirty="0" smtClean="0"/>
              <a:t>Felépítés: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50" r="14577"/>
          <a:stretch/>
        </p:blipFill>
        <p:spPr>
          <a:xfrm>
            <a:off x="1331640" y="2564904"/>
            <a:ext cx="3960440" cy="429309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195736" y="5949280"/>
            <a:ext cx="156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ρ</a:t>
            </a:r>
            <a:r>
              <a:rPr lang="hu-HU" sz="3200" baseline="-25000" dirty="0" smtClean="0"/>
              <a:t>f</a:t>
            </a:r>
            <a:r>
              <a:rPr lang="hu-HU" sz="3200" dirty="0" smtClean="0"/>
              <a:t>&lt;</a:t>
            </a:r>
            <a:r>
              <a:rPr lang="el-GR" sz="3200" dirty="0" smtClean="0"/>
              <a:t>ρ</a:t>
            </a:r>
            <a:r>
              <a:rPr lang="hu-HU" sz="3200" baseline="-25000" dirty="0" smtClean="0"/>
              <a:t>l</a:t>
            </a:r>
            <a:endParaRPr lang="hu-HU" sz="3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327576" y="2420888"/>
            <a:ext cx="38164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Gázbevezetés csak az egyik zónába történik. A gáz </a:t>
            </a:r>
            <a:r>
              <a:rPr lang="hu-HU" sz="2000" dirty="0" err="1" smtClean="0"/>
              <a:t>hold-up</a:t>
            </a:r>
            <a:r>
              <a:rPr lang="hu-HU" sz="2000" dirty="0" smtClean="0"/>
              <a:t> a két zónában két különböző fluidum sűrűséget fog eredményezni (a levegőztetett zónában kisebb).  A  kisebb sűrűségű zónában a fluidum felfelé áramlik, míg a nagyobb sűrűségűben lefele.  A sűrűségek nem egyenlítődnek ki, mert a buborékok a </a:t>
            </a:r>
            <a:r>
              <a:rPr lang="hu-HU" sz="2000" dirty="0" err="1" smtClean="0"/>
              <a:t>fermentlé</a:t>
            </a:r>
            <a:r>
              <a:rPr lang="hu-HU" sz="2000" dirty="0" smtClean="0"/>
              <a:t> felszínén szétpattannak. Így egy állandó </a:t>
            </a:r>
            <a:r>
              <a:rPr lang="hu-HU" sz="2000" dirty="0" err="1" smtClean="0"/>
              <a:t>folyadékcirkuláció</a:t>
            </a:r>
            <a:r>
              <a:rPr lang="hu-HU" sz="2000" dirty="0" smtClean="0"/>
              <a:t> alakul ki a hurokban.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13966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Története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1940-es évek: első modern ipari fermentációs eljárás: penicillingyártás kevert tank reaktorral</a:t>
            </a:r>
          </a:p>
          <a:p>
            <a:r>
              <a:rPr lang="hu-HU" dirty="0" smtClean="0"/>
              <a:t>1955: Le Francois: első air-lift reaktor szabadalmaztatása</a:t>
            </a:r>
          </a:p>
          <a:p>
            <a:r>
              <a:rPr lang="hu-HU" dirty="0" smtClean="0"/>
              <a:t>1970-es évek: SCP fermentációs technológiák air-lift reaktorokban: nagyobb reaktorok, nagyobb oxigénigény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4123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Tulajdonságok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Egyszerűbb és olcsóbb konstrukció</a:t>
            </a:r>
          </a:p>
          <a:p>
            <a:r>
              <a:rPr lang="hu-HU" dirty="0" smtClean="0"/>
              <a:t>Nincsenek folyadékba merülő forgó alkatrészek (csapágyak, tengelytömítések elhagyása)</a:t>
            </a:r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smtClean="0"/>
              <a:t>sterilitás</a:t>
            </a:r>
          </a:p>
          <a:p>
            <a:r>
              <a:rPr lang="hu-HU" dirty="0" smtClean="0"/>
              <a:t>Nagy reaktorméret lehetséges</a:t>
            </a:r>
          </a:p>
          <a:p>
            <a:r>
              <a:rPr lang="hu-HU" dirty="0" smtClean="0"/>
              <a:t>Hűtési igény 20-25%-kal kisebb</a:t>
            </a:r>
          </a:p>
          <a:p>
            <a:r>
              <a:rPr lang="hu-HU" dirty="0" smtClean="0"/>
              <a:t>Kisebb nyírás</a:t>
            </a:r>
          </a:p>
          <a:p>
            <a:r>
              <a:rPr lang="hu-HU" dirty="0" smtClean="0"/>
              <a:t>Nagyobb OTR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440</TotalTime>
  <Words>1229</Words>
  <Application>Microsoft Office PowerPoint</Application>
  <PresentationFormat>Diavetítés a képernyőre (4:3 oldalarány)</PresentationFormat>
  <Paragraphs>259</Paragraphs>
  <Slides>36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38" baseType="lpstr">
      <vt:lpstr>Napforduló</vt:lpstr>
      <vt:lpstr>Equation</vt:lpstr>
      <vt:lpstr>Hurokreaktorok</vt:lpstr>
      <vt:lpstr>Az előadás vázlata</vt:lpstr>
      <vt:lpstr>Gáz-folyadék reaktorok</vt:lpstr>
      <vt:lpstr>Gáz-folyadék reaktorok</vt:lpstr>
      <vt:lpstr>Gáz-folyadék reaktorok</vt:lpstr>
      <vt:lpstr>Gáz-folyadék reaktorok</vt:lpstr>
      <vt:lpstr>Air-lift reaktorok</vt:lpstr>
      <vt:lpstr>Története</vt:lpstr>
      <vt:lpstr>Tulajdonságok</vt:lpstr>
      <vt:lpstr>Alkalmazás</vt:lpstr>
      <vt:lpstr>Osztályozás</vt:lpstr>
      <vt:lpstr>Osztályozás</vt:lpstr>
      <vt:lpstr>Osztályozás</vt:lpstr>
      <vt:lpstr>Osztályozás</vt:lpstr>
      <vt:lpstr>Osztályozás</vt:lpstr>
      <vt:lpstr>Osztályozás</vt:lpstr>
      <vt:lpstr>Levegőelosztók (Spargers)</vt:lpstr>
      <vt:lpstr>Levegőelosztók (Spargers)</vt:lpstr>
      <vt:lpstr>Levegőelosztók (Spargers)</vt:lpstr>
      <vt:lpstr>Levegőelosztók (Spargers)</vt:lpstr>
      <vt:lpstr>Levegőelosztók (Spargers)</vt:lpstr>
      <vt:lpstr>Levegőelosztók (Spargers)</vt:lpstr>
      <vt:lpstr>Fúvókák</vt:lpstr>
      <vt:lpstr>Fúvókák</vt:lpstr>
      <vt:lpstr>Áramlás</vt:lpstr>
      <vt:lpstr>Áramlás</vt:lpstr>
      <vt:lpstr>Áramlás</vt:lpstr>
      <vt:lpstr>Anyagátadás és hold-up</vt:lpstr>
      <vt:lpstr>Anyagátadás és hold-up</vt:lpstr>
      <vt:lpstr>Anyagátadás és hold-up</vt:lpstr>
      <vt:lpstr>Keveredés és folyadékcirkuláció</vt:lpstr>
      <vt:lpstr>Keveredés és folyadékcirkuláció</vt:lpstr>
      <vt:lpstr>Keveredés és folyadékcirkuláció</vt:lpstr>
      <vt:lpstr>Hőtranszport</vt:lpstr>
      <vt:lpstr>Köszönjük szépen a figyelmet!</vt:lpstr>
      <vt:lpstr>Kérdések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Aerob air-lift reaktorok</dc:title>
  <dc:creator>Tulajdonos</dc:creator>
  <cp:lastModifiedBy>HP</cp:lastModifiedBy>
  <cp:revision>54</cp:revision>
  <dcterms:created xsi:type="dcterms:W3CDTF">2014-04-01T17:17:09Z</dcterms:created>
  <dcterms:modified xsi:type="dcterms:W3CDTF">2014-04-07T21:39:33Z</dcterms:modified>
</cp:coreProperties>
</file>