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4" r:id="rId4"/>
    <p:sldId id="258" r:id="rId5"/>
    <p:sldId id="259" r:id="rId6"/>
    <p:sldId id="263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1" r:id="rId28"/>
    <p:sldId id="282" r:id="rId29"/>
    <p:sldId id="283" r:id="rId30"/>
    <p:sldId id="285" r:id="rId31"/>
    <p:sldId id="286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296" r:id="rId40"/>
    <p:sldId id="297" r:id="rId41"/>
    <p:sldId id="298" r:id="rId42"/>
    <p:sldId id="299" r:id="rId43"/>
    <p:sldId id="301" r:id="rId44"/>
    <p:sldId id="302" r:id="rId45"/>
    <p:sldId id="303" r:id="rId4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561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04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741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436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292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511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84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209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753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620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151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96CA4-5C87-45B3-89EB-13CDA3AB7A54}" type="datetimeFigureOut">
              <a:rPr lang="hu-HU" smtClean="0"/>
              <a:t>2014.03.24.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FBE79-D81E-461D-B811-4C732E8E4F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819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health/files/eudralex/vol-4/2007_09_gmp_part2_e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77372" y="5280559"/>
            <a:ext cx="5718629" cy="1231220"/>
          </a:xfrm>
          <a:noFill/>
        </p:spPr>
        <p:txBody>
          <a:bodyPr>
            <a:normAutofit/>
          </a:bodyPr>
          <a:lstStyle/>
          <a:p>
            <a:r>
              <a:rPr lang="hu-HU" sz="4000" dirty="0" smtClean="0"/>
              <a:t>Takács Rebeka</a:t>
            </a:r>
            <a:endParaRPr lang="hu-HU" sz="4000" dirty="0"/>
          </a:p>
        </p:txBody>
      </p:sp>
      <p:pic>
        <p:nvPicPr>
          <p:cNvPr id="4" name="Kép 3" descr="gmp.gif"/>
          <p:cNvPicPr>
            <a:picLocks noChangeAspect="1"/>
          </p:cNvPicPr>
          <p:nvPr/>
        </p:nvPicPr>
        <p:blipFill>
          <a:blip r:embed="rId2" cstate="print">
            <a:lum bright="41000" contrast="40000"/>
          </a:blip>
          <a:stretch>
            <a:fillRect/>
          </a:stretch>
        </p:blipFill>
        <p:spPr>
          <a:xfrm>
            <a:off x="1468375" y="1858334"/>
            <a:ext cx="3536621" cy="37786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996" y="2866107"/>
            <a:ext cx="3346204" cy="1763054"/>
          </a:xfrm>
          <a:prstGeom prst="rect">
            <a:avLst/>
          </a:prstGeom>
          <a:ln w="28575">
            <a:solidFill>
              <a:srgbClr val="8E0000"/>
            </a:solidFill>
          </a:ln>
          <a:scene3d>
            <a:camera prst="orthographicFront">
              <a:rot lat="0" lon="0" rev="1200000"/>
            </a:camera>
            <a:lightRig rig="threePt" dir="t"/>
          </a:scene3d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6226627" y="5280559"/>
            <a:ext cx="5718629" cy="123122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 err="1" smtClean="0"/>
              <a:t>Reider</a:t>
            </a:r>
            <a:r>
              <a:rPr lang="hu-HU" sz="4000" dirty="0" smtClean="0"/>
              <a:t> Hajnalka</a:t>
            </a:r>
            <a:endParaRPr lang="hu-HU" sz="40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377370" y="367879"/>
            <a:ext cx="5718629" cy="123122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5000" u="sng" dirty="0" smtClean="0"/>
              <a:t>GMP</a:t>
            </a:r>
            <a:endParaRPr lang="hu-HU" sz="5000" u="sng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6338783" y="367879"/>
            <a:ext cx="5718629" cy="123122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5000" u="sng" dirty="0" err="1" smtClean="0"/>
              <a:t>Validálás</a:t>
            </a:r>
            <a:endParaRPr lang="hu-HU" sz="5000" u="sng" dirty="0"/>
          </a:p>
        </p:txBody>
      </p:sp>
    </p:spTree>
    <p:extLst>
      <p:ext uri="{BB962C8B-B14F-4D97-AF65-F5344CB8AC3E}">
        <p14:creationId xmlns:p14="http://schemas.microsoft.com/office/powerpoint/2010/main" val="393223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5343" y="1325563"/>
            <a:ext cx="11237686" cy="961118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minőség biztosítás (Q.A.), </a:t>
            </a:r>
            <a:r>
              <a:rPr lang="hu-HU" dirty="0" smtClean="0"/>
              <a:t>gyógyszerkészítmények helyes gyártása (</a:t>
            </a:r>
            <a:r>
              <a:rPr lang="hu-HU" dirty="0" smtClean="0">
                <a:solidFill>
                  <a:schemeClr val="accent2">
                    <a:lumMod val="75000"/>
                  </a:schemeClr>
                </a:solidFill>
              </a:rPr>
              <a:t>GMP</a:t>
            </a:r>
            <a:r>
              <a:rPr lang="hu-HU" dirty="0" smtClean="0"/>
              <a:t>), </a:t>
            </a:r>
            <a:r>
              <a:rPr lang="hu-HU" dirty="0" smtClean="0">
                <a:solidFill>
                  <a:schemeClr val="accent4">
                    <a:lumMod val="75000"/>
                  </a:schemeClr>
                </a:solidFill>
              </a:rPr>
              <a:t>minőség-ellenőrzés (Q.C.)</a:t>
            </a:r>
            <a:r>
              <a:rPr lang="hu-HU" dirty="0" smtClean="0"/>
              <a:t> szorosan összefügg, ezeket  ismerni kell!</a:t>
            </a:r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75343" y="0"/>
            <a:ext cx="10515600" cy="1325563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1. Minőségirányítás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75343" y="2556102"/>
            <a:ext cx="1088934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accent1">
                    <a:lumMod val="50000"/>
                  </a:schemeClr>
                </a:solidFill>
              </a:rPr>
              <a:t>1.1. Minőségbiztosítás (</a:t>
            </a:r>
            <a:r>
              <a:rPr lang="hu-HU" sz="2400" b="1" dirty="0" err="1" smtClean="0">
                <a:solidFill>
                  <a:schemeClr val="accent1">
                    <a:lumMod val="50000"/>
                  </a:schemeClr>
                </a:solidFill>
              </a:rPr>
              <a:t>Quality</a:t>
            </a:r>
            <a:r>
              <a:rPr lang="hu-H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sz="2400" b="1" dirty="0" err="1" smtClean="0">
                <a:solidFill>
                  <a:schemeClr val="accent1">
                    <a:lumMod val="50000"/>
                  </a:schemeClr>
                </a:solidFill>
              </a:rPr>
              <a:t>Assurance-QA</a:t>
            </a:r>
            <a:r>
              <a:rPr lang="hu-HU" sz="24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hu-HU" sz="2600" i="1" dirty="0" smtClean="0"/>
              <a:t>Azon megtervezett és szervezett munkák összessége, melyek betartásával megvalósítható az, hogy a gyógyszerek minősége megfeleljen a felhasználás céljára.</a:t>
            </a:r>
          </a:p>
          <a:p>
            <a:endParaRPr lang="hu-HU" sz="26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600" dirty="0" smtClean="0">
                <a:cs typeface="Times New Roman" pitchFamily="18" charset="0"/>
              </a:rPr>
              <a:t>Beletartozik mindaz ami önmagában vagy más tényezőkkel együtt befolyásolhatja a termék minőségét.</a:t>
            </a:r>
          </a:p>
          <a:p>
            <a:endParaRPr lang="hu-HU" sz="2600" dirty="0" smtClean="0"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600" i="1" dirty="0" smtClean="0">
                <a:cs typeface="Times New Roman" pitchFamily="18" charset="0"/>
              </a:rPr>
              <a:t>Magába foglalja a GMP-t</a:t>
            </a:r>
            <a:endParaRPr lang="hu-HU" sz="2600" i="1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804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543" y="662781"/>
            <a:ext cx="10515600" cy="1325563"/>
          </a:xfrm>
        </p:spPr>
        <p:txBody>
          <a:bodyPr>
            <a:normAutofit/>
          </a:bodyPr>
          <a:lstStyle/>
          <a:p>
            <a:r>
              <a:rPr lang="hu-HU" sz="3000" dirty="0" smtClean="0">
                <a:solidFill>
                  <a:schemeClr val="accent1">
                    <a:lumMod val="50000"/>
                  </a:schemeClr>
                </a:solidFill>
              </a:rPr>
              <a:t>Minőségbiztosítás feladatai:</a:t>
            </a:r>
            <a:endParaRPr lang="hu-HU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2921" y="1785257"/>
            <a:ext cx="11539765" cy="507274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hu-HU" sz="2600" dirty="0" smtClean="0"/>
              <a:t>GMP és GLP figyelembe vétele gyógyszerek tervezésekor és fejlesztésekor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hu-HU" sz="2600" dirty="0" smtClean="0"/>
              <a:t>Alkalmazott gyártási és ellenőrzési tevékenységek meghatározása (GMP alapján)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hu-HU" sz="2600" dirty="0" smtClean="0"/>
              <a:t>A vezetők felelősségének tisztázása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hu-HU" sz="2600" dirty="0" smtClean="0"/>
              <a:t>Gyártás, szállítás, valamint a megfelelő kiindulási és csomagolóanyagok intézése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hu-HU" sz="2600" dirty="0" smtClean="0"/>
              <a:t>Köztitermékek ellenőrzés, egyéb gyártásközi és </a:t>
            </a:r>
            <a:r>
              <a:rPr lang="hu-HU" sz="2600" dirty="0" err="1" smtClean="0"/>
              <a:t>validálási</a:t>
            </a:r>
            <a:r>
              <a:rPr lang="hu-HU" sz="2600" dirty="0" smtClean="0"/>
              <a:t> vizsgálatok elvégzésének betartatása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hu-HU" sz="2600" dirty="0" smtClean="0"/>
              <a:t>Biztosítja, hogy a késztermékeket a pontosan leírt eljárás szerint szabályosan gyártsák és ellenőrizzék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hu-HU" sz="2600" dirty="0" smtClean="0"/>
              <a:t>Forgalomba hozatal előtt Q.P.(meghatalmazott személy) igazolása szükséges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hu-HU" sz="2600" dirty="0" smtClean="0"/>
              <a:t>Intézkedések a gyógyszerek szállítására, raktározására és kezelésére, hogy  azok az eredeti minőségüket a lejárati idejük végéig megőrizhessék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Font typeface="+mj-lt"/>
              <a:buAutoNum type="romanUcPeriod"/>
            </a:pPr>
            <a:r>
              <a:rPr lang="hu-HU" sz="2600" dirty="0" smtClean="0"/>
              <a:t>Rendszeres ellenőrzések és/vagy auditok a min. </a:t>
            </a:r>
            <a:r>
              <a:rPr lang="hu-HU" sz="2600" dirty="0" err="1" smtClean="0"/>
              <a:t>bizt</a:t>
            </a:r>
            <a:r>
              <a:rPr lang="hu-HU" sz="2600" dirty="0" smtClean="0"/>
              <a:t>. </a:t>
            </a:r>
            <a:r>
              <a:rPr lang="hu-HU" sz="2600" dirty="0" err="1" smtClean="0"/>
              <a:t>rsz</a:t>
            </a:r>
            <a:r>
              <a:rPr lang="hu-HU" sz="2600" dirty="0" smtClean="0"/>
              <a:t>. hatékonyságának és  alkalmasságának felmérésére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1. Minőségirányítás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13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1. Minőségirányítás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27000" y="858668"/>
            <a:ext cx="5881913" cy="933790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accent4">
                    <a:lumMod val="75000"/>
                  </a:schemeClr>
                </a:solidFill>
              </a:rPr>
              <a:t>1.2. Minőség-ellenőrzés (</a:t>
            </a:r>
            <a:r>
              <a:rPr lang="hu-HU" sz="2400" b="1" dirty="0" err="1" smtClean="0">
                <a:solidFill>
                  <a:schemeClr val="accent4">
                    <a:lumMod val="75000"/>
                  </a:schemeClr>
                </a:solidFill>
              </a:rPr>
              <a:t>Quality</a:t>
            </a:r>
            <a:r>
              <a:rPr lang="hu-HU" sz="2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hu-HU" sz="2400" b="1" dirty="0" err="1" smtClean="0">
                <a:solidFill>
                  <a:schemeClr val="accent4">
                    <a:lumMod val="75000"/>
                  </a:schemeClr>
                </a:solidFill>
              </a:rPr>
              <a:t>Control-QC</a:t>
            </a:r>
            <a:r>
              <a:rPr lang="hu-HU" sz="2400" b="1" dirty="0" smtClean="0">
                <a:solidFill>
                  <a:schemeClr val="accent4">
                    <a:lumMod val="75000"/>
                  </a:schemeClr>
                </a:solidFill>
              </a:rPr>
              <a:t>):</a:t>
            </a:r>
            <a:endParaRPr lang="hu-H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048000" y="23948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257628" y="1601931"/>
            <a:ext cx="114699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/>
              <a:t>A GMP-nek az a része, mely a mintavétellel, minőségügyi előírások elkészítésével, a vizsgálatok elvégzésével, a szervezéssel, dokumentálással, felszabadítás ügyével foglalkozik</a:t>
            </a:r>
          </a:p>
          <a:p>
            <a:endParaRPr lang="hu-HU" sz="2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Biztosítható, hogy a szükséges vizsgálatokat elvégezzék, és hogy a minőségük pontos megállapítása nélkül ne lehessen az anyagokat/termékeket felhasználásra/kereskedelmi forgalomba hozatalra felszabadítani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Termékminőségi felülvizsgálat végzése megfelelő rendszerességgel.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257628" y="4743487"/>
            <a:ext cx="11469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Minőséggel kapcsolatos összes visszautasítás, panasz, kivonás és az ezekkel kapcsolatos kivizsgálások felülvizsgálata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Ha a forgalmazó és a gyártó nem ugyanaz a személy, szerződésben rögzíteniük kell a termékminőségi felülvizsgálattal kapcsolatos felelősségeket és kötelességeket.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60172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5343" y="2300458"/>
            <a:ext cx="1144088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000" dirty="0" smtClean="0"/>
              <a:t>„A Helyes Gyógyszergyártási Gyakorlat (GMP) a minőségbiztosításnak az a része, amelynek betartásával elérhető, hogy a termékeket mindenkor olyan minőségi követelmények szerint gyártsák és ellenőrizzék, amelyek alkalmazása biztosítja, hogy ezek a termékek a forgalomba hozatali engedély követelményeinek eleget tegyenek és megfeleljenek arra a célra, amire szánták. A GMP követelményei a gyártáson kívül a minőségellenőrzésre is vonatkoznak.”</a:t>
            </a:r>
            <a:endParaRPr lang="hu-HU" sz="30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1. Minőségirányítás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27000" y="858668"/>
            <a:ext cx="5881913" cy="933790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accent2">
                    <a:lumMod val="75000"/>
                  </a:schemeClr>
                </a:solidFill>
              </a:rPr>
              <a:t>1.3. Helyes Gyógyszergyártási Gyakorlat (GMP)</a:t>
            </a:r>
            <a:endParaRPr lang="hu-H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5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000" y="1226344"/>
            <a:ext cx="11687629" cy="5392169"/>
          </a:xfrm>
        </p:spPr>
        <p:txBody>
          <a:bodyPr>
            <a:normAutofit fontScale="92500"/>
          </a:bodyPr>
          <a:lstStyle/>
          <a:p>
            <a:pPr marL="571500" indent="-571500">
              <a:buFont typeface="+mj-lt"/>
              <a:buAutoNum type="romanUcPeriod"/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gyártási eljárások </a:t>
            </a:r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pontos definiálása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, felülvizsgálata, minőségi követelmények és előírások betartásának folyamatos igazolása</a:t>
            </a:r>
          </a:p>
          <a:p>
            <a:pPr marL="571500" indent="-571500">
              <a:buFont typeface="+mj-lt"/>
              <a:buAutoNum type="romanUcPeriod"/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gyártás kritikus lépései és a komolyabb változások </a:t>
            </a:r>
            <a:r>
              <a:rPr lang="hu-HU" u="sng" dirty="0" err="1" smtClean="0">
                <a:latin typeface="Corbel" pitchFamily="34" charset="0"/>
                <a:cs typeface="Times New Roman" pitchFamily="18" charset="0"/>
              </a:rPr>
              <a:t>validálása</a:t>
            </a:r>
            <a:endParaRPr lang="hu-HU" u="sng" dirty="0" smtClean="0">
              <a:latin typeface="Corbel" pitchFamily="34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előírások </a:t>
            </a:r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világos és félreérthetetlen nyelvezettel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való leírása</a:t>
            </a:r>
            <a:endParaRPr lang="hu-HU" sz="2000" dirty="0" smtClean="0">
              <a:latin typeface="Corbel" pitchFamily="34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személyzet kiképzése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, hogy a feladatukat hibátlanul végezzék</a:t>
            </a:r>
          </a:p>
          <a:p>
            <a:pPr marL="571500" indent="-571500">
              <a:buFont typeface="+mj-lt"/>
              <a:buAutoNum type="romanUcPeriod"/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lépések </a:t>
            </a:r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dokumentálása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és a feljegyzések megőrzése (kiszállításra vonatkozóan is)</a:t>
            </a:r>
          </a:p>
          <a:p>
            <a:pPr marL="571500" indent="-571500">
              <a:buFont typeface="+mj-lt"/>
              <a:buAutoNum type="romanUcPeriod"/>
            </a:pPr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minőségi romlás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veszélye </a:t>
            </a:r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minimális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legyen (kiszállításkor és a nagykereskedelmi forgalomban)</a:t>
            </a:r>
          </a:p>
          <a:p>
            <a:pPr marL="571500" indent="-571500">
              <a:buFont typeface="+mj-lt"/>
              <a:buAutoNum type="romanUcPeriod"/>
            </a:pPr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visszahívási rendszer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kidolgozása (kereskedelemből/fogyasztótól is)</a:t>
            </a:r>
          </a:p>
          <a:p>
            <a:pPr marL="571500" indent="-571500">
              <a:buFont typeface="+mj-lt"/>
              <a:buAutoNum type="romanUcPeriod"/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Kikerült termékekkel kapcsolatos </a:t>
            </a:r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panaszok kivizsgálása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, minőségi hiba okának feltárása, hibás tétel visszahívása, </a:t>
            </a:r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megismétlődés megakadályozása</a:t>
            </a:r>
          </a:p>
          <a:p>
            <a:pPr marL="571500" indent="-571500">
              <a:buFont typeface="+mj-lt"/>
              <a:buAutoNum type="romanUcPeriod"/>
            </a:pPr>
            <a:endParaRPr lang="hu-HU" u="sng" dirty="0" smtClean="0">
              <a:latin typeface="Corbel" pitchFamily="34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UcPeriod"/>
            </a:pPr>
            <a:endParaRPr lang="hu-HU" dirty="0" smtClean="0">
              <a:latin typeface="Corbel" pitchFamily="34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UcPeriod"/>
            </a:pPr>
            <a:endParaRPr lang="hu-HU" dirty="0" smtClean="0">
              <a:latin typeface="Corbel" pitchFamily="34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UcPeriod"/>
            </a:pPr>
            <a:endParaRPr lang="hu-HU" dirty="0" smtClean="0">
              <a:latin typeface="Corbel" pitchFamily="34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UcPeriod"/>
            </a:pPr>
            <a:endParaRPr lang="hu-HU" dirty="0" smtClean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1. Minőségirányítás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27000" y="520021"/>
            <a:ext cx="5881913" cy="933790"/>
          </a:xfrm>
        </p:spPr>
        <p:txBody>
          <a:bodyPr>
            <a:normAutofit/>
          </a:bodyPr>
          <a:lstStyle/>
          <a:p>
            <a:r>
              <a:rPr lang="hu-HU" sz="2400" b="1" u="sng" dirty="0" smtClean="0">
                <a:solidFill>
                  <a:schemeClr val="accent2">
                    <a:lumMod val="75000"/>
                  </a:schemeClr>
                </a:solidFill>
              </a:rPr>
              <a:t>GMP</a:t>
            </a:r>
            <a:r>
              <a:rPr lang="hu-HU" sz="2400" b="1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400" b="1" u="sng" dirty="0" smtClean="0">
                <a:solidFill>
                  <a:schemeClr val="accent2">
                    <a:lumMod val="75000"/>
                  </a:schemeClr>
                </a:solidFill>
              </a:rPr>
              <a:t>alapkövetelményei:</a:t>
            </a:r>
            <a:endParaRPr lang="hu-HU" sz="24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1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470320"/>
            <a:ext cx="10515600" cy="4351338"/>
          </a:xfrm>
        </p:spPr>
        <p:txBody>
          <a:bodyPr/>
          <a:lstStyle/>
          <a:p>
            <a:r>
              <a:rPr lang="hu-HU" dirty="0" smtClean="0"/>
              <a:t>Megfelelően képzett, elegendő gyakorlattal rendelkező személyzetre</a:t>
            </a:r>
          </a:p>
          <a:p>
            <a:r>
              <a:rPr lang="hu-HU" dirty="0" smtClean="0"/>
              <a:t>Alkalmas helyiségekre és elegendő helyre</a:t>
            </a:r>
          </a:p>
          <a:p>
            <a:r>
              <a:rPr lang="hu-HU" dirty="0" smtClean="0"/>
              <a:t>Célszerű berendezésekre és ellátórendszerekre</a:t>
            </a:r>
          </a:p>
          <a:p>
            <a:r>
              <a:rPr lang="hu-HU" dirty="0" smtClean="0"/>
              <a:t>Hibátlan anyagokra, tartályokra és címkékre</a:t>
            </a:r>
          </a:p>
          <a:p>
            <a:r>
              <a:rPr lang="hu-HU" dirty="0" smtClean="0"/>
              <a:t>Jóváhagyott előírásokra és utasításokra</a:t>
            </a:r>
          </a:p>
          <a:p>
            <a:r>
              <a:rPr lang="hu-HU" dirty="0" smtClean="0"/>
              <a:t>Helyes raktározásra és szállításra</a:t>
            </a:r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1. Minőségirányítás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214087" y="1325563"/>
            <a:ext cx="5881913" cy="933790"/>
          </a:xfrm>
        </p:spPr>
        <p:txBody>
          <a:bodyPr>
            <a:normAutofit/>
          </a:bodyPr>
          <a:lstStyle/>
          <a:p>
            <a:r>
              <a:rPr lang="hu-HU" sz="2600" u="sng" dirty="0" smtClean="0"/>
              <a:t>IX. GMP szabályai értelmében szükség van:</a:t>
            </a:r>
            <a:endParaRPr lang="hu-HU" sz="2600" u="sng" dirty="0"/>
          </a:p>
        </p:txBody>
      </p:sp>
    </p:spTree>
    <p:extLst>
      <p:ext uri="{BB962C8B-B14F-4D97-AF65-F5344CB8AC3E}">
        <p14:creationId xmlns:p14="http://schemas.microsoft.com/office/powerpoint/2010/main" val="356327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74" y="347934"/>
            <a:ext cx="2813412" cy="1758383"/>
          </a:xfrm>
        </p:spPr>
      </p:pic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Személyzet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75343" y="2179796"/>
            <a:ext cx="1152434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Hibátlan gyógyszerek gyártásához elegendő számú, kellően képzett, megbízható szakemberek kellenek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>
                <a:cs typeface="Times New Roman" pitchFamily="18" charset="0"/>
              </a:rPr>
              <a:t>Egyértelmű felelősség meghatározás</a:t>
            </a:r>
            <a:endParaRPr lang="hu-H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Tisztázott és megfelelően szétosztott a feladatkörök, munkaköri leírásban rögzítve (ne legyen átfedés, hézag)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Felelős beosztásban lévőknek helyettes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Folyamatos oktatás GMP-ről, személy által végzett munkáról, higiénés követelményekről (belépéskor orvosi vizsgálat;időközönként ismétlése)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Higiéniás program: vezetőség szerepe; szem. egészségével, öltözködésével, gyakorlati higiéniájával összefügg (étel,ital,dohányzás, kézmosás)</a:t>
            </a:r>
          </a:p>
          <a:p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753" y="347934"/>
            <a:ext cx="4044281" cy="175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22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12372" y="1865271"/>
            <a:ext cx="11049000" cy="536189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>
                <a:solidFill>
                  <a:srgbClr val="00B050"/>
                </a:solidFill>
                <a:latin typeface="Corbel" pitchFamily="34" charset="0"/>
                <a:cs typeface="Times New Roman" pitchFamily="18" charset="0"/>
              </a:rPr>
              <a:t>T</a:t>
            </a:r>
            <a:r>
              <a:rPr lang="hu-HU" dirty="0" smtClean="0">
                <a:solidFill>
                  <a:srgbClr val="00B050"/>
                </a:solidFill>
                <a:latin typeface="Corbel" pitchFamily="34" charset="0"/>
                <a:cs typeface="Times New Roman" pitchFamily="18" charset="0"/>
              </a:rPr>
              <a:t>ermelési vezető: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gyártás, raktározás előírás alapján; előírások jóváhagyása,betartatása; karbantartás ellenőrzése; szükséges </a:t>
            </a:r>
            <a:r>
              <a:rPr lang="hu-HU" dirty="0" err="1" smtClean="0">
                <a:latin typeface="Corbel" pitchFamily="34" charset="0"/>
                <a:cs typeface="Times New Roman" pitchFamily="18" charset="0"/>
              </a:rPr>
              <a:t>validálás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biztosítása; személyzet oktatásának biztosítása</a:t>
            </a:r>
          </a:p>
          <a:p>
            <a:pPr marL="514350" indent="-514350">
              <a:buFont typeface="+mj-lt"/>
              <a:buAutoNum type="arabicPeriod"/>
            </a:pPr>
            <a:endParaRPr lang="hu-HU" dirty="0" smtClean="0">
              <a:latin typeface="Corbel" pitchFamily="34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dirty="0">
                <a:solidFill>
                  <a:schemeClr val="accent2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M</a:t>
            </a:r>
            <a:r>
              <a:rPr lang="hu-HU" dirty="0" smtClean="0">
                <a:solidFill>
                  <a:schemeClr val="accent2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inőségellenőrzési vezető: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anyagok megfelelőségének megállapítása, </a:t>
            </a:r>
            <a:r>
              <a:rPr lang="hu-HU" dirty="0" err="1" smtClean="0">
                <a:latin typeface="Corbel" pitchFamily="34" charset="0"/>
                <a:cs typeface="Times New Roman" pitchFamily="18" charset="0"/>
              </a:rPr>
              <a:t>előiratok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ellenőrzése, …</a:t>
            </a:r>
            <a:r>
              <a:rPr lang="hu-HU" dirty="0" smtClean="0">
                <a:latin typeface="Corbel" pitchFamily="34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hu-HU" dirty="0" err="1" smtClean="0">
                <a:latin typeface="Corbel" pitchFamily="34" charset="0"/>
                <a:cs typeface="Times New Roman" pitchFamily="18" charset="0"/>
              </a:rPr>
              <a:t>lsd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. termelési vezető (közös feladatok)</a:t>
            </a:r>
          </a:p>
          <a:p>
            <a:pPr marL="514350" indent="-514350">
              <a:buFont typeface="+mj-lt"/>
              <a:buAutoNum type="arabicPeriod"/>
            </a:pPr>
            <a:endParaRPr lang="hu-HU" dirty="0" smtClean="0">
              <a:latin typeface="Corbel" pitchFamily="34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dirty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M</a:t>
            </a:r>
            <a:r>
              <a:rPr lang="hu-HU" dirty="0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eghatalmazott személy (</a:t>
            </a:r>
            <a:r>
              <a:rPr lang="hu-HU" dirty="0" err="1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Qualified</a:t>
            </a:r>
            <a:r>
              <a:rPr lang="hu-HU" dirty="0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 </a:t>
            </a:r>
            <a:r>
              <a:rPr lang="hu-HU" dirty="0" err="1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Person</a:t>
            </a:r>
            <a:r>
              <a:rPr lang="hu-HU" dirty="0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):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feladata a termékek felszabadítása (feladatait külön jogszabály állapítja meg)</a:t>
            </a:r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Személyzet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3980907" y="1039276"/>
            <a:ext cx="3690257" cy="933790"/>
          </a:xfrm>
        </p:spPr>
        <p:txBody>
          <a:bodyPr>
            <a:normAutofit/>
          </a:bodyPr>
          <a:lstStyle/>
          <a:p>
            <a:pPr algn="ctr"/>
            <a:r>
              <a:rPr lang="hu-HU" sz="2400" b="1" u="sng" dirty="0" smtClean="0">
                <a:solidFill>
                  <a:schemeClr val="accent5">
                    <a:lumMod val="50000"/>
                  </a:schemeClr>
                </a:solidFill>
              </a:rPr>
              <a:t>Kulcsemberek</a:t>
            </a:r>
            <a:endParaRPr lang="hu-HU" sz="2400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7010402" y="1350033"/>
            <a:ext cx="429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Teljes munkaidőben kell foglalkoztatni</a:t>
            </a:r>
            <a:endParaRPr lang="hu-HU" dirty="0"/>
          </a:p>
        </p:txBody>
      </p:sp>
      <p:sp>
        <p:nvSpPr>
          <p:cNvPr id="8" name="Bal oldali kapcsos zárójel 7"/>
          <p:cNvSpPr/>
          <p:nvPr/>
        </p:nvSpPr>
        <p:spPr>
          <a:xfrm>
            <a:off x="1012372" y="1719365"/>
            <a:ext cx="45719" cy="307034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324398" y="1501068"/>
            <a:ext cx="492443" cy="35069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 sz="2000" dirty="0" smtClean="0"/>
              <a:t>Egymástól független személy!</a:t>
            </a:r>
            <a:endParaRPr lang="hu-HU" sz="2000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121" y="5984312"/>
            <a:ext cx="841828" cy="82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75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5628" y="1161143"/>
            <a:ext cx="10515600" cy="5573486"/>
          </a:xfrm>
        </p:spPr>
        <p:txBody>
          <a:bodyPr>
            <a:normAutofit/>
          </a:bodyPr>
          <a:lstStyle/>
          <a:p>
            <a:r>
              <a:rPr lang="hu-HU" sz="2600" dirty="0" smtClean="0">
                <a:cs typeface="Times New Roman" pitchFamily="18" charset="0"/>
              </a:rPr>
              <a:t>Elrendezés az épített környezet alakításáról és védelméről, illetve az Országos Településrendezési és Építési Követelményekről szóló külön jogszabályok szerint.</a:t>
            </a:r>
          </a:p>
          <a:p>
            <a:r>
              <a:rPr lang="hu-HU" sz="2600" dirty="0" smtClean="0"/>
              <a:t>Szerkezetük</a:t>
            </a:r>
            <a:r>
              <a:rPr lang="hu-HU" sz="2600" dirty="0" smtClean="0"/>
              <a:t>, belső elrendezésük olyan legyen, hogy a munkával kapcsolatos tévedés és a beszennyeződés valószínűsége minimális legyen, ne károsodhasson a termék minősége.</a:t>
            </a:r>
          </a:p>
          <a:p>
            <a:r>
              <a:rPr lang="hu-HU" sz="2600" dirty="0" smtClean="0"/>
              <a:t>Rend, javítás, karbantartás, tisztítás, fertőtlenítés utasítás szerint  </a:t>
            </a:r>
            <a:endParaRPr lang="hu-HU" sz="2600" dirty="0" smtClean="0">
              <a:cs typeface="Times New Roman" pitchFamily="18" charset="0"/>
            </a:endParaRPr>
          </a:p>
          <a:p>
            <a:r>
              <a:rPr lang="hu-HU" sz="2600" dirty="0" smtClean="0">
                <a:cs typeface="Times New Roman" pitchFamily="18" charset="0"/>
              </a:rPr>
              <a:t>A műveletek elvégzésére alkalmasak legyenek</a:t>
            </a:r>
          </a:p>
          <a:p>
            <a:r>
              <a:rPr lang="hu-HU" sz="2600" dirty="0" smtClean="0"/>
              <a:t>A </a:t>
            </a:r>
            <a:r>
              <a:rPr lang="hu-HU" sz="2600" dirty="0" smtClean="0"/>
              <a:t>világítás, hőmérséklet, nedvességtartalom, légcsere megfelelő beállítása, hogy a termék minőségét és a berendezések helyes működését ne befolyásolják</a:t>
            </a:r>
          </a:p>
          <a:p>
            <a:r>
              <a:rPr lang="hu-HU" sz="2600" dirty="0" smtClean="0"/>
              <a:t>Rovarok és egyéb állatok ne juthassanak be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3. Helyiségek és berendezések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9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2985" y="1543279"/>
            <a:ext cx="11656786" cy="4988150"/>
          </a:xfrm>
        </p:spPr>
        <p:txBody>
          <a:bodyPr>
            <a:normAutofit/>
          </a:bodyPr>
          <a:lstStyle/>
          <a:p>
            <a:r>
              <a:rPr lang="hu-HU" dirty="0" smtClean="0"/>
              <a:t>Külön berendezésben gyártsák az antibiotikum-, hormon-, </a:t>
            </a:r>
            <a:r>
              <a:rPr lang="hu-HU" dirty="0" err="1" smtClean="0"/>
              <a:t>citosztatikum-</a:t>
            </a:r>
            <a:r>
              <a:rPr lang="hu-HU" dirty="0" smtClean="0"/>
              <a:t> és erős hatóanyag-tartalmú termékeket és a nem gyógyszereket.</a:t>
            </a:r>
          </a:p>
          <a:p>
            <a:r>
              <a:rPr lang="hu-HU" dirty="0" smtClean="0"/>
              <a:t>Mérgező anyagokat (rovar-vagy gyomirtó) nem gyárthatnak ugyanabban a helyiségben, mint a gyógyszereket</a:t>
            </a:r>
          </a:p>
          <a:p>
            <a:r>
              <a:rPr lang="hu-HU" dirty="0" smtClean="0"/>
              <a:t>Belső fal, padlózat, mennyezet legyen sima, repedésmentes; ezeket, ill. a csőhálózatot, világítótesteket és szellőző berendezéseket hatékonyan lehessen tisztítani, fertőtleníteni.</a:t>
            </a:r>
          </a:p>
          <a:p>
            <a:r>
              <a:rPr lang="hu-HU" dirty="0" smtClean="0"/>
              <a:t>Mérő- </a:t>
            </a:r>
            <a:r>
              <a:rPr lang="hu-HU" dirty="0" smtClean="0"/>
              <a:t>és egyéb berendezések kalibrálása, ellenőrzése</a:t>
            </a:r>
          </a:p>
          <a:p>
            <a:r>
              <a:rPr lang="hu-HU" dirty="0" smtClean="0">
                <a:cs typeface="Times New Roman" pitchFamily="18" charset="0"/>
              </a:rPr>
              <a:t>Berendezések/helyiségek logikus elrendezése (gyártási lépések), keresztszennyeződés kerülése</a:t>
            </a:r>
          </a:p>
          <a:p>
            <a:r>
              <a:rPr lang="hu-HU" dirty="0" smtClean="0">
                <a:cs typeface="Times New Roman" pitchFamily="18" charset="0"/>
              </a:rPr>
              <a:t>Öltöző, WC, zuhanyzó, étkező legyen elkülönítve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3. Helyiségek és berendezések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8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50611"/>
            <a:ext cx="10515600" cy="1325563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rgbClr val="0070C0"/>
                </a:solidFill>
                <a:latin typeface="Corbel" pitchFamily="34" charset="0"/>
              </a:rPr>
              <a:t>G</a:t>
            </a:r>
            <a:r>
              <a:rPr lang="hu-HU" dirty="0" smtClean="0">
                <a:latin typeface="Corbel" pitchFamily="34" charset="0"/>
              </a:rPr>
              <a:t>ood </a:t>
            </a:r>
            <a:r>
              <a:rPr lang="hu-HU" dirty="0" err="1" smtClean="0">
                <a:solidFill>
                  <a:srgbClr val="0070C0"/>
                </a:solidFill>
                <a:latin typeface="Corbel" pitchFamily="34" charset="0"/>
              </a:rPr>
              <a:t>M</a:t>
            </a:r>
            <a:r>
              <a:rPr lang="hu-HU" dirty="0" err="1" smtClean="0">
                <a:latin typeface="Corbel" pitchFamily="34" charset="0"/>
              </a:rPr>
              <a:t>anifacturing</a:t>
            </a:r>
            <a:r>
              <a:rPr lang="hu-HU" dirty="0" smtClean="0">
                <a:latin typeface="Corbel" pitchFamily="34" charset="0"/>
              </a:rPr>
              <a:t> </a:t>
            </a:r>
            <a:r>
              <a:rPr lang="hu-HU" dirty="0" err="1" smtClean="0">
                <a:solidFill>
                  <a:srgbClr val="0070C0"/>
                </a:solidFill>
                <a:latin typeface="Corbel" pitchFamily="34" charset="0"/>
              </a:rPr>
              <a:t>P</a:t>
            </a:r>
            <a:r>
              <a:rPr lang="hu-HU" dirty="0" err="1" smtClean="0">
                <a:latin typeface="Corbel" pitchFamily="34" charset="0"/>
              </a:rPr>
              <a:t>ractice</a:t>
            </a:r>
            <a:r>
              <a:rPr lang="hu-HU" dirty="0" smtClean="0">
                <a:latin typeface="Corbel" pitchFamily="34" charset="0"/>
              </a:rPr>
              <a:t> -</a:t>
            </a:r>
            <a:br>
              <a:rPr lang="hu-HU" dirty="0" smtClean="0">
                <a:latin typeface="Corbel" pitchFamily="34" charset="0"/>
              </a:rPr>
            </a:br>
            <a:r>
              <a:rPr lang="hu-HU" dirty="0" smtClean="0">
                <a:latin typeface="Corbel" pitchFamily="34" charset="0"/>
              </a:rPr>
              <a:t>Helyes Gyártási Gyakorlat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144939"/>
            <a:ext cx="10515600" cy="4351338"/>
          </a:xfrm>
        </p:spPr>
        <p:txBody>
          <a:bodyPr>
            <a:normAutofit/>
          </a:bodyPr>
          <a:lstStyle/>
          <a:p>
            <a:r>
              <a:rPr lang="hu-HU" sz="3400" dirty="0" smtClean="0">
                <a:latin typeface="Corbel" pitchFamily="34" charset="0"/>
                <a:cs typeface="Times New Roman" pitchFamily="18" charset="0"/>
              </a:rPr>
              <a:t>A termékbiztonság és az egyenletes termékminőség érdekében alkalmazható módszerek gyűjteménye. </a:t>
            </a:r>
          </a:p>
          <a:p>
            <a:endParaRPr lang="hu-HU" sz="3400" dirty="0" smtClean="0">
              <a:latin typeface="Corbel" pitchFamily="34" charset="0"/>
              <a:cs typeface="Times New Roman" pitchFamily="18" charset="0"/>
            </a:endParaRPr>
          </a:p>
          <a:p>
            <a:r>
              <a:rPr lang="hu-HU" sz="3400" dirty="0" smtClean="0">
                <a:latin typeface="Corbel" pitchFamily="34" charset="0"/>
                <a:cs typeface="Times New Roman" pitchFamily="18" charset="0"/>
              </a:rPr>
              <a:t>USA  Élelmiszer és Gyógyszerészeti Hivatala (FDA) dolgozta ki.</a:t>
            </a:r>
          </a:p>
          <a:p>
            <a:endParaRPr lang="hu-HU" sz="3400" dirty="0" smtClean="0">
              <a:latin typeface="Corbel" pitchFamily="34" charset="0"/>
              <a:cs typeface="Times New Roman" pitchFamily="18" charset="0"/>
            </a:endParaRPr>
          </a:p>
          <a:p>
            <a:r>
              <a:rPr lang="hu-HU" sz="3400" dirty="0" smtClean="0">
                <a:latin typeface="Corbel" pitchFamily="34" charset="0"/>
                <a:cs typeface="Times New Roman" pitchFamily="18" charset="0"/>
              </a:rPr>
              <a:t>Elsősorban a gyógyszer- és élelmiszeriparban terjedt el</a:t>
            </a:r>
            <a:r>
              <a:rPr lang="hu-HU" sz="3400" dirty="0" smtClean="0">
                <a:latin typeface="Corbel" pitchFamily="34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hu-HU" sz="2400" dirty="0" smtClean="0">
                <a:latin typeface="Corbel" pitchFamily="34" charset="0"/>
                <a:cs typeface="Times New Roman" pitchFamily="18" charset="0"/>
              </a:rPr>
              <a:t>(Élelmiszerekre </a:t>
            </a:r>
            <a:r>
              <a:rPr lang="hu-HU" sz="2400" dirty="0">
                <a:latin typeface="Corbel" pitchFamily="34" charset="0"/>
                <a:cs typeface="Times New Roman" pitchFamily="18" charset="0"/>
              </a:rPr>
              <a:t>a Magyar Élelmiszerkönyv tartalmaz </a:t>
            </a:r>
            <a:r>
              <a:rPr lang="hu-HU" sz="2400" dirty="0" smtClean="0">
                <a:latin typeface="Corbel" pitchFamily="34" charset="0"/>
                <a:cs typeface="Times New Roman" pitchFamily="18" charset="0"/>
              </a:rPr>
              <a:t>információkat)</a:t>
            </a:r>
            <a:endParaRPr lang="hu-HU" sz="2400" dirty="0" smtClean="0">
              <a:latin typeface="Corbel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32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3113" y="1767568"/>
            <a:ext cx="10515600" cy="4351338"/>
          </a:xfrm>
        </p:spPr>
        <p:txBody>
          <a:bodyPr/>
          <a:lstStyle/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A jó dokumentáció a minőségbiztosítás lényeges eleme. </a:t>
            </a:r>
          </a:p>
          <a:p>
            <a:endParaRPr lang="hu-HU" dirty="0" smtClean="0">
              <a:latin typeface="Corbel" pitchFamily="34" charset="0"/>
              <a:cs typeface="Times New Roman" pitchFamily="18" charset="0"/>
            </a:endParaRPr>
          </a:p>
          <a:p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előnye: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szóbeli félreértések elkerülése,</a:t>
            </a:r>
          </a:p>
          <a:p>
            <a:pPr>
              <a:buNone/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		      nyomon-követhetőség</a:t>
            </a:r>
          </a:p>
          <a:p>
            <a:r>
              <a:rPr lang="hu-HU" u="sng" dirty="0" smtClean="0">
                <a:latin typeface="Corbel" pitchFamily="34" charset="0"/>
                <a:cs typeface="Times New Roman" pitchFamily="18" charset="0"/>
              </a:rPr>
              <a:t>fajtái: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   gyártási lap</a:t>
            </a:r>
          </a:p>
          <a:p>
            <a:pPr>
              <a:buNone/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		      minőségi </a:t>
            </a:r>
            <a:r>
              <a:rPr lang="hu-HU" dirty="0" err="1" smtClean="0">
                <a:latin typeface="Corbel" pitchFamily="34" charset="0"/>
                <a:cs typeface="Times New Roman" pitchFamily="18" charset="0"/>
              </a:rPr>
              <a:t>előiratok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		      műveleti leírások (anyagátvétel, mintavétel)</a:t>
            </a:r>
          </a:p>
          <a:p>
            <a:pPr>
              <a:buNone/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		      jegyzőkönyvek</a:t>
            </a:r>
            <a:endParaRPr lang="hu-HU" dirty="0" smtClean="0">
              <a:latin typeface="Corbel" pitchFamily="34" charset="0"/>
            </a:endParaRP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4. Dokumentáció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2671" y="2743200"/>
            <a:ext cx="3375706" cy="337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9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75771" y="1325562"/>
            <a:ext cx="11727543" cy="553243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u-HU" b="1" dirty="0" smtClean="0">
                <a:latin typeface="Corbel" pitchFamily="34" charset="0"/>
              </a:rPr>
              <a:t>Kiindulási anyagokra</a:t>
            </a:r>
            <a:r>
              <a:rPr lang="hu-HU" dirty="0" smtClean="0">
                <a:latin typeface="Corbel" pitchFamily="34" charset="0"/>
              </a:rPr>
              <a:t>: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a) az anyag leírását, amelybe beletartozik:</a:t>
            </a:r>
          </a:p>
          <a:p>
            <a:pPr>
              <a:buNone/>
            </a:pPr>
            <a:r>
              <a:rPr lang="hu-HU" dirty="0" smtClean="0">
                <a:latin typeface="Corbel" pitchFamily="34" charset="0"/>
              </a:rPr>
              <a:t>	- a hivatalos név és utalás a gyáron belül használt szabványra,</a:t>
            </a:r>
          </a:p>
          <a:p>
            <a:pPr>
              <a:buNone/>
            </a:pPr>
            <a:r>
              <a:rPr lang="hu-HU" dirty="0" smtClean="0">
                <a:latin typeface="Corbel" pitchFamily="34" charset="0"/>
              </a:rPr>
              <a:t>	- ha van rá vonatkozó gyógyszerkönyvi cikkely, akkor utalás arra,</a:t>
            </a:r>
          </a:p>
          <a:p>
            <a:pPr>
              <a:buNone/>
            </a:pPr>
            <a:r>
              <a:rPr lang="hu-HU" dirty="0" smtClean="0">
                <a:latin typeface="Corbel" pitchFamily="34" charset="0"/>
              </a:rPr>
              <a:t>	- a jóváhagyott szállítók és ha lehet,</a:t>
            </a:r>
          </a:p>
          <a:p>
            <a:pPr>
              <a:buNone/>
            </a:pPr>
            <a:r>
              <a:rPr lang="hu-HU" dirty="0" smtClean="0">
                <a:latin typeface="Corbel" pitchFamily="34" charset="0"/>
              </a:rPr>
              <a:t>	- a termék eredeti gyártója,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b</a:t>
            </a:r>
            <a:r>
              <a:rPr lang="hu-HU" i="1" dirty="0" smtClean="0">
                <a:latin typeface="Corbel" pitchFamily="34" charset="0"/>
              </a:rPr>
              <a:t>) a mintavételre és a vizsgálatra vonatkozó utasítást vagy utalást az elvégzés módjára;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c) a minőségi és mennyiségi követelményeket az elfogadhatósági határértékekkel;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d) a raktározási feltételeket és a tárolással kapcsolatos óvintézkedéseket;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e) azt a maximális raktározási időtartamot, amelynek leteltekor újra meg kell vizsgálni </a:t>
            </a:r>
            <a:r>
              <a:rPr lang="hu-HU" dirty="0" smtClean="0">
                <a:latin typeface="Corbel" pitchFamily="34" charset="0"/>
              </a:rPr>
              <a:t>az anyagot.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4. Dokumentáció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27000" y="520021"/>
            <a:ext cx="5881913" cy="933790"/>
          </a:xfrm>
        </p:spPr>
        <p:txBody>
          <a:bodyPr>
            <a:normAutofit/>
          </a:bodyPr>
          <a:lstStyle/>
          <a:p>
            <a:r>
              <a:rPr lang="hu-HU" sz="2400" b="1" u="sng" dirty="0" smtClean="0">
                <a:solidFill>
                  <a:schemeClr val="accent2">
                    <a:lumMod val="75000"/>
                  </a:schemeClr>
                </a:solidFill>
              </a:rPr>
              <a:t>Minőségi </a:t>
            </a:r>
            <a:r>
              <a:rPr lang="hu-HU" sz="2400" b="1" u="sng" dirty="0" err="1" smtClean="0">
                <a:solidFill>
                  <a:schemeClr val="accent2">
                    <a:lumMod val="75000"/>
                  </a:schemeClr>
                </a:solidFill>
              </a:rPr>
              <a:t>előiratok</a:t>
            </a:r>
            <a:endParaRPr lang="hu-HU" sz="24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5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000" y="1325562"/>
            <a:ext cx="11861800" cy="553243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b="1" dirty="0" smtClean="0">
                <a:latin typeface="Corbel" pitchFamily="34" charset="0"/>
              </a:rPr>
              <a:t>A késztermékek minőségi </a:t>
            </a:r>
            <a:r>
              <a:rPr lang="hu-HU" b="1" dirty="0" err="1" smtClean="0">
                <a:latin typeface="Corbel" pitchFamily="34" charset="0"/>
              </a:rPr>
              <a:t>előirata</a:t>
            </a:r>
            <a:r>
              <a:rPr lang="hu-HU" b="1" dirty="0" smtClean="0">
                <a:latin typeface="Corbel" pitchFamily="34" charset="0"/>
              </a:rPr>
              <a:t> foglalja magába: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a) </a:t>
            </a:r>
            <a:r>
              <a:rPr lang="hu-HU" i="1" dirty="0" err="1" smtClean="0">
                <a:latin typeface="Corbel" pitchFamily="34" charset="0"/>
              </a:rPr>
              <a:t>a</a:t>
            </a:r>
            <a:r>
              <a:rPr lang="hu-HU" i="1" dirty="0" smtClean="0">
                <a:latin typeface="Corbel" pitchFamily="34" charset="0"/>
              </a:rPr>
              <a:t> termék hivatalos nevét, és ahol van ilyen, hivatkozást a szabványokra (beleértve a </a:t>
            </a:r>
            <a:r>
              <a:rPr lang="hu-HU" dirty="0" smtClean="0">
                <a:latin typeface="Corbel" pitchFamily="34" charset="0"/>
              </a:rPr>
              <a:t>gyógyszerkönyveket vagy más hatóságilag jóváhagyott </a:t>
            </a:r>
            <a:r>
              <a:rPr lang="hu-HU" dirty="0" err="1" smtClean="0">
                <a:latin typeface="Corbel" pitchFamily="34" charset="0"/>
              </a:rPr>
              <a:t>előiratokat</a:t>
            </a:r>
            <a:r>
              <a:rPr lang="hu-HU" dirty="0" smtClean="0">
                <a:latin typeface="Corbel" pitchFamily="34" charset="0"/>
              </a:rPr>
              <a:t> is),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b) az összetételt vagy utalást az összetételre,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c) a gyógyszerforma és a végső csomagolás részletes leírását,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d) a mintavételre és a vizsgálatra vonatkozó utasítást vagy utalást az elvégzés módjára,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e) a minőségi és a mennyiségi követelményeket az elfogadhatósági határértékekkel </a:t>
            </a:r>
            <a:r>
              <a:rPr lang="hu-HU" dirty="0" smtClean="0">
                <a:latin typeface="Corbel" pitchFamily="34" charset="0"/>
              </a:rPr>
              <a:t>együtt,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f) a raktározási feltételeket, és ahol kell, a tárolással kapcsolatos óvintézkedéseket,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g) az eltarthatósági időt.</a:t>
            </a:r>
          </a:p>
          <a:p>
            <a:pPr>
              <a:buNone/>
            </a:pPr>
            <a:endParaRPr lang="hu-HU" dirty="0" smtClean="0">
              <a:latin typeface="Corbel" pitchFamily="34" charset="0"/>
            </a:endParaRPr>
          </a:p>
          <a:p>
            <a:pPr marL="0" indent="0">
              <a:buNone/>
            </a:pPr>
            <a:r>
              <a:rPr lang="hu-HU" b="1" dirty="0" smtClean="0"/>
              <a:t>Köztitermékek minőségi </a:t>
            </a:r>
            <a:r>
              <a:rPr lang="hu-HU" b="1" dirty="0" err="1" smtClean="0"/>
              <a:t>előirata</a:t>
            </a:r>
            <a:r>
              <a:rPr lang="hu-HU" b="1" dirty="0" smtClean="0"/>
              <a:t>:</a:t>
            </a:r>
          </a:p>
          <a:p>
            <a:pPr>
              <a:buNone/>
            </a:pPr>
            <a:r>
              <a:rPr lang="hu-HU" dirty="0" smtClean="0"/>
              <a:t> 	Szintén szükséges minőségi </a:t>
            </a:r>
            <a:r>
              <a:rPr lang="hu-HU" dirty="0" err="1" smtClean="0"/>
              <a:t>előirat</a:t>
            </a:r>
            <a:r>
              <a:rPr lang="hu-HU" dirty="0" smtClean="0"/>
              <a:t> (ha vásárolják/eladják őket), a vizsgálati adatokat  a késztermék minősítéshez majd felhasználják.</a:t>
            </a:r>
          </a:p>
          <a:p>
            <a:endParaRPr lang="hu-HU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4. Dokumentáció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127000" y="520021"/>
            <a:ext cx="5881913" cy="933790"/>
          </a:xfrm>
        </p:spPr>
        <p:txBody>
          <a:bodyPr>
            <a:normAutofit/>
          </a:bodyPr>
          <a:lstStyle/>
          <a:p>
            <a:r>
              <a:rPr lang="hu-HU" sz="2400" b="1" u="sng" dirty="0" smtClean="0">
                <a:solidFill>
                  <a:schemeClr val="accent2">
                    <a:lumMod val="75000"/>
                  </a:schemeClr>
                </a:solidFill>
              </a:rPr>
              <a:t>Minőségi </a:t>
            </a:r>
            <a:r>
              <a:rPr lang="hu-HU" sz="2400" b="1" u="sng" dirty="0" err="1" smtClean="0">
                <a:solidFill>
                  <a:schemeClr val="accent2">
                    <a:lumMod val="75000"/>
                  </a:schemeClr>
                </a:solidFill>
              </a:rPr>
              <a:t>előiratok</a:t>
            </a:r>
            <a:endParaRPr lang="hu-HU" sz="24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2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204686"/>
            <a:ext cx="11988800" cy="5653314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hu-HU" b="1" dirty="0" smtClean="0">
                <a:latin typeface="Corbel" pitchFamily="34" charset="0"/>
              </a:rPr>
              <a:t>Csomagolási utasítás, Csomagolási lap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a) </a:t>
            </a:r>
            <a:r>
              <a:rPr lang="hu-HU" i="1" dirty="0" err="1" smtClean="0">
                <a:latin typeface="Corbel" pitchFamily="34" charset="0"/>
              </a:rPr>
              <a:t>a</a:t>
            </a:r>
            <a:r>
              <a:rPr lang="hu-HU" i="1" dirty="0" smtClean="0">
                <a:latin typeface="Corbel" pitchFamily="34" charset="0"/>
              </a:rPr>
              <a:t> termék nevét,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b) a gyógyszerforma leírását és ahol kell, a hatáserősséget,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c) a csomagolási méretet (súly, térfogat)</a:t>
            </a:r>
            <a:endParaRPr lang="hu-HU" dirty="0" smtClean="0">
              <a:latin typeface="Corbel" pitchFamily="34" charset="0"/>
            </a:endParaRP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d) a standard gyártástételhez szükséges csomagolóanyagok teljes felsorolását, </a:t>
            </a:r>
            <a:r>
              <a:rPr lang="hu-HU" dirty="0" smtClean="0">
                <a:latin typeface="Corbel" pitchFamily="34" charset="0"/>
              </a:rPr>
              <a:t>a mennyiségüket, méretüket, típusukat, valamint minden csomagolóanyag minőségi szabványát vagy hivatkozást a minőségi </a:t>
            </a:r>
            <a:r>
              <a:rPr lang="hu-HU" dirty="0" err="1" smtClean="0">
                <a:latin typeface="Corbel" pitchFamily="34" charset="0"/>
              </a:rPr>
              <a:t>előiratukra</a:t>
            </a:r>
            <a:r>
              <a:rPr lang="hu-HU" dirty="0" smtClean="0">
                <a:latin typeface="Corbel" pitchFamily="34" charset="0"/>
              </a:rPr>
              <a:t>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e) </a:t>
            </a:r>
            <a:r>
              <a:rPr lang="hu-HU" dirty="0" smtClean="0">
                <a:latin typeface="Corbel" pitchFamily="34" charset="0"/>
              </a:rPr>
              <a:t>meg legyen jelölve a termék gyártási számának és a lejárati idejének a feltüntetésére szolgáló hely,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f) speciális óvintézkedéseket, </a:t>
            </a:r>
            <a:r>
              <a:rPr lang="hu-HU" dirty="0" smtClean="0">
                <a:latin typeface="Corbel" pitchFamily="34" charset="0"/>
              </a:rPr>
              <a:t>hogy a csomagolósor a gyártás megkezdése előtt biztosan tiszta legyen,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g) a csomagolási műveletek leírását</a:t>
            </a:r>
            <a:r>
              <a:rPr lang="en-US" dirty="0" smtClean="0">
                <a:latin typeface="Corbel" pitchFamily="34" charset="0"/>
              </a:rPr>
              <a:t>,</a:t>
            </a:r>
          </a:p>
          <a:p>
            <a:pPr>
              <a:buNone/>
            </a:pPr>
            <a:r>
              <a:rPr lang="hu-HU" i="1" dirty="0" smtClean="0">
                <a:latin typeface="Corbel" pitchFamily="34" charset="0"/>
              </a:rPr>
              <a:t>h) a gyártásközi ellenőrzés részleteit, kitérve a mintavételi utasításra és az eredmények </a:t>
            </a:r>
            <a:r>
              <a:rPr lang="hu-HU" dirty="0" smtClean="0">
                <a:latin typeface="Corbel" pitchFamily="34" charset="0"/>
              </a:rPr>
              <a:t>elfogadhatósági határára is.</a:t>
            </a:r>
          </a:p>
          <a:p>
            <a:pPr>
              <a:buNone/>
            </a:pPr>
            <a:r>
              <a:rPr lang="hu-HU" dirty="0" smtClean="0">
                <a:latin typeface="Corbel" pitchFamily="34" charset="0"/>
              </a:rPr>
              <a:t>i) Csomagolási és egyéb műveletekért </a:t>
            </a:r>
            <a:r>
              <a:rPr lang="hu-HU" u="sng" dirty="0" smtClean="0">
                <a:latin typeface="Corbel" pitchFamily="34" charset="0"/>
              </a:rPr>
              <a:t>felelős személyek neve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4. Dokumentáció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a) </a:t>
            </a:r>
            <a:r>
              <a:rPr lang="hu-HU" dirty="0" err="1" smtClean="0"/>
              <a:t>validálás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 b) berendezések összeszerelése és kalibrálása</a:t>
            </a:r>
          </a:p>
          <a:p>
            <a:pPr>
              <a:buNone/>
            </a:pPr>
            <a:r>
              <a:rPr lang="hu-HU" dirty="0" smtClean="0"/>
              <a:t> c) karbantartás, takarítás, fertőtlenítés</a:t>
            </a:r>
          </a:p>
          <a:p>
            <a:pPr>
              <a:buNone/>
            </a:pPr>
            <a:r>
              <a:rPr lang="hu-HU" dirty="0" smtClean="0"/>
              <a:t> d) személyzeti ügyek, pl. oktatás, ruhaváltás, higiéné</a:t>
            </a:r>
          </a:p>
          <a:p>
            <a:pPr>
              <a:buNone/>
            </a:pPr>
            <a:r>
              <a:rPr lang="hu-HU" dirty="0" smtClean="0"/>
              <a:t> e) környezet-ellenőrzés</a:t>
            </a:r>
          </a:p>
          <a:p>
            <a:pPr>
              <a:buNone/>
            </a:pPr>
            <a:r>
              <a:rPr lang="hu-HU" dirty="0" smtClean="0"/>
              <a:t> f) rovarirtás</a:t>
            </a:r>
          </a:p>
          <a:p>
            <a:pPr>
              <a:buNone/>
            </a:pPr>
            <a:r>
              <a:rPr lang="hu-HU" dirty="0" smtClean="0"/>
              <a:t> g) panaszok</a:t>
            </a:r>
          </a:p>
          <a:p>
            <a:pPr>
              <a:buNone/>
            </a:pPr>
            <a:r>
              <a:rPr lang="hu-HU" dirty="0" smtClean="0"/>
              <a:t> h) forgalomból való kivonások</a:t>
            </a:r>
          </a:p>
          <a:p>
            <a:pPr>
              <a:buNone/>
            </a:pPr>
            <a:r>
              <a:rPr lang="hu-HU" dirty="0" smtClean="0"/>
              <a:t> i) visszaküldések</a:t>
            </a:r>
          </a:p>
          <a:p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521" y="3789149"/>
            <a:ext cx="2758621" cy="2750671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4. Dokumentáció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44715" y="1079341"/>
            <a:ext cx="59399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b="1" dirty="0" smtClean="0"/>
              <a:t>Szabványműveleti </a:t>
            </a:r>
            <a:r>
              <a:rPr lang="hu-HU" sz="2600" b="1" dirty="0" err="1" smtClean="0"/>
              <a:t>előiratok</a:t>
            </a:r>
            <a:r>
              <a:rPr lang="hu-HU" sz="2600" b="1" dirty="0" smtClean="0"/>
              <a:t> (SZME):</a:t>
            </a:r>
            <a:endParaRPr lang="hu-HU" sz="2600" b="1" dirty="0"/>
          </a:p>
        </p:txBody>
      </p:sp>
    </p:spTree>
    <p:extLst>
      <p:ext uri="{BB962C8B-B14F-4D97-AF65-F5344CB8AC3E}">
        <p14:creationId xmlns:p14="http://schemas.microsoft.com/office/powerpoint/2010/main" val="395120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23919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hu-HU" dirty="0" smtClean="0"/>
              <a:t>Minden tevékenység az előírások és utasítások szerint zajlódjon, legyen </a:t>
            </a:r>
            <a:r>
              <a:rPr lang="hu-HU" u="sng" dirty="0" smtClean="0"/>
              <a:t>dokumentálva</a:t>
            </a:r>
            <a:r>
              <a:rPr lang="hu-HU" dirty="0" smtClean="0"/>
              <a:t>.</a:t>
            </a:r>
          </a:p>
          <a:p>
            <a:r>
              <a:rPr lang="hu-HU" dirty="0" smtClean="0"/>
              <a:t>Ha bármilyen eltérés előfordulna, az csak az illetékes személy írásbeli jóváhagyásával és a </a:t>
            </a:r>
            <a:r>
              <a:rPr lang="hu-HU" dirty="0" err="1" smtClean="0"/>
              <a:t>min.ell.-i</a:t>
            </a:r>
            <a:r>
              <a:rPr lang="hu-HU" dirty="0" smtClean="0"/>
              <a:t> részleg bevonásával történhet.</a:t>
            </a:r>
          </a:p>
          <a:p>
            <a:r>
              <a:rPr lang="hu-HU" u="sng" dirty="0" smtClean="0"/>
              <a:t>Keresztszennyeződések megakadályozása </a:t>
            </a:r>
            <a:r>
              <a:rPr lang="hu-HU" dirty="0" smtClean="0"/>
              <a:t>(helybéli és időbeli elkülönítés, légzsilipek, védőruha, hatékony tisztítás és fertőtlenítés, zárt rendszer)</a:t>
            </a:r>
          </a:p>
          <a:p>
            <a:r>
              <a:rPr lang="hu-HU" dirty="0" smtClean="0"/>
              <a:t>Előre leírt eljárások szerint </a:t>
            </a:r>
            <a:r>
              <a:rPr lang="hu-HU" u="sng" dirty="0" err="1" smtClean="0"/>
              <a:t>validáljanak</a:t>
            </a:r>
            <a:r>
              <a:rPr lang="hu-HU" dirty="0" smtClean="0"/>
              <a:t> </a:t>
            </a:r>
            <a:endParaRPr lang="hu-HU" dirty="0" smtClean="0"/>
          </a:p>
          <a:p>
            <a:r>
              <a:rPr lang="hu-HU" dirty="0" smtClean="0"/>
              <a:t>Visszautasított  </a:t>
            </a:r>
            <a:r>
              <a:rPr lang="hu-HU" dirty="0" smtClean="0"/>
              <a:t>(nem megfelelő) anyagokat csak akkor dolgozzák át, ha a késztermék minőségét nem befolyásolja, a </a:t>
            </a:r>
            <a:r>
              <a:rPr lang="hu-HU" dirty="0" err="1" smtClean="0"/>
              <a:t>min.előírásoknak</a:t>
            </a:r>
            <a:r>
              <a:rPr lang="hu-HU" dirty="0" smtClean="0"/>
              <a:t> megfelelő lesz, és az előre megadott és jóváhagyott eljárás alapján tudják elvégezni. Máskülönben küldjék vissza a szállítónak, vagy semmisítsék meg.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5. Gyártás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75343" y="1032925"/>
            <a:ext cx="1105988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cs typeface="Times New Roman" pitchFamily="18" charset="0"/>
              </a:rPr>
              <a:t>A gyártási tevékenységet a </a:t>
            </a:r>
            <a:r>
              <a:rPr lang="hu-HU" sz="2200" u="sng" dirty="0" smtClean="0">
                <a:cs typeface="Times New Roman" pitchFamily="18" charset="0"/>
              </a:rPr>
              <a:t>GMP-t </a:t>
            </a:r>
            <a:r>
              <a:rPr lang="hu-HU" sz="2200" u="sng" dirty="0" smtClean="0">
                <a:cs typeface="Times New Roman" pitchFamily="18" charset="0"/>
              </a:rPr>
              <a:t>követve</a:t>
            </a:r>
            <a:r>
              <a:rPr lang="hu-HU" sz="2200" dirty="0" smtClean="0">
                <a:cs typeface="Times New Roman" pitchFamily="18" charset="0"/>
              </a:rPr>
              <a:t> </a:t>
            </a:r>
            <a:r>
              <a:rPr lang="hu-HU" sz="2200" dirty="0" smtClean="0">
                <a:cs typeface="Times New Roman" pitchFamily="18" charset="0"/>
              </a:rPr>
              <a:t>világosan megfogalmazott </a:t>
            </a:r>
            <a:r>
              <a:rPr lang="hu-HU" sz="2200" u="sng" dirty="0" smtClean="0">
                <a:cs typeface="Times New Roman" pitchFamily="18" charset="0"/>
              </a:rPr>
              <a:t>műveleti előírások </a:t>
            </a:r>
            <a:r>
              <a:rPr lang="hu-HU" sz="2200" dirty="0" smtClean="0">
                <a:cs typeface="Times New Roman" pitchFamily="18" charset="0"/>
              </a:rPr>
              <a:t>szerint kell végezni.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514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2578" y="2323785"/>
            <a:ext cx="11206843" cy="4534215"/>
          </a:xfrm>
        </p:spPr>
        <p:txBody>
          <a:bodyPr/>
          <a:lstStyle/>
          <a:p>
            <a:r>
              <a:rPr lang="hu-HU" dirty="0" smtClean="0"/>
              <a:t>Feladata még a szervezés, dokumentálás és felszabadítás is. </a:t>
            </a:r>
          </a:p>
          <a:p>
            <a:r>
              <a:rPr lang="hu-HU" dirty="0" smtClean="0"/>
              <a:t>Jó működésének feltétele, hogy legyen független a gyártástól.</a:t>
            </a:r>
          </a:p>
          <a:p>
            <a:r>
              <a:rPr lang="hu-HU" dirty="0" smtClean="0"/>
              <a:t>Dokumentáció (trendanalízis és változások irányának megállapításához)</a:t>
            </a:r>
          </a:p>
          <a:p>
            <a:r>
              <a:rPr lang="hu-HU" dirty="0" smtClean="0"/>
              <a:t>Mintavétel (jóváhagyott írott utasítás alapján)</a:t>
            </a:r>
          </a:p>
          <a:p>
            <a:r>
              <a:rPr lang="hu-HU" dirty="0" smtClean="0"/>
              <a:t>Vizsgálat (vizsgálati módszerek </a:t>
            </a:r>
            <a:r>
              <a:rPr lang="hu-HU" dirty="0" err="1" smtClean="0"/>
              <a:t>validálása</a:t>
            </a:r>
            <a:r>
              <a:rPr lang="hu-HU" dirty="0" smtClean="0"/>
              <a:t>) </a:t>
            </a:r>
          </a:p>
          <a:p>
            <a:r>
              <a:rPr lang="hu-HU" u="sng" dirty="0" smtClean="0"/>
              <a:t>Termék követő stabilitási program</a:t>
            </a:r>
            <a:r>
              <a:rPr lang="hu-HU" dirty="0" smtClean="0"/>
              <a:t> (monitorozás a lejárati idejéig; pl.: szennyeződés szintjének változása, kioldódási profil)</a:t>
            </a:r>
          </a:p>
          <a:p>
            <a:pPr lvl="1"/>
            <a:r>
              <a:rPr lang="hu-HU" dirty="0" smtClean="0"/>
              <a:t>Évente legalább 1 gyártási tételt be kell állítani a stabilitási vizsgálati programba</a:t>
            </a:r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7534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6. Minőség-ellenőrzés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181100" y="1052374"/>
            <a:ext cx="98298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/>
              <a:t>A mintavétellel, a minőségi előírásokkal és az ellenőrző vizsgálatok elvégzésével foglalkozik.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749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465943"/>
            <a:ext cx="11742057" cy="4949371"/>
          </a:xfrm>
        </p:spPr>
        <p:txBody>
          <a:bodyPr>
            <a:normAutofit/>
          </a:bodyPr>
          <a:lstStyle/>
          <a:p>
            <a:r>
              <a:rPr lang="hu-HU" dirty="0" smtClean="0"/>
              <a:t>A szerződő feleknek a megkötött, írott szerződés feltételeiben egyet kell érteniük, azokat be kell tartaniuk, a résztvevők kötelességeit tisztázni kell.</a:t>
            </a:r>
          </a:p>
          <a:p>
            <a:endParaRPr lang="hu-HU" dirty="0" smtClean="0"/>
          </a:p>
          <a:p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A megbízó (bérmunkaadó): </a:t>
            </a:r>
            <a:r>
              <a:rPr lang="hu-HU" dirty="0" smtClean="0"/>
              <a:t>hatáskört és információkat ad (forgalomba hozatali engedély alapján a munka pontos elvégzéséhez szükséges)</a:t>
            </a:r>
          </a:p>
          <a:p>
            <a:r>
              <a:rPr lang="hu-HU" dirty="0" smtClean="0">
                <a:solidFill>
                  <a:srgbClr val="7030A0"/>
                </a:solidFill>
              </a:rPr>
              <a:t>A megbízott (bérmunkavállaló): </a:t>
            </a:r>
            <a:r>
              <a:rPr lang="hu-HU" dirty="0" smtClean="0"/>
              <a:t>megfelelő helyiséggel, berendezéssel, ismeretanyaggal, tapasztalattal, alkalmas személyzettel és saját gyógyszergyártási engedéllyel rendelkezik.</a:t>
            </a:r>
          </a:p>
          <a:p>
            <a:pPr marL="0" indent="0" algn="ctr">
              <a:buNone/>
            </a:pPr>
            <a:r>
              <a:rPr lang="hu-HU" dirty="0" smtClean="0"/>
              <a:t>(harmadik félnek csak akkor adhat át munkát, ha a megbízót tájékoztatta, és az jóváhagyta)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7. Szerződésen alapuló gyártás és analízis (bérmunka)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5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3614" y="1103086"/>
            <a:ext cx="11310257" cy="5754914"/>
          </a:xfrm>
        </p:spPr>
        <p:txBody>
          <a:bodyPr>
            <a:normAutofit/>
          </a:bodyPr>
          <a:lstStyle/>
          <a:p>
            <a:r>
              <a:rPr lang="hu-HU" dirty="0" smtClean="0"/>
              <a:t>Írásban rögzítsék, hogy mi a teendő, ha panasz érkezik egy termék lehetséges hibájáról.</a:t>
            </a:r>
          </a:p>
          <a:p>
            <a:r>
              <a:rPr lang="hu-HU" dirty="0" smtClean="0"/>
              <a:t>Részletes feljegyzés készüljön a hibáról.</a:t>
            </a:r>
          </a:p>
          <a:p>
            <a:r>
              <a:rPr lang="hu-HU" u="sng" dirty="0" smtClean="0"/>
              <a:t>Felelős személy</a:t>
            </a:r>
            <a:r>
              <a:rPr lang="hu-HU" dirty="0" smtClean="0"/>
              <a:t>: panaszok kivizsgálása és orvoslása, a döntések rögzítése írásban</a:t>
            </a:r>
          </a:p>
          <a:p>
            <a:r>
              <a:rPr lang="hu-HU" dirty="0" smtClean="0"/>
              <a:t>Különösen olyan gyártástételeket vizsgáljanak meg, amikbe a hibás tételt (vagy egy részét) beledolgozták.</a:t>
            </a:r>
          </a:p>
          <a:p>
            <a:r>
              <a:rPr lang="hu-HU" dirty="0" smtClean="0"/>
              <a:t>Feljegyzések folyamatos áttanulmányozása, hogy nincs-e visszatérő hiba, ami miatt a már forgalomban lévő termékeket vissza kellene hívni.</a:t>
            </a:r>
          </a:p>
          <a:p>
            <a:r>
              <a:rPr lang="hu-HU" dirty="0" smtClean="0"/>
              <a:t>Kivizsgálni, hogy a panasz oka gyógyszerhamisítás volt-e.</a:t>
            </a:r>
          </a:p>
          <a:p>
            <a:r>
              <a:rPr lang="hu-HU" u="sng" dirty="0" smtClean="0"/>
              <a:t>Visszahívó rendszer </a:t>
            </a:r>
            <a:r>
              <a:rPr lang="hu-HU" dirty="0" smtClean="0"/>
              <a:t>kialakítása, hogy a visszahívás </a:t>
            </a:r>
            <a:r>
              <a:rPr lang="hu-HU" u="sng" dirty="0" smtClean="0"/>
              <a:t>bármikor</a:t>
            </a:r>
            <a:r>
              <a:rPr lang="hu-HU" dirty="0" smtClean="0"/>
              <a:t> kezdeményezhető legyen.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8. Panaszok és forgalomból való kivonás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6814" y="1891621"/>
            <a:ext cx="10903857" cy="485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000" dirty="0" smtClean="0">
                <a:latin typeface="Corbel" pitchFamily="34" charset="0"/>
                <a:cs typeface="Times New Roman" pitchFamily="18" charset="0"/>
              </a:rPr>
              <a:t>Mennyire veszik figyelembe, és milyen mértékben valósulnak meg a GMP elvei, és milyen javító intézkedésekre van szükség?</a:t>
            </a:r>
          </a:p>
          <a:p>
            <a:endParaRPr lang="hu-HU" sz="3000" dirty="0" smtClean="0">
              <a:latin typeface="Corbel" pitchFamily="34" charset="0"/>
              <a:cs typeface="Times New Roman" pitchFamily="18" charset="0"/>
            </a:endParaRPr>
          </a:p>
          <a:p>
            <a:r>
              <a:rPr lang="hu-HU" sz="3000" dirty="0" smtClean="0">
                <a:latin typeface="Corbel" pitchFamily="34" charset="0"/>
                <a:cs typeface="Times New Roman" pitchFamily="18" charset="0"/>
              </a:rPr>
              <a:t>önellenőrzést végző személy: a gyár kijelölt szakemberei független módon és/vagy külső szakemberek bevonásával végzett audit</a:t>
            </a:r>
          </a:p>
          <a:p>
            <a:r>
              <a:rPr lang="hu-HU" sz="3000" dirty="0" smtClean="0">
                <a:latin typeface="Corbel" pitchFamily="34" charset="0"/>
                <a:cs typeface="Times New Roman" pitchFamily="18" charset="0"/>
              </a:rPr>
              <a:t>előre bejelentett és véletlenszerű </a:t>
            </a:r>
          </a:p>
          <a:p>
            <a:r>
              <a:rPr lang="hu-HU" sz="3000" dirty="0" smtClean="0">
                <a:latin typeface="Corbel" pitchFamily="34" charset="0"/>
                <a:cs typeface="Times New Roman" pitchFamily="18" charset="0"/>
              </a:rPr>
              <a:t>Minden önellenőrzésről írásos feljegyzés; javaslat javító intézkedésekre</a:t>
            </a:r>
          </a:p>
          <a:p>
            <a:endParaRPr lang="hu-HU" sz="30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9. Önellenőrzés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2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Corbel" pitchFamily="34" charset="0"/>
              </a:rPr>
              <a:t>Gyógyszergyártási tevékenység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7630" y="1501254"/>
            <a:ext cx="10926170" cy="51315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>
                <a:latin typeface="Corbel" pitchFamily="34" charset="0"/>
                <a:cs typeface="Times New Roman" pitchFamily="18" charset="0"/>
              </a:rPr>
              <a:t>Magyarországon bármilyen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gyógyszergyártási tevékenység</a:t>
            </a:r>
          </a:p>
          <a:p>
            <a:pPr>
              <a:buNone/>
            </a:pPr>
            <a:r>
              <a:rPr lang="hu-HU" b="1" dirty="0" smtClean="0">
                <a:latin typeface="Corbel" pitchFamily="34" charset="0"/>
                <a:cs typeface="Times New Roman" pitchFamily="18" charset="0"/>
              </a:rPr>
              <a:t>OGYI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(Országos Gyógyszerészeti Intézet) engedély köteles. </a:t>
            </a:r>
            <a:endParaRPr lang="hu-HU" dirty="0" smtClean="0">
              <a:latin typeface="Corbel" pitchFamily="34" charset="0"/>
              <a:cs typeface="Times New Roman" pitchFamily="18" charset="0"/>
            </a:endParaRPr>
          </a:p>
          <a:p>
            <a:pPr>
              <a:buNone/>
            </a:pPr>
            <a:endParaRPr lang="hu-HU" dirty="0">
              <a:latin typeface="Corbel" pitchFamily="34" charset="0"/>
              <a:cs typeface="Times New Roman" pitchFamily="18" charset="0"/>
            </a:endParaRPr>
          </a:p>
          <a:p>
            <a:r>
              <a:rPr lang="hu-HU" dirty="0">
                <a:latin typeface="Corbel" pitchFamily="34" charset="0"/>
                <a:cs typeface="Times New Roman" pitchFamily="18" charset="0"/>
              </a:rPr>
              <a:t>hatóanyagok gyártását, </a:t>
            </a:r>
          </a:p>
          <a:p>
            <a:r>
              <a:rPr lang="hu-HU" dirty="0">
                <a:latin typeface="Corbel" pitchFamily="34" charset="0"/>
                <a:cs typeface="Times New Roman" pitchFamily="18" charset="0"/>
              </a:rPr>
              <a:t>csomagolását, </a:t>
            </a:r>
          </a:p>
          <a:p>
            <a:r>
              <a:rPr lang="hu-HU" dirty="0">
                <a:latin typeface="Corbel" pitchFamily="34" charset="0"/>
                <a:cs typeface="Times New Roman" pitchFamily="18" charset="0"/>
              </a:rPr>
              <a:t>gyógyszerkészítmények gyártását, </a:t>
            </a:r>
          </a:p>
          <a:p>
            <a:r>
              <a:rPr lang="hu-HU" dirty="0">
                <a:latin typeface="Corbel" pitchFamily="34" charset="0"/>
                <a:cs typeface="Times New Roman" pitchFamily="18" charset="0"/>
              </a:rPr>
              <a:t>felszabadítását, </a:t>
            </a:r>
          </a:p>
          <a:p>
            <a:r>
              <a:rPr lang="hu-HU" dirty="0">
                <a:latin typeface="Corbel" pitchFamily="34" charset="0"/>
                <a:cs typeface="Times New Roman" pitchFamily="18" charset="0"/>
              </a:rPr>
              <a:t>minőségellenőrző vizsgálatát </a:t>
            </a:r>
            <a:endParaRPr lang="hu-HU" dirty="0" smtClean="0">
              <a:latin typeface="Corbel" pitchFamily="34" charset="0"/>
              <a:cs typeface="Times New Roman" pitchFamily="18" charset="0"/>
            </a:endParaRPr>
          </a:p>
          <a:p>
            <a:endParaRPr lang="hu-HU" dirty="0">
              <a:latin typeface="Corbel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hu-HU" dirty="0">
                <a:latin typeface="Corbel" pitchFamily="34" charset="0"/>
                <a:cs typeface="Times New Roman" pitchFamily="18" charset="0"/>
              </a:rPr>
              <a:t>Feltétel: érvényes törvények, rendeletek és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GMP irányelvek szerinti működés</a:t>
            </a:r>
            <a:endParaRPr lang="hu-HU" dirty="0">
              <a:latin typeface="Corbel" pitchFamily="34" charset="0"/>
              <a:cs typeface="Times New Roman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682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0486" y="1132114"/>
            <a:ext cx="11469914" cy="5544457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hu-HU" sz="3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melléklet:</a:t>
            </a:r>
            <a:r>
              <a:rPr lang="hu-HU" sz="3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Steril </a:t>
            </a:r>
            <a:r>
              <a:rPr lang="hu-HU" sz="3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gyógyszerkészítmények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melléklet:	</a:t>
            </a:r>
            <a:r>
              <a:rPr lang="hu-HU" sz="3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Biológiai </a:t>
            </a:r>
            <a:r>
              <a:rPr lang="hu-HU" sz="3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eredetű gyógyszerek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3.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Radioaktív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gyógyszerek gyártás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4.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Állatgyógyászati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gyógyszerek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5.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Állatgyógyászati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immunológiai 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gyógyszerek gyártása</a:t>
            </a:r>
            <a:endParaRPr lang="hu-HU" sz="35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6.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Orvosi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gázok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7. melléklet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Növényi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eredetű gyógyszerek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8.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Kiindulási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anyagok és 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csomagolóanyagok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			mintavételezése</a:t>
            </a:r>
            <a:endParaRPr lang="hu-HU" sz="35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9.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Folyadékok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, krémek és kenőcsök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10. melléklet: 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	Inhalálásra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szánt, szabályozott 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adagolású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		  	nagynyomású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aeroszolok  gyártása</a:t>
            </a:r>
          </a:p>
          <a:p>
            <a:endParaRPr lang="hu-HU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315686" y="15965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u="sng" dirty="0" smtClean="0"/>
              <a:t>Mellékletek:</a:t>
            </a:r>
            <a:endParaRPr lang="hu-HU" u="sng" dirty="0"/>
          </a:p>
        </p:txBody>
      </p:sp>
    </p:spTree>
    <p:extLst>
      <p:ext uri="{BB962C8B-B14F-4D97-AF65-F5344CB8AC3E}">
        <p14:creationId xmlns:p14="http://schemas.microsoft.com/office/powerpoint/2010/main" val="6956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0943" y="1607260"/>
            <a:ext cx="10515600" cy="5250739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cs typeface="Times New Roman" pitchFamily="18" charset="0"/>
              </a:rPr>
              <a:t>Fontos, hogy a mikrobiológiai, a részecske- és pirogén-szennyeződés veszélye minimális legyen.</a:t>
            </a:r>
          </a:p>
          <a:p>
            <a:r>
              <a:rPr lang="hu-HU" dirty="0" smtClean="0">
                <a:cs typeface="Times New Roman" pitchFamily="18" charset="0"/>
              </a:rPr>
              <a:t>Gyártás tiszta helyiségekben, amelyekbe a személyzet és/vagy a berendezések és anyagok </a:t>
            </a:r>
            <a:r>
              <a:rPr lang="hu-HU" u="sng" dirty="0" smtClean="0">
                <a:cs typeface="Times New Roman" pitchFamily="18" charset="0"/>
              </a:rPr>
              <a:t>zsilipeken keresztül </a:t>
            </a:r>
            <a:r>
              <a:rPr lang="hu-HU" dirty="0" smtClean="0">
                <a:cs typeface="Times New Roman" pitchFamily="18" charset="0"/>
              </a:rPr>
              <a:t>jutnak be, illetve a levegő ellátás megfelelő hatékonyságú szűrőkön keresztül történik. Különböző fokozatú szomszédos helyiségek között 10-15 Pa nyomáskülönbség legyen (irányérték).</a:t>
            </a:r>
          </a:p>
          <a:p>
            <a:r>
              <a:rPr lang="hu-HU" dirty="0" smtClean="0">
                <a:cs typeface="Times New Roman" pitchFamily="18" charset="0"/>
              </a:rPr>
              <a:t>Vannak gyártási műveletek, amiket csak a gyártás végén sterileznek, és vannak, amiket néhány vagy minden fázisban aszeptikusan állítanak elő</a:t>
            </a:r>
            <a:r>
              <a:rPr lang="hu-HU" dirty="0" smtClean="0">
                <a:cs typeface="Times New Roman" pitchFamily="18" charset="0"/>
              </a:rPr>
              <a:t>.</a:t>
            </a:r>
          </a:p>
          <a:p>
            <a:r>
              <a:rPr lang="hu-HU" dirty="0"/>
              <a:t>Mikrobiológiai eredetű készítményeket ne készítsenek más gyógyszerkészítmények gyártótereiben, kivéve, ha a vakcina már </a:t>
            </a:r>
            <a:r>
              <a:rPr lang="hu-HU" dirty="0" err="1"/>
              <a:t>inaktiválva</a:t>
            </a:r>
            <a:r>
              <a:rPr lang="hu-HU" dirty="0"/>
              <a:t> lett.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1. Steril gyógyszerkészítmények 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7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103086"/>
            <a:ext cx="11208657" cy="5558971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cs typeface="Times New Roman" pitchFamily="18" charset="0"/>
              </a:rPr>
              <a:t>Minden gyártási művelet megkövetel egy bizonyos </a:t>
            </a:r>
            <a:r>
              <a:rPr lang="hu-HU" dirty="0" smtClean="0">
                <a:cs typeface="Times New Roman" pitchFamily="18" charset="0"/>
              </a:rPr>
              <a:t>tisztasági </a:t>
            </a:r>
            <a:r>
              <a:rPr lang="hu-HU" dirty="0" smtClean="0">
                <a:cs typeface="Times New Roman" pitchFamily="18" charset="0"/>
              </a:rPr>
              <a:t>fokozatot („A”, „B”, „C” és „D” fokozat). „A”: legnagyobb a kockázat (pl. nyitott ampullák és fiolák), lamináris légáramlású munkahely biztosítása (0,36-0,54 </a:t>
            </a:r>
            <a:r>
              <a:rPr lang="hu-HU" dirty="0" smtClean="0">
                <a:cs typeface="Times New Roman" pitchFamily="18" charset="0"/>
              </a:rPr>
              <a:t>m/s), </a:t>
            </a:r>
            <a:r>
              <a:rPr lang="hu-HU" dirty="0" err="1" smtClean="0">
                <a:cs typeface="Times New Roman" pitchFamily="18" charset="0"/>
              </a:rPr>
              <a:t>validálás</a:t>
            </a:r>
            <a:r>
              <a:rPr lang="hu-HU" dirty="0" smtClean="0">
                <a:cs typeface="Times New Roman" pitchFamily="18" charset="0"/>
              </a:rPr>
              <a:t>.</a:t>
            </a:r>
            <a:endParaRPr lang="hu-HU" dirty="0" smtClean="0">
              <a:cs typeface="Times New Roman" pitchFamily="18" charset="0"/>
            </a:endParaRPr>
          </a:p>
          <a:p>
            <a:r>
              <a:rPr lang="hu-HU" dirty="0" smtClean="0">
                <a:cs typeface="Times New Roman" pitchFamily="18" charset="0"/>
              </a:rPr>
              <a:t>Csak minimálisan szükséges személyzet jelenléte, oktatásuk (steril gyártásról, higiéniai előírásokról, mikrobiológiáról).</a:t>
            </a:r>
          </a:p>
          <a:p>
            <a:r>
              <a:rPr lang="hu-HU" dirty="0" smtClean="0">
                <a:cs typeface="Times New Roman" pitchFamily="18" charset="0"/>
              </a:rPr>
              <a:t>Ruhaváltás, mosakodás, arc, haj és szakállvédő kötelező. Karóra, smink, ékszer tilos.</a:t>
            </a:r>
          </a:p>
          <a:p>
            <a:r>
              <a:rPr lang="hu-HU" dirty="0" smtClean="0">
                <a:cs typeface="Times New Roman" pitchFamily="18" charset="0"/>
              </a:rPr>
              <a:t>Minden sterilizálási folyamat </a:t>
            </a:r>
            <a:r>
              <a:rPr lang="hu-HU" dirty="0" err="1" smtClean="0">
                <a:cs typeface="Times New Roman" pitchFamily="18" charset="0"/>
              </a:rPr>
              <a:t>validálása</a:t>
            </a:r>
            <a:endParaRPr lang="hu-HU" dirty="0" smtClean="0">
              <a:cs typeface="Times New Roman" pitchFamily="18" charset="0"/>
            </a:endParaRPr>
          </a:p>
          <a:p>
            <a:r>
              <a:rPr lang="hu-HU" dirty="0" smtClean="0"/>
              <a:t>Sterilezés nedves hővel, száraz hővel, sugárzással, etilén-oxiddal</a:t>
            </a:r>
          </a:p>
          <a:p>
            <a:r>
              <a:rPr lang="hu-HU" dirty="0" smtClean="0"/>
              <a:t>Félreérthetetlenül </a:t>
            </a:r>
            <a:r>
              <a:rPr lang="hu-HU" dirty="0" smtClean="0"/>
              <a:t>legyenek megkülönböztetve a már steril és a még nem steril minták</a:t>
            </a:r>
            <a:endParaRPr lang="hu-HU" dirty="0" smtClean="0">
              <a:cs typeface="Times New Roman" pitchFamily="18" charset="0"/>
            </a:endParaRPr>
          </a:p>
          <a:p>
            <a:r>
              <a:rPr lang="hu-HU" dirty="0" smtClean="0">
                <a:cs typeface="Times New Roman" pitchFamily="18" charset="0"/>
              </a:rPr>
              <a:t>Késztermék sterilitás- vizsgálata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1. Steril gyógyszerkészítmények 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05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0942" y="2303296"/>
            <a:ext cx="10515600" cy="3619832"/>
          </a:xfrm>
        </p:spPr>
        <p:txBody>
          <a:bodyPr/>
          <a:lstStyle/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Vakcinák</a:t>
            </a:r>
          </a:p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Immunszérumok</a:t>
            </a:r>
          </a:p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Antigének</a:t>
            </a:r>
          </a:p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Hormonok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, </a:t>
            </a:r>
            <a:r>
              <a:rPr lang="hu-HU" dirty="0" err="1" smtClean="0">
                <a:latin typeface="Corbel" pitchFamily="34" charset="0"/>
                <a:cs typeface="Times New Roman" pitchFamily="18" charset="0"/>
              </a:rPr>
              <a:t>citokinek</a:t>
            </a:r>
            <a:endParaRPr lang="hu-HU" dirty="0">
              <a:latin typeface="Corbel" pitchFamily="34" charset="0"/>
              <a:cs typeface="Times New Roman" pitchFamily="18" charset="0"/>
            </a:endParaRPr>
          </a:p>
          <a:p>
            <a:r>
              <a:rPr lang="hu-HU" dirty="0">
                <a:latin typeface="Corbel" pitchFamily="34" charset="0"/>
                <a:cs typeface="Times New Roman" pitchFamily="18" charset="0"/>
              </a:rPr>
              <a:t>E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nzimek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és más fermentációval előállított termékek </a:t>
            </a:r>
            <a:r>
              <a:rPr lang="hu-HU" dirty="0">
                <a:latin typeface="Corbel" pitchFamily="34" charset="0"/>
                <a:cs typeface="Times New Roman" pitchFamily="18" charset="0"/>
                <a:sym typeface="Symbol"/>
              </a:rPr>
              <a:t>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a </a:t>
            </a:r>
            <a:r>
              <a:rPr lang="hu-HU" dirty="0" err="1">
                <a:latin typeface="Corbel" pitchFamily="34" charset="0"/>
                <a:cs typeface="Times New Roman" pitchFamily="18" charset="0"/>
              </a:rPr>
              <a:t>monoklonális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 antitestek és a </a:t>
            </a:r>
            <a:r>
              <a:rPr lang="hu-HU" dirty="0" err="1">
                <a:latin typeface="Corbel" pitchFamily="34" charset="0"/>
                <a:cs typeface="Times New Roman" pitchFamily="18" charset="0"/>
              </a:rPr>
              <a:t>r-DNS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 származékok - gyártására vonatkozik.</a:t>
            </a:r>
          </a:p>
          <a:p>
            <a:endParaRPr lang="hu-HU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Alkalmazási terület</a:t>
            </a:r>
            <a:endParaRPr lang="hu-H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86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74209"/>
            <a:ext cx="10515600" cy="492684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Gyártásnál speciális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szempontokat kell figyelembe venni</a:t>
            </a:r>
          </a:p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Előállítás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és ellenőrzés módja, és a velük kapcsolatos adminisztráció különleges elővigyázatosságot igényel</a:t>
            </a:r>
          </a:p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Biológiai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folyamatok 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természetüknél fogva változékonyak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, így a melléktermékek tulajdonsága és aránya is változó</a:t>
            </a:r>
          </a:p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Felhasznált anyagok gyakran jó táptalajként szolgálnak a szennyező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mikrobák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számára</a:t>
            </a:r>
            <a:endParaRPr lang="hu-HU" dirty="0">
              <a:latin typeface="Corbel" pitchFamily="34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Biológiai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ellenőrzési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módszer alkalmazása, eredmények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szórása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nagyobb (mint a </a:t>
            </a:r>
            <a:r>
              <a:rPr lang="hu-HU" dirty="0" err="1" smtClean="0">
                <a:latin typeface="Corbel" pitchFamily="34" charset="0"/>
                <a:cs typeface="Times New Roman" pitchFamily="18" charset="0"/>
              </a:rPr>
              <a:t>fiz.-kém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.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v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izsgálatoknál)</a:t>
            </a:r>
            <a:endParaRPr lang="hu-HU" dirty="0">
              <a:latin typeface="Corbel" pitchFamily="34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Nagy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szerepe van a gyártásközi ellenőrzésnek</a:t>
            </a:r>
            <a:endParaRPr lang="hu-HU" dirty="0">
              <a:latin typeface="Corbel" pitchFamily="34" charset="0"/>
            </a:endParaRP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Alapelvek</a:t>
            </a:r>
            <a:endParaRPr lang="hu-H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4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4357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Oktatás 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a vonatkozó higiéniáról,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mikrobiológiáról; szerezzen gyakorlatot</a:t>
            </a:r>
            <a:endParaRPr lang="hu-HU" dirty="0">
              <a:latin typeface="Corbel" pitchFamily="34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Figyelembe kell venni a személyzet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immunológiai 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státuszát (ha szükséges:oltás); rendszeres vizsgálatok</a:t>
            </a:r>
          </a:p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Ha a megváltozott </a:t>
            </a:r>
            <a:r>
              <a:rPr lang="hu-HU" dirty="0" err="1" smtClean="0">
                <a:latin typeface="Corbel" pitchFamily="34" charset="0"/>
                <a:cs typeface="Times New Roman" pitchFamily="18" charset="0"/>
              </a:rPr>
              <a:t>imm.státusz</a:t>
            </a:r>
            <a:r>
              <a:rPr lang="hu-HU" dirty="0" smtClean="0">
                <a:latin typeface="Corbel" pitchFamily="34" charset="0"/>
                <a:cs typeface="Times New Roman" pitchFamily="18" charset="0"/>
              </a:rPr>
              <a:t> károsan hat a termék minőségére</a:t>
            </a:r>
            <a:r>
              <a:rPr lang="hu-HU" dirty="0" smtClean="0">
                <a:latin typeface="Corbel" pitchFamily="34" charset="0"/>
                <a:cs typeface="Times New Roman" pitchFamily="18" charset="0"/>
                <a:sym typeface="Wingdings" panose="05000000000000000000" pitchFamily="2" charset="2"/>
              </a:rPr>
              <a:t>kizárás a gyártóterületen végzett </a:t>
            </a:r>
            <a:r>
              <a:rPr lang="hu-HU" dirty="0" err="1" smtClean="0">
                <a:latin typeface="Corbel" pitchFamily="34" charset="0"/>
                <a:cs typeface="Times New Roman" pitchFamily="18" charset="0"/>
                <a:sym typeface="Wingdings" panose="05000000000000000000" pitchFamily="2" charset="2"/>
              </a:rPr>
              <a:t>munkból</a:t>
            </a:r>
            <a:endParaRPr lang="hu-HU" dirty="0" smtClean="0">
              <a:latin typeface="Corbel" pitchFamily="34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Gyártási területre nem szabad látogatókat beengedni</a:t>
            </a:r>
            <a:endParaRPr lang="hu-HU" dirty="0">
              <a:latin typeface="Corbel" pitchFamily="34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hu-HU" dirty="0" smtClean="0">
                <a:latin typeface="Corbel" pitchFamily="34" charset="0"/>
                <a:cs typeface="Times New Roman" pitchFamily="18" charset="0"/>
              </a:rPr>
              <a:t>Nem 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lehet átjárás a különböző gyártóterületek között (</a:t>
            </a:r>
            <a:r>
              <a:rPr lang="hu-HU" dirty="0" err="1">
                <a:latin typeface="Corbel" pitchFamily="34" charset="0"/>
                <a:cs typeface="Times New Roman" pitchFamily="18" charset="0"/>
              </a:rPr>
              <a:t>max</a:t>
            </a:r>
            <a:r>
              <a:rPr lang="hu-HU" dirty="0">
                <a:latin typeface="Corbel" pitchFamily="34" charset="0"/>
                <a:cs typeface="Times New Roman" pitchFamily="18" charset="0"/>
              </a:rPr>
              <a:t>. cipő, ruhaváltás, zuhanyzás)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Személyzet</a:t>
            </a:r>
            <a:endParaRPr lang="hu-H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7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4714" y="2098580"/>
            <a:ext cx="11008056" cy="4351338"/>
          </a:xfrm>
        </p:spPr>
        <p:txBody>
          <a:bodyPr/>
          <a:lstStyle/>
          <a:p>
            <a:r>
              <a:rPr lang="hu-HU" sz="3200" dirty="0">
                <a:latin typeface="Corbel" pitchFamily="34" charset="0"/>
                <a:cs typeface="Times New Roman" pitchFamily="18" charset="0"/>
              </a:rPr>
              <a:t>a részecskeszám és a mikrobiológiai szennyezettség megengedhető mértéke a terméktől és a gyártási lépéstől </a:t>
            </a:r>
            <a:r>
              <a:rPr lang="hu-HU" sz="3200" dirty="0" smtClean="0">
                <a:latin typeface="Corbel" pitchFamily="34" charset="0"/>
                <a:cs typeface="Times New Roman" pitchFamily="18" charset="0"/>
              </a:rPr>
              <a:t>függ</a:t>
            </a:r>
          </a:p>
          <a:p>
            <a:endParaRPr lang="hu-HU" sz="3200" dirty="0">
              <a:latin typeface="Corbel" pitchFamily="34" charset="0"/>
              <a:cs typeface="Times New Roman" pitchFamily="18" charset="0"/>
            </a:endParaRPr>
          </a:p>
          <a:p>
            <a:r>
              <a:rPr lang="hu-HU" sz="3200" dirty="0">
                <a:latin typeface="Corbel" pitchFamily="34" charset="0"/>
                <a:cs typeface="Times New Roman" pitchFamily="18" charset="0"/>
              </a:rPr>
              <a:t>az, hogy a keresztszennyeződést milyen fokú elválasztással lehet elkerülni, a készítmény tulajdonságaitól és a berendezéstől függ (helyiség és berendezés csak egyetlen célra, kampány jellegű gyártás, </a:t>
            </a:r>
            <a:r>
              <a:rPr lang="hu-HU" sz="3200" dirty="0" smtClean="0">
                <a:latin typeface="Corbel" pitchFamily="34" charset="0"/>
                <a:cs typeface="Times New Roman" pitchFamily="18" charset="0"/>
              </a:rPr>
              <a:t>zárt </a:t>
            </a:r>
            <a:r>
              <a:rPr lang="hu-HU" sz="3200" dirty="0">
                <a:latin typeface="Corbel" pitchFamily="34" charset="0"/>
                <a:cs typeface="Times New Roman" pitchFamily="18" charset="0"/>
              </a:rPr>
              <a:t>rendszereket alkalmazása)</a:t>
            </a:r>
            <a:endParaRPr lang="hu-HU" sz="3200" dirty="0">
              <a:latin typeface="Corbel" pitchFamily="34" charset="0"/>
            </a:endParaRP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Helyiségek és berendezések</a:t>
            </a:r>
            <a:endParaRPr lang="hu-H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4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0942" y="1956280"/>
            <a:ext cx="10515600" cy="479936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hu-HU" sz="3000" dirty="0">
                <a:cs typeface="Times New Roman" pitchFamily="18" charset="0"/>
              </a:rPr>
              <a:t>Egyetlen célra használt helyiségek: BCG-vakcina és </a:t>
            </a:r>
            <a:r>
              <a:rPr lang="hu-HU" sz="3000" dirty="0" err="1">
                <a:cs typeface="Times New Roman" pitchFamily="18" charset="0"/>
              </a:rPr>
              <a:t>tuberkulin</a:t>
            </a:r>
            <a:r>
              <a:rPr lang="hu-HU" sz="3000" dirty="0">
                <a:cs typeface="Times New Roman" pitchFamily="18" charset="0"/>
              </a:rPr>
              <a:t> készítmények gyártásához; Bacillus </a:t>
            </a:r>
            <a:r>
              <a:rPr lang="hu-HU" sz="3000" dirty="0" err="1">
                <a:cs typeface="Times New Roman" pitchFamily="18" charset="0"/>
              </a:rPr>
              <a:t>anthracis-szal</a:t>
            </a:r>
            <a:r>
              <a:rPr lang="hu-HU" sz="3000" dirty="0">
                <a:cs typeface="Times New Roman" pitchFamily="18" charset="0"/>
              </a:rPr>
              <a:t>, </a:t>
            </a:r>
            <a:r>
              <a:rPr lang="hu-HU" sz="3000" dirty="0" err="1">
                <a:cs typeface="Times New Roman" pitchFamily="18" charset="0"/>
              </a:rPr>
              <a:t>Clostridium</a:t>
            </a:r>
            <a:r>
              <a:rPr lang="hu-HU" sz="3000" dirty="0">
                <a:cs typeface="Times New Roman" pitchFamily="18" charset="0"/>
              </a:rPr>
              <a:t> </a:t>
            </a:r>
            <a:r>
              <a:rPr lang="hu-HU" sz="3000" dirty="0" err="1">
                <a:cs typeface="Times New Roman" pitchFamily="18" charset="0"/>
              </a:rPr>
              <a:t>botulinum-mal</a:t>
            </a:r>
            <a:r>
              <a:rPr lang="hu-HU" sz="3000" dirty="0">
                <a:cs typeface="Times New Roman" pitchFamily="18" charset="0"/>
              </a:rPr>
              <a:t> és </a:t>
            </a:r>
            <a:r>
              <a:rPr lang="hu-HU" sz="3000" dirty="0" err="1">
                <a:cs typeface="Times New Roman" pitchFamily="18" charset="0"/>
              </a:rPr>
              <a:t>Clostridium</a:t>
            </a:r>
            <a:r>
              <a:rPr lang="hu-HU" sz="3000" dirty="0">
                <a:cs typeface="Times New Roman" pitchFamily="18" charset="0"/>
              </a:rPr>
              <a:t> </a:t>
            </a:r>
            <a:r>
              <a:rPr lang="hu-HU" sz="3000" dirty="0" err="1">
                <a:cs typeface="Times New Roman" pitchFamily="18" charset="0"/>
              </a:rPr>
              <a:t>tetani-val</a:t>
            </a:r>
            <a:r>
              <a:rPr lang="hu-HU" sz="3000" dirty="0">
                <a:cs typeface="Times New Roman" pitchFamily="18" charset="0"/>
              </a:rPr>
              <a:t> végzett műveletekhez (inaktiválásukig</a:t>
            </a:r>
            <a:r>
              <a:rPr lang="hu-HU" sz="3000" dirty="0" smtClean="0">
                <a:cs typeface="Times New Roman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hu-HU" sz="3000" dirty="0" smtClean="0">
                <a:cs typeface="Times New Roman" pitchFamily="18" charset="0"/>
              </a:rPr>
              <a:t>Kampány </a:t>
            </a:r>
            <a:r>
              <a:rPr lang="hu-HU" sz="3000" dirty="0">
                <a:cs typeface="Times New Roman" pitchFamily="18" charset="0"/>
              </a:rPr>
              <a:t>jellegű gyártás: egyéb spóraképző organizmusok esetén (ha egyszerre csak egyféle)</a:t>
            </a:r>
          </a:p>
          <a:p>
            <a:pPr>
              <a:spcAft>
                <a:spcPts val="1200"/>
              </a:spcAft>
            </a:pPr>
            <a:r>
              <a:rPr lang="hu-HU" sz="3000" dirty="0">
                <a:cs typeface="Times New Roman" pitchFamily="18" charset="0"/>
              </a:rPr>
              <a:t>Ugyanabban a helyiségben egyidejűleg működő zárt rendszerű </a:t>
            </a:r>
            <a:r>
              <a:rPr lang="hu-HU" sz="3000" dirty="0" err="1" smtClean="0">
                <a:cs typeface="Times New Roman" pitchFamily="18" charset="0"/>
              </a:rPr>
              <a:t>biofermentorok</a:t>
            </a:r>
            <a:r>
              <a:rPr lang="hu-HU" sz="3000" dirty="0" smtClean="0">
                <a:cs typeface="Times New Roman" pitchFamily="18" charset="0"/>
              </a:rPr>
              <a:t> használata: </a:t>
            </a:r>
            <a:r>
              <a:rPr lang="hu-HU" sz="3000" dirty="0" err="1">
                <a:cs typeface="Times New Roman" pitchFamily="18" charset="0"/>
              </a:rPr>
              <a:t>monoklonális</a:t>
            </a:r>
            <a:r>
              <a:rPr lang="hu-HU" sz="3000" dirty="0">
                <a:cs typeface="Times New Roman" pitchFamily="18" charset="0"/>
              </a:rPr>
              <a:t> antitest típusú és DNS technikával előállított </a:t>
            </a:r>
            <a:r>
              <a:rPr lang="hu-HU" sz="3000" dirty="0" smtClean="0">
                <a:cs typeface="Times New Roman" pitchFamily="18" charset="0"/>
              </a:rPr>
              <a:t>termékek esetén</a:t>
            </a:r>
            <a:endParaRPr lang="hu-HU" sz="3000" dirty="0"/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Helyiségek és berendezések</a:t>
            </a:r>
            <a:endParaRPr lang="hu-H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10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0942" y="1771034"/>
            <a:ext cx="10515600" cy="4834482"/>
          </a:xfrm>
        </p:spPr>
        <p:txBody>
          <a:bodyPr/>
          <a:lstStyle/>
          <a:p>
            <a:r>
              <a:rPr lang="hu-HU" dirty="0"/>
              <a:t>Ahol </a:t>
            </a:r>
            <a:r>
              <a:rPr lang="hu-HU" dirty="0" smtClean="0"/>
              <a:t>a kórokozókkal a környezethez képest alacsonyabb nyomású helyiségben(v. biztonsági fülkében) folytatnak aszeptikus műveleteket, ott a kórokozók kijutásának megakadályozására ezeket  helyeket pozitív nyomású steril zóna vegye körül</a:t>
            </a:r>
          </a:p>
          <a:p>
            <a:endParaRPr lang="hu-HU" dirty="0">
              <a:cs typeface="Times New Roman" pitchFamily="18" charset="0"/>
            </a:endParaRPr>
          </a:p>
          <a:p>
            <a:r>
              <a:rPr lang="hu-HU" dirty="0">
                <a:cs typeface="Times New Roman" pitchFamily="18" charset="0"/>
              </a:rPr>
              <a:t>A gyártó </a:t>
            </a:r>
            <a:r>
              <a:rPr lang="hu-HU" dirty="0" smtClean="0">
                <a:cs typeface="Times New Roman" pitchFamily="18" charset="0"/>
              </a:rPr>
              <a:t>területeket </a:t>
            </a:r>
            <a:r>
              <a:rPr lang="hu-HU" dirty="0">
                <a:cs typeface="Times New Roman" pitchFamily="18" charset="0"/>
              </a:rPr>
              <a:t>és </a:t>
            </a:r>
            <a:r>
              <a:rPr lang="hu-HU" dirty="0" smtClean="0">
                <a:cs typeface="Times New Roman" pitchFamily="18" charset="0"/>
              </a:rPr>
              <a:t>berendezéseket úgy kell megtervezni, </a:t>
            </a:r>
            <a:r>
              <a:rPr lang="hu-HU" dirty="0">
                <a:cs typeface="Times New Roman" pitchFamily="18" charset="0"/>
              </a:rPr>
              <a:t>hogy </a:t>
            </a:r>
            <a:r>
              <a:rPr lang="hu-HU" dirty="0" smtClean="0">
                <a:cs typeface="Times New Roman" pitchFamily="18" charset="0"/>
              </a:rPr>
              <a:t>lehetővé tegye a </a:t>
            </a:r>
            <a:r>
              <a:rPr lang="hu-HU" dirty="0">
                <a:cs typeface="Times New Roman" pitchFamily="18" charset="0"/>
              </a:rPr>
              <a:t>hatékony takarítás-tisztítást és fertőtlenítést, ill. ezeket a műveleteket </a:t>
            </a:r>
            <a:r>
              <a:rPr lang="hu-HU" dirty="0" err="1">
                <a:cs typeface="Times New Roman" pitchFamily="18" charset="0"/>
              </a:rPr>
              <a:t>validálni</a:t>
            </a:r>
            <a:r>
              <a:rPr lang="hu-HU" dirty="0">
                <a:cs typeface="Times New Roman" pitchFamily="18" charset="0"/>
              </a:rPr>
              <a:t> is </a:t>
            </a:r>
            <a:r>
              <a:rPr lang="hu-HU" dirty="0" smtClean="0">
                <a:cs typeface="Times New Roman" pitchFamily="18" charset="0"/>
              </a:rPr>
              <a:t>kell</a:t>
            </a:r>
          </a:p>
          <a:p>
            <a:endParaRPr lang="hu-HU" dirty="0" smtClean="0">
              <a:cs typeface="Times New Roman" pitchFamily="18" charset="0"/>
            </a:endParaRPr>
          </a:p>
          <a:p>
            <a:r>
              <a:rPr lang="hu-HU" dirty="0">
                <a:latin typeface="Calibri" panose="020F0502020204030204" pitchFamily="34" charset="0"/>
                <a:cs typeface="Times New Roman" pitchFamily="18" charset="0"/>
              </a:rPr>
              <a:t>csőhálózatok, a szelepek és a </a:t>
            </a:r>
            <a:r>
              <a:rPr lang="hu-HU" dirty="0" smtClean="0">
                <a:latin typeface="Calibri" panose="020F0502020204030204" pitchFamily="34" charset="0"/>
                <a:cs typeface="Times New Roman" pitchFamily="18" charset="0"/>
              </a:rPr>
              <a:t>légszűrők megfelelő kiképzése fontos, hogy sterilizálásuk </a:t>
            </a:r>
            <a:r>
              <a:rPr lang="hu-HU" dirty="0">
                <a:latin typeface="Calibri" panose="020F0502020204030204" pitchFamily="34" charset="0"/>
                <a:cs typeface="Times New Roman" pitchFamily="18" charset="0"/>
              </a:rPr>
              <a:t>egyszerűen megoldható legyen 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Helyiségek és berendezések</a:t>
            </a:r>
            <a:endParaRPr lang="hu-H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0942" y="1798329"/>
            <a:ext cx="10515600" cy="4684357"/>
          </a:xfrm>
        </p:spPr>
        <p:txBody>
          <a:bodyPr>
            <a:normAutofit lnSpcReduction="10000"/>
          </a:bodyPr>
          <a:lstStyle/>
          <a:p>
            <a:r>
              <a:rPr lang="hu-HU" dirty="0"/>
              <a:t>Számos biológiai eredetű gyógyszer termeléséhez állatokra van </a:t>
            </a:r>
            <a:r>
              <a:rPr lang="hu-HU" dirty="0" smtClean="0"/>
              <a:t>szükség</a:t>
            </a:r>
          </a:p>
          <a:p>
            <a:r>
              <a:rPr lang="hu-HU" dirty="0" smtClean="0"/>
              <a:t>pl.: </a:t>
            </a:r>
            <a:r>
              <a:rPr lang="hu-HU" dirty="0" smtClean="0">
                <a:cs typeface="Times New Roman" pitchFamily="18" charset="0"/>
              </a:rPr>
              <a:t>kígyómarás </a:t>
            </a:r>
            <a:r>
              <a:rPr lang="hu-HU" dirty="0">
                <a:cs typeface="Times New Roman" pitchFamily="18" charset="0"/>
              </a:rPr>
              <a:t>elleni </a:t>
            </a:r>
            <a:r>
              <a:rPr lang="hu-HU" dirty="0" smtClean="0">
                <a:cs typeface="Times New Roman" pitchFamily="18" charset="0"/>
              </a:rPr>
              <a:t>szérumhoz(lovakra, kecskékre), a </a:t>
            </a:r>
            <a:r>
              <a:rPr lang="hu-HU" dirty="0">
                <a:cs typeface="Times New Roman" pitchFamily="18" charset="0"/>
              </a:rPr>
              <a:t>veszettség elleni </a:t>
            </a:r>
            <a:r>
              <a:rPr lang="hu-HU" dirty="0" smtClean="0">
                <a:cs typeface="Times New Roman" pitchFamily="18" charset="0"/>
              </a:rPr>
              <a:t>vakcinához (nyulakra</a:t>
            </a:r>
            <a:r>
              <a:rPr lang="hu-HU" dirty="0">
                <a:cs typeface="Times New Roman" pitchFamily="18" charset="0"/>
              </a:rPr>
              <a:t>, </a:t>
            </a:r>
            <a:r>
              <a:rPr lang="hu-HU" dirty="0" smtClean="0">
                <a:cs typeface="Times New Roman" pitchFamily="18" charset="0"/>
              </a:rPr>
              <a:t>egerekre)</a:t>
            </a:r>
            <a:endParaRPr lang="hu-HU" dirty="0">
              <a:cs typeface="Times New Roman" pitchFamily="18" charset="0"/>
            </a:endParaRPr>
          </a:p>
          <a:p>
            <a:r>
              <a:rPr lang="hu-HU" dirty="0">
                <a:cs typeface="Times New Roman" pitchFamily="18" charset="0"/>
              </a:rPr>
              <a:t>A legtöbb szérum és oltóanyag minőség-ellenőrzéséhez is, pl.: pirogén vizsgálatokhoz nyulakra</a:t>
            </a:r>
          </a:p>
          <a:p>
            <a:r>
              <a:rPr lang="hu-HU" dirty="0">
                <a:cs typeface="Times New Roman" pitchFamily="18" charset="0"/>
              </a:rPr>
              <a:t>Az állattartást, </a:t>
            </a:r>
            <a:r>
              <a:rPr lang="hu-HU" dirty="0" err="1">
                <a:cs typeface="Times New Roman" pitchFamily="18" charset="0"/>
              </a:rPr>
              <a:t>-gondozást</a:t>
            </a:r>
            <a:r>
              <a:rPr lang="hu-HU" dirty="0">
                <a:cs typeface="Times New Roman" pitchFamily="18" charset="0"/>
              </a:rPr>
              <a:t> és karanténban tartást külön törvény szabályozza</a:t>
            </a:r>
          </a:p>
          <a:p>
            <a:r>
              <a:rPr lang="hu-HU" dirty="0" smtClean="0">
                <a:cs typeface="Times New Roman" pitchFamily="18" charset="0"/>
              </a:rPr>
              <a:t>Az állatokat a termelés </a:t>
            </a:r>
            <a:r>
              <a:rPr lang="hu-HU" dirty="0">
                <a:cs typeface="Times New Roman" pitchFamily="18" charset="0"/>
              </a:rPr>
              <a:t>és az ellenőrzés </a:t>
            </a:r>
            <a:r>
              <a:rPr lang="hu-HU" dirty="0" smtClean="0">
                <a:cs typeface="Times New Roman" pitchFamily="18" charset="0"/>
              </a:rPr>
              <a:t>helyiségétől</a:t>
            </a:r>
          </a:p>
          <a:p>
            <a:pPr marL="0" indent="0">
              <a:buNone/>
            </a:pPr>
            <a:r>
              <a:rPr lang="hu-HU" dirty="0" smtClean="0">
                <a:cs typeface="Times New Roman" pitchFamily="18" charset="0"/>
              </a:rPr>
              <a:t>  elkülönítetten </a:t>
            </a:r>
            <a:r>
              <a:rPr lang="hu-HU" dirty="0">
                <a:cs typeface="Times New Roman" pitchFamily="18" charset="0"/>
              </a:rPr>
              <a:t>kell tartani, </a:t>
            </a:r>
            <a:r>
              <a:rPr lang="hu-HU" dirty="0" smtClean="0">
                <a:cs typeface="Times New Roman" pitchFamily="18" charset="0"/>
              </a:rPr>
              <a:t>és </a:t>
            </a:r>
            <a:r>
              <a:rPr lang="hu-HU" dirty="0">
                <a:cs typeface="Times New Roman" pitchFamily="18" charset="0"/>
              </a:rPr>
              <a:t>folyamatosan ellenőrizni </a:t>
            </a:r>
            <a:endParaRPr lang="hu-HU" dirty="0" smtClean="0"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dirty="0" smtClean="0">
                <a:cs typeface="Times New Roman" pitchFamily="18" charset="0"/>
              </a:rPr>
              <a:t>  kell az </a:t>
            </a:r>
            <a:r>
              <a:rPr lang="hu-HU" dirty="0">
                <a:cs typeface="Times New Roman" pitchFamily="18" charset="0"/>
              </a:rPr>
              <a:t>egészségi </a:t>
            </a:r>
            <a:r>
              <a:rPr lang="hu-HU" dirty="0" smtClean="0">
                <a:cs typeface="Times New Roman" pitchFamily="18" charset="0"/>
              </a:rPr>
              <a:t> állapotukat </a:t>
            </a:r>
            <a:endParaRPr lang="hu-HU" dirty="0"/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Állattartás és </a:t>
            </a:r>
            <a:r>
              <a:rPr lang="hu-HU" sz="2200" dirty="0" err="1" smtClean="0">
                <a:solidFill>
                  <a:srgbClr val="002060"/>
                </a:solidFill>
              </a:rPr>
              <a:t>-gondozás</a:t>
            </a:r>
            <a:endParaRPr lang="hu-HU" sz="2200" dirty="0">
              <a:solidFill>
                <a:srgbClr val="002060"/>
              </a:solidFill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206" y="4708478"/>
            <a:ext cx="2027827" cy="187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23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638628"/>
            <a:ext cx="10570029" cy="605245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  <a:defRPr/>
            </a:pPr>
            <a:r>
              <a:rPr lang="hu-HU" b="1" dirty="0">
                <a:latin typeface="Corbel" pitchFamily="34" charset="0"/>
                <a:cs typeface="Times New Roman" pitchFamily="18" charset="0"/>
              </a:rPr>
              <a:t>A hatályos európai irányelv (</a:t>
            </a:r>
            <a:r>
              <a:rPr lang="hu-HU" b="1" dirty="0" err="1">
                <a:latin typeface="Corbel" pitchFamily="34" charset="0"/>
                <a:cs typeface="Times New Roman" pitchFamily="18" charset="0"/>
              </a:rPr>
              <a:t>Eudralex</a:t>
            </a:r>
            <a:r>
              <a:rPr lang="hu-HU" b="1" dirty="0">
                <a:latin typeface="Corbel" pitchFamily="34" charset="0"/>
                <a:cs typeface="Times New Roman" pitchFamily="18" charset="0"/>
              </a:rPr>
              <a:t> </a:t>
            </a:r>
            <a:r>
              <a:rPr lang="hu-HU" b="1" dirty="0" err="1">
                <a:latin typeface="Corbel" pitchFamily="34" charset="0"/>
                <a:cs typeface="Times New Roman" pitchFamily="18" charset="0"/>
              </a:rPr>
              <a:t>Volume</a:t>
            </a:r>
            <a:r>
              <a:rPr lang="hu-HU" b="1" dirty="0">
                <a:latin typeface="Corbel" pitchFamily="34" charset="0"/>
                <a:cs typeface="Times New Roman" pitchFamily="18" charset="0"/>
              </a:rPr>
              <a:t> IV) fordítása</a:t>
            </a:r>
          </a:p>
          <a:p>
            <a:pPr algn="ctr">
              <a:buNone/>
              <a:defRPr/>
            </a:pPr>
            <a:r>
              <a:rPr lang="hu-HU" b="1" dirty="0">
                <a:latin typeface="Corbel" pitchFamily="34" charset="0"/>
                <a:cs typeface="Times New Roman" pitchFamily="18" charset="0"/>
              </a:rPr>
              <a:t> </a:t>
            </a:r>
          </a:p>
          <a:p>
            <a:pPr algn="ctr">
              <a:buNone/>
              <a:defRPr/>
            </a:pPr>
            <a:r>
              <a:rPr lang="hu-HU" b="1" dirty="0" smtClean="0">
                <a:latin typeface="Corbel" pitchFamily="34" charset="0"/>
                <a:cs typeface="Times New Roman" pitchFamily="18" charset="0"/>
              </a:rPr>
              <a:t>4. </a:t>
            </a:r>
            <a:r>
              <a:rPr lang="hu-HU" b="1" dirty="0">
                <a:latin typeface="Corbel" pitchFamily="34" charset="0"/>
                <a:cs typeface="Times New Roman" pitchFamily="18" charset="0"/>
              </a:rPr>
              <a:t>verzió</a:t>
            </a:r>
          </a:p>
          <a:p>
            <a:pPr algn="ctr">
              <a:buNone/>
              <a:defRPr/>
            </a:pPr>
            <a:r>
              <a:rPr lang="hu-HU" b="1" dirty="0" smtClean="0">
                <a:latin typeface="Corbel" pitchFamily="34" charset="0"/>
                <a:cs typeface="Times New Roman" pitchFamily="18" charset="0"/>
              </a:rPr>
              <a:t>2011. Június 30.</a:t>
            </a:r>
            <a:endParaRPr lang="hu-HU" b="1" dirty="0">
              <a:latin typeface="Corbel" pitchFamily="34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hu-HU" b="1" dirty="0">
                <a:latin typeface="Corbel" pitchFamily="34" charset="0"/>
                <a:cs typeface="Times New Roman" pitchFamily="18" charset="0"/>
              </a:rPr>
              <a:t> </a:t>
            </a:r>
          </a:p>
          <a:p>
            <a:pPr algn="ctr">
              <a:buNone/>
              <a:defRPr/>
            </a:pPr>
            <a:r>
              <a:rPr lang="hu-HU" b="1" dirty="0">
                <a:latin typeface="Corbel" pitchFamily="34" charset="0"/>
                <a:cs typeface="Times New Roman" pitchFamily="18" charset="0"/>
              </a:rPr>
              <a:t> </a:t>
            </a:r>
          </a:p>
          <a:p>
            <a:pPr algn="ctr">
              <a:buNone/>
              <a:defRPr/>
            </a:pPr>
            <a:r>
              <a:rPr lang="hu-HU" b="1" dirty="0">
                <a:latin typeface="Corbel" pitchFamily="34" charset="0"/>
                <a:cs typeface="Times New Roman" pitchFamily="18" charset="0"/>
              </a:rPr>
              <a:t>„Az emberi alkalmazásra kerülő gyógyszerek gyártásának személyi és tárgyi feltételeiről” című 44/2005. (X. 19.) EüM rendelethez</a:t>
            </a:r>
          </a:p>
          <a:p>
            <a:pPr algn="ctr">
              <a:buNone/>
              <a:defRPr/>
            </a:pPr>
            <a:r>
              <a:rPr lang="hu-HU" sz="2200" dirty="0">
                <a:latin typeface="Corbel" pitchFamily="34" charset="0"/>
                <a:cs typeface="Times New Roman" pitchFamily="18" charset="0"/>
              </a:rPr>
              <a:t> </a:t>
            </a:r>
            <a:r>
              <a:rPr lang="hu-HU" sz="2200" dirty="0">
                <a:solidFill>
                  <a:schemeClr val="accent1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http://www.ogyi.hu/dynamic/a_helyes_gyogyszergyartasi_gyakorlat_honlapra_110616.pdf</a:t>
            </a:r>
          </a:p>
          <a:p>
            <a:pPr algn="ctr">
              <a:buNone/>
              <a:defRPr/>
            </a:pPr>
            <a:r>
              <a:rPr lang="hu-HU" b="1" dirty="0">
                <a:latin typeface="Corbel" pitchFamily="34" charset="0"/>
                <a:cs typeface="Times New Roman" pitchFamily="18" charset="0"/>
              </a:rPr>
              <a:t> </a:t>
            </a:r>
          </a:p>
          <a:p>
            <a:pPr algn="ctr">
              <a:buNone/>
              <a:defRPr/>
            </a:pPr>
            <a:r>
              <a:rPr lang="hu-HU" b="1" dirty="0">
                <a:latin typeface="Corbel" pitchFamily="34" charset="0"/>
                <a:cs typeface="Times New Roman" pitchFamily="18" charset="0"/>
              </a:rPr>
              <a:t> </a:t>
            </a:r>
          </a:p>
          <a:p>
            <a:pPr algn="ctr">
              <a:buNone/>
              <a:defRPr/>
            </a:pPr>
            <a:r>
              <a:rPr lang="hu-HU" b="1" dirty="0">
                <a:latin typeface="Corbel" pitchFamily="34" charset="0"/>
                <a:cs typeface="Times New Roman" pitchFamily="18" charset="0"/>
              </a:rPr>
              <a:t> </a:t>
            </a:r>
          </a:p>
          <a:p>
            <a:pPr algn="ctr">
              <a:buNone/>
              <a:defRPr/>
            </a:pPr>
            <a:endParaRPr lang="hu-HU" sz="2400" b="1" dirty="0">
              <a:latin typeface="Corbel" pitchFamily="34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hu-HU" sz="2400" b="1" dirty="0">
                <a:latin typeface="Corbel" pitchFamily="34" charset="0"/>
                <a:cs typeface="Times New Roman" pitchFamily="18" charset="0"/>
              </a:rPr>
              <a:t>ORSZÁGOS GYÓGYSZERÉSZETI INTÉZET</a:t>
            </a:r>
            <a:endParaRPr lang="hu-HU" dirty="0"/>
          </a:p>
        </p:txBody>
      </p:sp>
      <p:pic>
        <p:nvPicPr>
          <p:cNvPr id="4" name="Picture 4" descr="ogyi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2107" y="4711664"/>
            <a:ext cx="1042211" cy="113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72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11842" y="1678674"/>
            <a:ext cx="11353800" cy="4899547"/>
          </a:xfrm>
        </p:spPr>
        <p:txBody>
          <a:bodyPr>
            <a:normAutofit/>
          </a:bodyPr>
          <a:lstStyle/>
          <a:p>
            <a:r>
              <a:rPr lang="hu-HU" sz="3000" u="sng" dirty="0"/>
              <a:t>Kiindulási </a:t>
            </a:r>
            <a:r>
              <a:rPr lang="hu-HU" sz="3000" u="sng" dirty="0" smtClean="0"/>
              <a:t>anyagok:</a:t>
            </a:r>
            <a:endParaRPr lang="hu-HU" sz="3000" u="sng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sz="2600" dirty="0" smtClean="0"/>
              <a:t>Forráshelyét</a:t>
            </a:r>
            <a:r>
              <a:rPr lang="hu-HU" sz="2600" dirty="0"/>
              <a:t>, származását és megfelelőségét pontosan kell ismerni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sz="2600" dirty="0"/>
              <a:t>Sterilizálás lehetőleg </a:t>
            </a:r>
            <a:r>
              <a:rPr lang="hu-HU" sz="2600" dirty="0" err="1"/>
              <a:t>hősterilizálással</a:t>
            </a:r>
            <a:r>
              <a:rPr lang="hu-HU" sz="2600" dirty="0"/>
              <a:t>, indokolt esetben mást, pl. besugárzást</a:t>
            </a:r>
          </a:p>
          <a:p>
            <a:r>
              <a:rPr lang="hu-HU" sz="3000" u="sng" dirty="0"/>
              <a:t>Oltócsíra </a:t>
            </a:r>
            <a:r>
              <a:rPr lang="hu-HU" sz="3000" u="sng" dirty="0" smtClean="0"/>
              <a:t>alapanyag (</a:t>
            </a:r>
            <a:r>
              <a:rPr lang="hu-HU" sz="3000" u="sng" dirty="0" err="1" smtClean="0"/>
              <a:t>seed</a:t>
            </a:r>
            <a:r>
              <a:rPr lang="hu-HU" sz="3000" u="sng" dirty="0" smtClean="0"/>
              <a:t> </a:t>
            </a:r>
            <a:r>
              <a:rPr lang="hu-HU" sz="3000" u="sng" dirty="0" err="1" smtClean="0"/>
              <a:t>lot</a:t>
            </a:r>
            <a:r>
              <a:rPr lang="hu-HU" sz="3000" u="sng" dirty="0" smtClean="0"/>
              <a:t>) </a:t>
            </a:r>
            <a:r>
              <a:rPr lang="hu-HU" sz="3000" u="sng" dirty="0"/>
              <a:t>és sejtállomány </a:t>
            </a:r>
            <a:r>
              <a:rPr lang="hu-HU" sz="3000" u="sng" dirty="0" smtClean="0"/>
              <a:t>rendszer:</a:t>
            </a:r>
          </a:p>
          <a:p>
            <a:pPr lvl="1">
              <a:spcBef>
                <a:spcPts val="1200"/>
              </a:spcBef>
            </a:pPr>
            <a:r>
              <a:rPr lang="hu-HU" sz="2600" dirty="0" smtClean="0"/>
              <a:t>Olyan gyógyszerek termelését, amelyeket </a:t>
            </a:r>
            <a:r>
              <a:rPr lang="hu-HU" sz="2600" dirty="0" err="1" smtClean="0"/>
              <a:t>mikrob</a:t>
            </a:r>
            <a:r>
              <a:rPr lang="hu-HU" sz="2600" dirty="0" smtClean="0"/>
              <a:t>. úton tenyésztettek, vagy embrióban/állati szövetekben szaporított sejttenyészetből származnak, mindig az oltócsíra törzsanyagra (</a:t>
            </a:r>
            <a:r>
              <a:rPr lang="hu-HU" sz="2600" dirty="0" err="1" smtClean="0"/>
              <a:t>master</a:t>
            </a:r>
            <a:r>
              <a:rPr lang="hu-HU" sz="2600" dirty="0" smtClean="0"/>
              <a:t> </a:t>
            </a:r>
            <a:r>
              <a:rPr lang="hu-HU" sz="2600" dirty="0" err="1" smtClean="0"/>
              <a:t>seed</a:t>
            </a:r>
            <a:r>
              <a:rPr lang="hu-HU" sz="2600" dirty="0" smtClean="0"/>
              <a:t> </a:t>
            </a:r>
            <a:r>
              <a:rPr lang="hu-HU" sz="2600" dirty="0" err="1" smtClean="0"/>
              <a:t>lot</a:t>
            </a:r>
            <a:r>
              <a:rPr lang="hu-HU" sz="2600" dirty="0" smtClean="0"/>
              <a:t>) és az oltócsíra szaporító tételre (</a:t>
            </a:r>
            <a:r>
              <a:rPr lang="hu-HU" sz="2600" dirty="0" err="1" smtClean="0"/>
              <a:t>working</a:t>
            </a:r>
            <a:r>
              <a:rPr lang="hu-HU" sz="2600" dirty="0" smtClean="0"/>
              <a:t> </a:t>
            </a:r>
            <a:r>
              <a:rPr lang="hu-HU" sz="2600" dirty="0" err="1" smtClean="0"/>
              <a:t>seed</a:t>
            </a:r>
            <a:r>
              <a:rPr lang="hu-HU" sz="2600" dirty="0" smtClean="0"/>
              <a:t> </a:t>
            </a:r>
            <a:r>
              <a:rPr lang="hu-HU" sz="2600" dirty="0" err="1" smtClean="0"/>
              <a:t>lot</a:t>
            </a:r>
            <a:r>
              <a:rPr lang="hu-HU" sz="2600" dirty="0" smtClean="0"/>
              <a:t>) és/v a sejtállomány rendszerre kell alapozni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hu-HU" sz="2600" dirty="0">
                <a:sym typeface="Wingdings" panose="05000000000000000000" pitchFamily="2" charset="2"/>
              </a:rPr>
              <a:t>	</a:t>
            </a:r>
            <a:r>
              <a:rPr lang="hu-HU" sz="2600" dirty="0" smtClean="0">
                <a:sym typeface="Wingdings" panose="05000000000000000000" pitchFamily="2" charset="2"/>
              </a:rPr>
              <a:t>megelőzi a nem kívánatos tulajdonságok elfajulását</a:t>
            </a:r>
            <a:endParaRPr lang="hu-HU" sz="2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Gyártás</a:t>
            </a:r>
            <a:endParaRPr lang="hu-H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8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0942" y="2044527"/>
            <a:ext cx="10515600" cy="477989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hu-HU" sz="2600" dirty="0" smtClean="0">
                <a:cs typeface="Times New Roman" pitchFamily="18" charset="0"/>
              </a:rPr>
              <a:t>jellemezni</a:t>
            </a:r>
            <a:r>
              <a:rPr lang="hu-HU" sz="2600" dirty="0">
                <a:cs typeface="Times New Roman" pitchFamily="18" charset="0"/>
              </a:rPr>
              <a:t>, és a szennyeződéseiket vizsgálni kell</a:t>
            </a:r>
          </a:p>
          <a:p>
            <a:pPr>
              <a:spcAft>
                <a:spcPts val="1200"/>
              </a:spcAft>
            </a:pPr>
            <a:r>
              <a:rPr lang="hu-HU" sz="2600" dirty="0">
                <a:cs typeface="Times New Roman" pitchFamily="18" charset="0"/>
              </a:rPr>
              <a:t>felhasználhatóságukat a későbbiekben a termék egymást követő gyártástételeinek a minőségével és a tulajdonságok változatlan megmaradásával kell igazolni</a:t>
            </a:r>
          </a:p>
          <a:p>
            <a:pPr>
              <a:spcAft>
                <a:spcPts val="1200"/>
              </a:spcAft>
            </a:pPr>
            <a:r>
              <a:rPr lang="hu-HU" sz="2600" dirty="0">
                <a:cs typeface="Times New Roman" pitchFamily="18" charset="0"/>
              </a:rPr>
              <a:t>létrehozásakor más élő vagy fertőző anyaggal nem foglalkozhatnak ugyanakkor ugyanabban a helyiségben, illetve nem foglalkozhat velük ugyanaz a személy</a:t>
            </a:r>
            <a:endParaRPr lang="hu-HU" sz="2600" dirty="0"/>
          </a:p>
          <a:p>
            <a:pPr marL="228600" lvl="1">
              <a:spcBef>
                <a:spcPts val="1000"/>
              </a:spcBef>
            </a:pPr>
            <a:r>
              <a:rPr lang="hu-HU" sz="2600" dirty="0">
                <a:cs typeface="Times New Roman" pitchFamily="18" charset="0"/>
              </a:rPr>
              <a:t>célszerű kisebb porciókban több helyen tárolni, hogy nehogy egyszerre mind megsemmisüljön.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Gyártás</a:t>
            </a:r>
            <a:endParaRPr lang="hu-HU" sz="2200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70053" y="1500379"/>
            <a:ext cx="657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/>
              <a:t>Oltócsíra alapanyag (</a:t>
            </a:r>
            <a:r>
              <a:rPr lang="hu-HU" u="sng" dirty="0" err="1"/>
              <a:t>seed</a:t>
            </a:r>
            <a:r>
              <a:rPr lang="hu-HU" u="sng" dirty="0"/>
              <a:t> </a:t>
            </a:r>
            <a:r>
              <a:rPr lang="hu-HU" u="sng" dirty="0" err="1"/>
              <a:t>lot</a:t>
            </a:r>
            <a:r>
              <a:rPr lang="hu-HU" u="sng" dirty="0"/>
              <a:t>) és sejtállomány rendszer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657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7783" y="2044527"/>
            <a:ext cx="11301917" cy="4684978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hu-HU" sz="2600" dirty="0" smtClean="0">
                <a:cs typeface="Times New Roman" pitchFamily="18" charset="0"/>
              </a:rPr>
              <a:t>stabilitását és az újraélesztésének </a:t>
            </a:r>
            <a:r>
              <a:rPr lang="hu-HU" sz="2600" dirty="0">
                <a:cs typeface="Times New Roman" pitchFamily="18" charset="0"/>
              </a:rPr>
              <a:t>a tényét dokumentálni kell </a:t>
            </a:r>
          </a:p>
          <a:p>
            <a:pPr>
              <a:spcAft>
                <a:spcPts val="600"/>
              </a:spcAft>
            </a:pPr>
            <a:r>
              <a:rPr lang="hu-HU" sz="2600" dirty="0">
                <a:cs typeface="Times New Roman" pitchFamily="18" charset="0"/>
              </a:rPr>
              <a:t> tároló </a:t>
            </a:r>
            <a:r>
              <a:rPr lang="hu-HU" sz="2600" dirty="0" err="1">
                <a:cs typeface="Times New Roman" pitchFamily="18" charset="0"/>
              </a:rPr>
              <a:t>edényzetet</a:t>
            </a:r>
            <a:r>
              <a:rPr lang="hu-HU" sz="2600" dirty="0">
                <a:cs typeface="Times New Roman" pitchFamily="18" charset="0"/>
              </a:rPr>
              <a:t> hermetikusan le kell zárni</a:t>
            </a:r>
          </a:p>
          <a:p>
            <a:pPr>
              <a:spcAft>
                <a:spcPts val="600"/>
              </a:spcAft>
            </a:pPr>
            <a:r>
              <a:rPr lang="hu-HU" sz="2600" dirty="0">
                <a:cs typeface="Times New Roman" pitchFamily="18" charset="0"/>
              </a:rPr>
              <a:t> megfelelő hőmérsékleten kell tárolni</a:t>
            </a:r>
          </a:p>
          <a:p>
            <a:pPr>
              <a:spcAft>
                <a:spcPts val="600"/>
              </a:spcAft>
            </a:pPr>
            <a:r>
              <a:rPr lang="hu-HU" sz="2600" dirty="0">
                <a:cs typeface="Times New Roman" pitchFamily="18" charset="0"/>
              </a:rPr>
              <a:t>nyilvántartást nagyon részletes pontossággal kell vezetni</a:t>
            </a:r>
          </a:p>
          <a:p>
            <a:pPr>
              <a:spcAft>
                <a:spcPts val="600"/>
              </a:spcAft>
            </a:pPr>
            <a:r>
              <a:rPr lang="hu-HU" sz="2600" dirty="0">
                <a:cs typeface="Times New Roman" pitchFamily="18" charset="0"/>
              </a:rPr>
              <a:t>hűtőszekrény tárolási hőmérsékletét folyamatosan fel kell jegyezni</a:t>
            </a:r>
          </a:p>
          <a:p>
            <a:pPr>
              <a:spcAft>
                <a:spcPts val="600"/>
              </a:spcAft>
            </a:pPr>
            <a:r>
              <a:rPr lang="hu-HU" sz="2600" dirty="0" smtClean="0"/>
              <a:t>kívánt határértéktől való mindenfajta eltérést és minden javító intézkedést föl kell jegyezni</a:t>
            </a:r>
            <a:endParaRPr lang="hu-HU" sz="2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Gyártás</a:t>
            </a:r>
            <a:endParaRPr lang="hu-HU" sz="2200" dirty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70053" y="1500379"/>
            <a:ext cx="657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/>
              <a:t>Oltócsíra alapanyag (</a:t>
            </a:r>
            <a:r>
              <a:rPr lang="hu-HU" u="sng" dirty="0" err="1"/>
              <a:t>seed</a:t>
            </a:r>
            <a:r>
              <a:rPr lang="hu-HU" u="sng" dirty="0"/>
              <a:t> </a:t>
            </a:r>
            <a:r>
              <a:rPr lang="hu-HU" u="sng" dirty="0" err="1"/>
              <a:t>lot</a:t>
            </a:r>
            <a:r>
              <a:rPr lang="hu-HU" u="sng" dirty="0"/>
              <a:t>) és sejtállomány rendszer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8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u="sng" dirty="0" smtClean="0"/>
              <a:t>Műveletvégzés elvei: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sz="2600" dirty="0"/>
              <a:t>jól záró rendszerben végezzék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sz="2600" dirty="0">
                <a:cs typeface="Times New Roman" pitchFamily="18" charset="0"/>
              </a:rPr>
              <a:t>ha lehetséges, a táptalajt a készítés helyén kell sterilezni + sterilizáló szűrők használata (gáz, táptalaj, sav/lúg, habzásgátló adagolása esetén)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sz="2600" dirty="0">
                <a:cs typeface="Times New Roman" pitchFamily="18" charset="0"/>
              </a:rPr>
              <a:t>figyelmet kell fordítani mindenfajta vírusmentesítés vagy </a:t>
            </a:r>
            <a:r>
              <a:rPr lang="hu-HU" sz="2600" dirty="0" err="1">
                <a:cs typeface="Times New Roman" pitchFamily="18" charset="0"/>
              </a:rPr>
              <a:t>vírusinaktiválás</a:t>
            </a:r>
            <a:r>
              <a:rPr lang="hu-HU" sz="2600" dirty="0">
                <a:cs typeface="Times New Roman" pitchFamily="18" charset="0"/>
              </a:rPr>
              <a:t> </a:t>
            </a:r>
            <a:r>
              <a:rPr lang="hu-HU" sz="2600" dirty="0" err="1">
                <a:cs typeface="Times New Roman" pitchFamily="18" charset="0"/>
              </a:rPr>
              <a:t>validálására</a:t>
            </a:r>
            <a:endParaRPr lang="hu-HU" sz="2600" dirty="0">
              <a:cs typeface="Times New Roman" pitchFamily="18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sz="2600" dirty="0">
                <a:cs typeface="Times New Roman" pitchFamily="18" charset="0"/>
              </a:rPr>
              <a:t>kromatográfiás berendezéseket lehetőleg csak egyetlen termék tisztítására alkalmazzák, és minden gyártástétel után sterilizálják vagy fertőtlenítsék.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Gyártás</a:t>
            </a:r>
            <a:endParaRPr lang="hu-HU" sz="2200" dirty="0">
              <a:solidFill>
                <a:srgbClr val="002060"/>
              </a:solidFill>
            </a:endParaRP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10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0942" y="2435682"/>
            <a:ext cx="10515600" cy="359253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>
                <a:cs typeface="Times New Roman" pitchFamily="18" charset="0"/>
              </a:rPr>
              <a:t>A biológiai eredetű gyógyszerek jó minőségének folyamatos megtartásában különös jelentőségük van a gyártásközi ellenőrzéseknek (a késztermékben már nem végezhetők el)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>
                <a:cs typeface="Times New Roman" pitchFamily="18" charset="0"/>
              </a:rPr>
              <a:t>Közti termékből vett mintákat  meg kell őrizni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>
                <a:cs typeface="Times New Roman" pitchFamily="18" charset="0"/>
              </a:rPr>
              <a:t>Egyes termelési folyamatokat (például a fermentáció) folyamatosan követni (monitorozni) kell. Az eredményeket a gyártási laphoz kell csatolni.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130629" y="0"/>
            <a:ext cx="119162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Biológiai eredetű gyógyszerek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gyártása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349573" y="1110119"/>
            <a:ext cx="34783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>
                <a:solidFill>
                  <a:srgbClr val="002060"/>
                </a:solidFill>
              </a:rPr>
              <a:t>Minőség-ellenőrzés</a:t>
            </a:r>
            <a:endParaRPr lang="hu-H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1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rgbClr val="002060"/>
                </a:solidFill>
              </a:rPr>
              <a:t>Összefoglalás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4168" y="1909052"/>
            <a:ext cx="7923663" cy="4279924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GMP ismertetése minden alkalmazottal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u-HU" dirty="0" err="1"/>
              <a:t>Validált</a:t>
            </a:r>
            <a:r>
              <a:rPr lang="hu-HU" dirty="0"/>
              <a:t> rendszerek használata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Gyártásközi </a:t>
            </a:r>
            <a:r>
              <a:rPr lang="hu-HU" dirty="0" smtClean="0"/>
              <a:t>ellenőrzés</a:t>
            </a:r>
            <a:endParaRPr lang="hu-HU" dirty="0"/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Panaszok kezelése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u-HU" dirty="0" smtClean="0"/>
              <a:t>Önellenőrzés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u-HU" dirty="0" smtClean="0"/>
              <a:t>Dokumentálás</a:t>
            </a:r>
            <a:endParaRPr lang="hu-HU" dirty="0"/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OGYI engedély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09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5686" y="159658"/>
            <a:ext cx="11673114" cy="1325563"/>
          </a:xfrm>
        </p:spPr>
        <p:txBody>
          <a:bodyPr>
            <a:normAutofit/>
          </a:bodyPr>
          <a:lstStyle/>
          <a:p>
            <a:r>
              <a:rPr lang="hu-HU" sz="3600" u="sng" dirty="0" smtClean="0">
                <a:latin typeface="+mn-lt"/>
              </a:rPr>
              <a:t>I. rész Gyógyszerkészítményekre vonatkozó általános szabályok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91457" y="1485221"/>
            <a:ext cx="10515600" cy="4843008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Fejezet:  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Minőségirányítás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Fejezet:  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Személyzet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Fejezet:  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Helyiségek és berendezések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Fejezet:  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Dokumentáció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Fejezet:  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Gyártás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Fejezet:  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Minőség-ellenőrzés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Fejezet:  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Szerződésen alapuló gyártás és analízis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Fejezet:  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Panaszok és forgalomból való kivonás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Fejezet:  </a:t>
            </a:r>
            <a:r>
              <a:rPr lang="hu-H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Önellenőrzés</a:t>
            </a:r>
            <a:endParaRPr lang="hu-HU" sz="30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23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6317" y="899886"/>
            <a:ext cx="11005456" cy="5080000"/>
          </a:xfrm>
        </p:spPr>
        <p:txBody>
          <a:bodyPr>
            <a:normAutofit/>
          </a:bodyPr>
          <a:lstStyle/>
          <a:p>
            <a:r>
              <a:rPr lang="hu-HU" sz="3600" u="sng" dirty="0" smtClean="0"/>
              <a:t>II. rész Gyógyszerhatóanyagok gyártására vonatkozó alapkövetelmények</a:t>
            </a:r>
            <a:r>
              <a:rPr lang="hu-HU" sz="3600" dirty="0" smtClean="0"/>
              <a:t>:</a:t>
            </a:r>
          </a:p>
          <a:p>
            <a:endParaRPr lang="hu-HU" sz="3000" dirty="0" smtClean="0"/>
          </a:p>
          <a:p>
            <a:pPr marL="0" indent="0">
              <a:buNone/>
            </a:pP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http://ec.europa.eu/health/files/eudralex/vol-4/2007_09_gmp_part2_en.pdf</a:t>
            </a:r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3600" u="sng" dirty="0" smtClean="0"/>
              <a:t>III. rész A GMP-hez kapcsolódó dokumentumok</a:t>
            </a:r>
          </a:p>
        </p:txBody>
      </p:sp>
    </p:spTree>
    <p:extLst>
      <p:ext uri="{BB962C8B-B14F-4D97-AF65-F5344CB8AC3E}">
        <p14:creationId xmlns:p14="http://schemas.microsoft.com/office/powerpoint/2010/main" val="316562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0486" y="1132114"/>
            <a:ext cx="11469914" cy="5544457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hu-HU" sz="3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melléklet:</a:t>
            </a:r>
            <a:r>
              <a:rPr lang="hu-HU" sz="3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Steril </a:t>
            </a:r>
            <a:r>
              <a:rPr lang="hu-HU" sz="3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gyógyszerkészítmények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melléklet:	</a:t>
            </a:r>
            <a:r>
              <a:rPr lang="hu-HU" sz="3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Biológiai </a:t>
            </a:r>
            <a:r>
              <a:rPr lang="hu-HU" sz="3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eredetű gyógyszerek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3.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Radioaktív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gyógyszerek gyártás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4.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Állatgyógyászati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gyógyszerek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5.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Állatgyógyászati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immunológiai 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gyógyszerek gyártása</a:t>
            </a:r>
            <a:endParaRPr lang="hu-HU" sz="35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6.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Orvosi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gázok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7. melléklet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Növényi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eredetű gyógyszerek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8.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Kiindulási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anyagok és 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csomagolóanyagok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			mintavételezése</a:t>
            </a:r>
            <a:endParaRPr lang="hu-HU" sz="35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9. melléklet: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Folyadékok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, krémek és kenőcsök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10. melléklet: 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	Inhalálásra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szánt, szabályozott 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adagolású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3500" dirty="0" smtClean="0">
                <a:latin typeface="Times New Roman" pitchFamily="18" charset="0"/>
                <a:cs typeface="Times New Roman" pitchFamily="18" charset="0"/>
              </a:rPr>
              <a:t>		  	nagynyomású </a:t>
            </a:r>
            <a:r>
              <a:rPr lang="hu-HU" sz="3500" dirty="0">
                <a:latin typeface="Times New Roman" pitchFamily="18" charset="0"/>
                <a:cs typeface="Times New Roman" pitchFamily="18" charset="0"/>
              </a:rPr>
              <a:t>aeroszolok  gyártása</a:t>
            </a:r>
          </a:p>
          <a:p>
            <a:endParaRPr lang="hu-HU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315686" y="15965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u="sng" dirty="0" smtClean="0"/>
              <a:t>Mellékletek:</a:t>
            </a:r>
            <a:endParaRPr lang="hu-HU" u="sng" dirty="0"/>
          </a:p>
        </p:txBody>
      </p:sp>
    </p:spTree>
    <p:extLst>
      <p:ext uri="{BB962C8B-B14F-4D97-AF65-F5344CB8AC3E}">
        <p14:creationId xmlns:p14="http://schemas.microsoft.com/office/powerpoint/2010/main" val="287964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667657"/>
            <a:ext cx="11208657" cy="5979886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11. melléklet: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Számítógépes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rendszerek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12. melléklet: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Ionizáló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sugárzás alkalmazása a 				 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		gyógyszergyártásban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13. melléklet: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Vizsgálati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készítmények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14. melléklet: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Emberi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vérből vagy emberi plazmából 		            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		származó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gyógyszerek 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15. melléklet: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Kvalifikálás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és </a:t>
            </a:r>
            <a:r>
              <a:rPr lang="hu-HU" sz="3200" dirty="0" err="1">
                <a:latin typeface="Times New Roman" pitchFamily="18" charset="0"/>
                <a:cs typeface="Times New Roman" pitchFamily="18" charset="0"/>
              </a:rPr>
              <a:t>validálás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16. melléklet: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Meghatalmazott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személy (</a:t>
            </a:r>
            <a:r>
              <a:rPr lang="hu-HU" sz="3200" dirty="0" err="1">
                <a:latin typeface="Times New Roman" pitchFamily="18" charset="0"/>
                <a:cs typeface="Times New Roman" pitchFamily="18" charset="0"/>
              </a:rPr>
              <a:t>Qualified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200" dirty="0" err="1" smtClean="0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[QP] által 				kiadott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bizonylat és gyártási tétel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felszabadítás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17. melléklet: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Parametrikus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felszabadítás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18. melléklet: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Gyógyszerhatóanyag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gyártása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19. melléklet: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Referencia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minták, ellenminták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. melléklet: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Minőségügyi 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kockázatkezelés irányítás  		             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			(</a:t>
            </a:r>
            <a:r>
              <a:rPr lang="hu-HU" sz="3200" dirty="0" err="1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200" dirty="0" err="1"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 Management = QRM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)]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081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5343" y="0"/>
            <a:ext cx="10515600" cy="1325563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1. Minőségirányítás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190170"/>
            <a:ext cx="10515600" cy="5413829"/>
          </a:xfrm>
        </p:spPr>
        <p:txBody>
          <a:bodyPr/>
          <a:lstStyle/>
          <a:p>
            <a:pPr>
              <a:buNone/>
            </a:pPr>
            <a:r>
              <a:rPr lang="hu-HU" u="sng" dirty="0" smtClean="0">
                <a:latin typeface="Corbel" pitchFamily="34" charset="0"/>
              </a:rPr>
              <a:t>Alapelv:</a:t>
            </a:r>
          </a:p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A termék megfelelő legyen arra a célra, amire szánták, és a forgalomba hozatali engedély követelményeinek eleget tegyen.</a:t>
            </a:r>
          </a:p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A termék ne veszélyeztesse a beteget (nem kielégítő:biztonság,minőség,hatékonyság által)</a:t>
            </a:r>
          </a:p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A minőség megvalósításáért a gyógyszergyártó cég felső vezetése felelős</a:t>
            </a:r>
          </a:p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Dokumentáció mindenre terjedjen ki, hatékonyságát folyamatosan kísérjék figyelemmel</a:t>
            </a:r>
          </a:p>
          <a:p>
            <a:r>
              <a:rPr lang="hu-HU" dirty="0" smtClean="0">
                <a:latin typeface="Corbel" pitchFamily="34" charset="0"/>
                <a:cs typeface="Times New Roman" pitchFamily="18" charset="0"/>
              </a:rPr>
              <a:t>Legyen alkalmas személyzet, elegendő és megfelelő helyiség, berendezés és eszköz.</a:t>
            </a:r>
            <a:endParaRPr lang="hu-HU" dirty="0" smtClean="0">
              <a:latin typeface="Corbel" pitchFamily="34" charset="0"/>
            </a:endParaRPr>
          </a:p>
          <a:p>
            <a:pPr>
              <a:buNone/>
            </a:pPr>
            <a:endParaRPr lang="hu-HU" dirty="0" smtClean="0">
              <a:latin typeface="Corbel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9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6614</TotalTime>
  <Words>2892</Words>
  <Application>Microsoft Office PowerPoint</Application>
  <PresentationFormat>Szélesvásznú</PresentationFormat>
  <Paragraphs>373</Paragraphs>
  <Slides>45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45</vt:i4>
      </vt:variant>
    </vt:vector>
  </HeadingPairs>
  <TitlesOfParts>
    <vt:vector size="54" baseType="lpstr">
      <vt:lpstr>Arial</vt:lpstr>
      <vt:lpstr>Calibri</vt:lpstr>
      <vt:lpstr>Calibri Light</vt:lpstr>
      <vt:lpstr>Corbel</vt:lpstr>
      <vt:lpstr>Symbol</vt:lpstr>
      <vt:lpstr>Times New Roman</vt:lpstr>
      <vt:lpstr>Wingdings</vt:lpstr>
      <vt:lpstr>Wingdings 2</vt:lpstr>
      <vt:lpstr>Office-téma</vt:lpstr>
      <vt:lpstr>Takács Rebeka</vt:lpstr>
      <vt:lpstr>Good Manifacturing Practice - Helyes Gyártási Gyakorlat</vt:lpstr>
      <vt:lpstr>Gyógyszergyártási tevékenység</vt:lpstr>
      <vt:lpstr>PowerPoint bemutató</vt:lpstr>
      <vt:lpstr>I. rész Gyógyszerkészítményekre vonatkozó általános szabályok </vt:lpstr>
      <vt:lpstr>PowerPoint bemutató</vt:lpstr>
      <vt:lpstr>PowerPoint bemutató</vt:lpstr>
      <vt:lpstr>PowerPoint bemutató</vt:lpstr>
      <vt:lpstr>1. Minőségirányítás</vt:lpstr>
      <vt:lpstr>1. Minőségirányítás</vt:lpstr>
      <vt:lpstr>Minőségbiztosítás feladatai:</vt:lpstr>
      <vt:lpstr>1.2. Minőség-ellenőrzés (Quality Control-QC):</vt:lpstr>
      <vt:lpstr>1.3. Helyes Gyógyszergyártási Gyakorlat (GMP)</vt:lpstr>
      <vt:lpstr>GMP alapkövetelményei:</vt:lpstr>
      <vt:lpstr>IX. GMP szabályai értelmében szükség van:</vt:lpstr>
      <vt:lpstr>PowerPoint bemutató</vt:lpstr>
      <vt:lpstr>Kulcsemberek</vt:lpstr>
      <vt:lpstr>PowerPoint bemutató</vt:lpstr>
      <vt:lpstr>PowerPoint bemutató</vt:lpstr>
      <vt:lpstr>PowerPoint bemutató</vt:lpstr>
      <vt:lpstr>Minőségi előiratok</vt:lpstr>
      <vt:lpstr>Minőségi előiratok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Összefoglalás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Rebeka</dc:creator>
  <cp:lastModifiedBy>Rebeka</cp:lastModifiedBy>
  <cp:revision>95</cp:revision>
  <dcterms:created xsi:type="dcterms:W3CDTF">2014-03-19T20:27:47Z</dcterms:created>
  <dcterms:modified xsi:type="dcterms:W3CDTF">2014-03-25T12:04:31Z</dcterms:modified>
</cp:coreProperties>
</file>