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0" d="100"/>
          <a:sy n="70" d="100"/>
        </p:scale>
        <p:origin x="-61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8C507-C8E9-4851-9E52-F12F50F5F906}" type="datetimeFigureOut">
              <a:rPr lang="hu-HU" smtClean="0"/>
              <a:t>2014.04.29.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1B385B3-E3B9-482B-A277-E94E37725A1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111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8C507-C8E9-4851-9E52-F12F50F5F906}" type="datetimeFigureOut">
              <a:rPr lang="hu-HU" smtClean="0"/>
              <a:t>2014.04.29.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1B385B3-E3B9-482B-A277-E94E37725A1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392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8C507-C8E9-4851-9E52-F12F50F5F906}" type="datetimeFigureOut">
              <a:rPr lang="hu-HU" smtClean="0"/>
              <a:t>2014.04.29.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1B385B3-E3B9-482B-A277-E94E37725A12}" type="slidenum">
              <a:rPr lang="hu-HU" smtClean="0"/>
              <a:t>‹#›</a:t>
            </a:fld>
            <a:endParaRPr lang="hu-H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5159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8C507-C8E9-4851-9E52-F12F50F5F906}" type="datetimeFigureOut">
              <a:rPr lang="hu-HU" smtClean="0"/>
              <a:t>2014.04.29.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B385B3-E3B9-482B-A277-E94E37725A1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95901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8C507-C8E9-4851-9E52-F12F50F5F906}" type="datetimeFigureOut">
              <a:rPr lang="hu-HU" smtClean="0"/>
              <a:t>2014.04.29.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B385B3-E3B9-482B-A277-E94E37725A12}" type="slidenum">
              <a:rPr lang="hu-HU" smtClean="0"/>
              <a:t>‹#›</a:t>
            </a:fld>
            <a:endParaRPr lang="hu-H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6383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8C507-C8E9-4851-9E52-F12F50F5F906}" type="datetimeFigureOut">
              <a:rPr lang="hu-HU" smtClean="0"/>
              <a:t>2014.04.29.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B385B3-E3B9-482B-A277-E94E37725A1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77603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8C507-C8E9-4851-9E52-F12F50F5F906}" type="datetimeFigureOut">
              <a:rPr lang="hu-HU" smtClean="0"/>
              <a:t>2014.04.29.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85B3-E3B9-482B-A277-E94E37725A1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94719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8C507-C8E9-4851-9E52-F12F50F5F906}" type="datetimeFigureOut">
              <a:rPr lang="hu-HU" smtClean="0"/>
              <a:t>2014.04.29.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85B3-E3B9-482B-A277-E94E37725A1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0359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8C507-C8E9-4851-9E52-F12F50F5F906}" type="datetimeFigureOut">
              <a:rPr lang="hu-HU" smtClean="0"/>
              <a:t>2014.04.29.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85B3-E3B9-482B-A277-E94E37725A1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10318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8C507-C8E9-4851-9E52-F12F50F5F906}" type="datetimeFigureOut">
              <a:rPr lang="hu-HU" smtClean="0"/>
              <a:t>2014.04.29.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1B385B3-E3B9-482B-A277-E94E37725A1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12196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8C507-C8E9-4851-9E52-F12F50F5F906}" type="datetimeFigureOut">
              <a:rPr lang="hu-HU" smtClean="0"/>
              <a:t>2014.04.29.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1B385B3-E3B9-482B-A277-E94E37725A1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674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8C507-C8E9-4851-9E52-F12F50F5F906}" type="datetimeFigureOut">
              <a:rPr lang="hu-HU" smtClean="0"/>
              <a:t>2014.04.29.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1B385B3-E3B9-482B-A277-E94E37725A1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94598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8C507-C8E9-4851-9E52-F12F50F5F906}" type="datetimeFigureOut">
              <a:rPr lang="hu-HU" smtClean="0"/>
              <a:t>2014.04.29.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85B3-E3B9-482B-A277-E94E37725A1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63168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8C507-C8E9-4851-9E52-F12F50F5F906}" type="datetimeFigureOut">
              <a:rPr lang="hu-HU" smtClean="0"/>
              <a:t>2014.04.29.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85B3-E3B9-482B-A277-E94E37725A1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5634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8C507-C8E9-4851-9E52-F12F50F5F906}" type="datetimeFigureOut">
              <a:rPr lang="hu-HU" smtClean="0"/>
              <a:t>2014.04.29.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85B3-E3B9-482B-A277-E94E37725A1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67103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8C507-C8E9-4851-9E52-F12F50F5F906}" type="datetimeFigureOut">
              <a:rPr lang="hu-HU" smtClean="0"/>
              <a:t>2014.04.29.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B385B3-E3B9-482B-A277-E94E37725A1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39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8C507-C8E9-4851-9E52-F12F50F5F906}" type="datetimeFigureOut">
              <a:rPr lang="hu-HU" smtClean="0"/>
              <a:t>2014.04.29.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1B385B3-E3B9-482B-A277-E94E37725A1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41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Esettanulmány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hu-HU" sz="2400" dirty="0" smtClean="0"/>
              <a:t>Futó Péter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77854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Alternatívák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lphaUcPeriod"/>
            </a:pPr>
            <a:r>
              <a:rPr lang="hu-HU" dirty="0" smtClean="0"/>
              <a:t>Maradunk 50 g/l sejtkoncentrációnál, és 16 h fermentációs időnél =&gt; </a:t>
            </a:r>
            <a:r>
              <a:rPr lang="hu-HU" dirty="0" err="1" smtClean="0"/>
              <a:t>fermentor</a:t>
            </a:r>
            <a:r>
              <a:rPr lang="hu-HU" dirty="0" smtClean="0"/>
              <a:t> áttervezés</a:t>
            </a:r>
          </a:p>
          <a:p>
            <a:pPr>
              <a:buFont typeface="+mj-lt"/>
              <a:buAutoNum type="alphaUcPeriod"/>
            </a:pPr>
            <a:r>
              <a:rPr lang="hu-HU" dirty="0" smtClean="0"/>
              <a:t>Elhagyjuk az 50 g/l sejtkoncentrációt és/vagy a 16h fermentációs időt =&gt;nagyobb térfogat és/vagy jobb tisztító eljárás</a:t>
            </a:r>
          </a:p>
          <a:p>
            <a:pPr>
              <a:buFont typeface="+mj-lt"/>
              <a:buAutoNum type="alphaUcPeriod"/>
            </a:pPr>
            <a:r>
              <a:rPr lang="hu-HU" dirty="0" smtClean="0"/>
              <a:t>Más mód a fermentáció lassítására (pl. pH)</a:t>
            </a:r>
          </a:p>
          <a:p>
            <a:pPr>
              <a:buFont typeface="+mj-lt"/>
              <a:buAutoNum type="alphaUcPeriod"/>
            </a:pPr>
            <a:r>
              <a:rPr lang="hu-HU" dirty="0" smtClean="0"/>
              <a:t>Több </a:t>
            </a:r>
            <a:r>
              <a:rPr lang="hu-HU" dirty="0" err="1" smtClean="0"/>
              <a:t>fermentor</a:t>
            </a:r>
            <a:r>
              <a:rPr lang="hu-HU" dirty="0" smtClean="0"/>
              <a:t> alkalmazása</a:t>
            </a:r>
          </a:p>
          <a:p>
            <a:endParaRPr lang="hu-HU" dirty="0"/>
          </a:p>
          <a:p>
            <a:pPr marL="0" indent="0">
              <a:buNone/>
            </a:pPr>
            <a:r>
              <a:rPr lang="hu-HU" sz="2000" dirty="0" smtClean="0"/>
              <a:t>Megoldás: A. , de oxigénnel való dúsítás engedélyezve (30%)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09282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Újraszámítás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számítások szerint 30%-os oxigén levegőztetéssel elérhető a szükséges OTR, megfelelő nyomás ( 2,07 bar), és a teljesítményfelvétel is 4,13kW/m3 alatti érték</a:t>
            </a:r>
          </a:p>
          <a:p>
            <a:r>
              <a:rPr lang="hu-HU" dirty="0" smtClean="0"/>
              <a:t>A kezdeti méretezés fenntartható, amennyiben -20 </a:t>
            </a:r>
            <a:r>
              <a:rPr lang="hu-HU" dirty="0" err="1" smtClean="0"/>
              <a:t>°C-os</a:t>
            </a:r>
            <a:r>
              <a:rPr lang="hu-HU" dirty="0" smtClean="0"/>
              <a:t> hűtőközeg alkalmazunk =&gt; nagyobb ár, csövek, szelepek befagyhatnak</a:t>
            </a:r>
          </a:p>
          <a:p>
            <a:r>
              <a:rPr lang="hu-HU" dirty="0" smtClean="0"/>
              <a:t>A megrendelő elfogadja az ezzel járó többletköltségeket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   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0377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Fermentlé</a:t>
            </a:r>
            <a:r>
              <a:rPr lang="hu-HU" dirty="0" smtClean="0"/>
              <a:t> hűtése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bomlást megakadályozandó, a fermentáció után fél órán belül 4°C-ra kell hűtenünk a </a:t>
            </a:r>
            <a:r>
              <a:rPr lang="hu-HU" dirty="0" err="1" smtClean="0"/>
              <a:t>fermentlevet</a:t>
            </a:r>
            <a:endParaRPr lang="hu-HU" dirty="0" smtClean="0"/>
          </a:p>
          <a:p>
            <a:r>
              <a:rPr lang="hu-HU" dirty="0" smtClean="0"/>
              <a:t>Nem elég gyors a lehűlés</a:t>
            </a:r>
          </a:p>
          <a:p>
            <a:r>
              <a:rPr lang="hu-HU" dirty="0" smtClean="0"/>
              <a:t>Megoldás:</a:t>
            </a:r>
          </a:p>
          <a:p>
            <a:pPr lvl="1"/>
            <a:r>
              <a:rPr lang="hu-HU" dirty="0" smtClean="0"/>
              <a:t>Alacsonyabb hűtőközeg T</a:t>
            </a:r>
          </a:p>
          <a:p>
            <a:pPr lvl="1"/>
            <a:r>
              <a:rPr lang="hu-HU" dirty="0" smtClean="0"/>
              <a:t>Nagyobb átadó felület</a:t>
            </a:r>
          </a:p>
          <a:p>
            <a:pPr lvl="1"/>
            <a:r>
              <a:rPr lang="hu-HU" dirty="0" smtClean="0"/>
              <a:t>Magasabb </a:t>
            </a:r>
            <a:r>
              <a:rPr lang="hu-HU" dirty="0" err="1" smtClean="0"/>
              <a:t>hűtőfolyadékáram</a:t>
            </a:r>
            <a:endParaRPr lang="hu-HU" dirty="0" smtClean="0"/>
          </a:p>
          <a:p>
            <a:pPr lvl="1"/>
            <a:r>
              <a:rPr lang="hu-HU" dirty="0" smtClean="0"/>
              <a:t>Hőcserélő, a </a:t>
            </a:r>
            <a:r>
              <a:rPr lang="hu-HU" dirty="0" err="1" smtClean="0"/>
              <a:t>fermentor</a:t>
            </a:r>
            <a:r>
              <a:rPr lang="hu-HU" dirty="0" smtClean="0"/>
              <a:t> után!</a:t>
            </a:r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001810"/>
              </p:ext>
            </p:extLst>
          </p:nvPr>
        </p:nvGraphicFramePr>
        <p:xfrm>
          <a:off x="7132320" y="3060191"/>
          <a:ext cx="2926080" cy="23823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2733"/>
                <a:gridCol w="1893347"/>
              </a:tblGrid>
              <a:tr h="355436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Idő (min)</a:t>
                      </a:r>
                      <a:endParaRPr lang="hu-HU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Hőmérséklet ( °C)</a:t>
                      </a:r>
                      <a:endParaRPr lang="hu-HU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1123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>
                          <a:effectLst/>
                        </a:rPr>
                        <a:t>0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23,44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181123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5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20,94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81123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10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18,56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81123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>
                          <a:effectLst/>
                        </a:rPr>
                        <a:t>15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16,33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81123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>
                          <a:effectLst/>
                        </a:rPr>
                        <a:t>20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14,22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81123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>
                          <a:effectLst/>
                        </a:rPr>
                        <a:t>30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10,39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81123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>
                          <a:effectLst/>
                        </a:rPr>
                        <a:t>40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6,94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81123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>
                          <a:effectLst/>
                        </a:rPr>
                        <a:t>50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3,89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256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Tervezés eredményei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>
              <a:buFont typeface="Monotype Sorts" pitchFamily="2" charset="2"/>
              <a:buNone/>
            </a:pPr>
            <a:r>
              <a:rPr lang="hu-HU" dirty="0"/>
              <a:t>Teljes </a:t>
            </a:r>
            <a:r>
              <a:rPr lang="hu-HU" dirty="0" smtClean="0"/>
              <a:t>térfogat: 32,50 </a:t>
            </a:r>
            <a:r>
              <a:rPr lang="hu-HU" dirty="0"/>
              <a:t>m</a:t>
            </a:r>
            <a:r>
              <a:rPr lang="hu-HU" baseline="30000" dirty="0"/>
              <a:t>3 </a:t>
            </a:r>
            <a:endParaRPr lang="hu-HU" dirty="0"/>
          </a:p>
          <a:p>
            <a:pPr>
              <a:buFont typeface="Monotype Sorts" pitchFamily="2" charset="2"/>
              <a:buNone/>
            </a:pPr>
            <a:r>
              <a:rPr lang="hu-HU" dirty="0"/>
              <a:t>Folyadék </a:t>
            </a:r>
            <a:r>
              <a:rPr lang="hu-HU" dirty="0" smtClean="0"/>
              <a:t>térfogat: 22,73 </a:t>
            </a:r>
            <a:r>
              <a:rPr lang="hu-HU" dirty="0"/>
              <a:t>m</a:t>
            </a:r>
            <a:r>
              <a:rPr lang="hu-HU" baseline="30000" dirty="0"/>
              <a:t>3</a:t>
            </a:r>
            <a:endParaRPr lang="hu-HU" dirty="0"/>
          </a:p>
          <a:p>
            <a:pPr>
              <a:buFont typeface="Monotype Sorts" pitchFamily="2" charset="2"/>
              <a:buNone/>
            </a:pPr>
            <a:r>
              <a:rPr lang="hu-HU" dirty="0" smtClean="0"/>
              <a:t>Tartályátmérő: 2,74 </a:t>
            </a:r>
            <a:r>
              <a:rPr lang="hu-HU" dirty="0"/>
              <a:t>m</a:t>
            </a:r>
          </a:p>
          <a:p>
            <a:pPr>
              <a:buFont typeface="Monotype Sorts" pitchFamily="2" charset="2"/>
              <a:buNone/>
            </a:pPr>
            <a:r>
              <a:rPr lang="hu-HU" dirty="0" smtClean="0"/>
              <a:t>Tartálymagasság: 5 </a:t>
            </a:r>
            <a:r>
              <a:rPr lang="hu-HU" dirty="0"/>
              <a:t>m</a:t>
            </a:r>
          </a:p>
          <a:p>
            <a:pPr>
              <a:buFont typeface="Monotype Sorts" pitchFamily="2" charset="2"/>
              <a:buNone/>
            </a:pPr>
            <a:r>
              <a:rPr lang="hu-HU" dirty="0" smtClean="0"/>
              <a:t>Nem </a:t>
            </a:r>
            <a:r>
              <a:rPr lang="hu-HU" dirty="0" err="1"/>
              <a:t>lev</a:t>
            </a:r>
            <a:r>
              <a:rPr lang="hu-HU" dirty="0"/>
              <a:t>. </a:t>
            </a:r>
            <a:r>
              <a:rPr lang="hu-HU" dirty="0" err="1" smtClean="0"/>
              <a:t>foly.magassága</a:t>
            </a:r>
            <a:r>
              <a:rPr lang="hu-HU" dirty="0" smtClean="0"/>
              <a:t> : 4,11m</a:t>
            </a:r>
            <a:endParaRPr lang="hu-HU" dirty="0"/>
          </a:p>
          <a:p>
            <a:pPr>
              <a:buFont typeface="Monotype Sorts" pitchFamily="2" charset="2"/>
              <a:buNone/>
            </a:pPr>
            <a:r>
              <a:rPr lang="hu-HU" dirty="0" smtClean="0"/>
              <a:t>Nem </a:t>
            </a:r>
            <a:r>
              <a:rPr lang="hu-HU" dirty="0" err="1"/>
              <a:t>lev</a:t>
            </a:r>
            <a:r>
              <a:rPr lang="hu-HU" dirty="0"/>
              <a:t>. </a:t>
            </a:r>
            <a:r>
              <a:rPr lang="hu-HU" dirty="0" err="1"/>
              <a:t>foly.mag</a:t>
            </a:r>
            <a:r>
              <a:rPr lang="hu-HU" dirty="0"/>
              <a:t>./</a:t>
            </a:r>
            <a:r>
              <a:rPr lang="hu-HU" dirty="0" smtClean="0"/>
              <a:t>átmérő: 1,51 </a:t>
            </a:r>
            <a:endParaRPr lang="hu-HU" dirty="0"/>
          </a:p>
          <a:p>
            <a:pPr>
              <a:buFont typeface="Monotype Sorts" pitchFamily="2" charset="2"/>
              <a:buNone/>
            </a:pPr>
            <a:r>
              <a:rPr lang="hu-HU" dirty="0" smtClean="0"/>
              <a:t>Tartálymagasság/átmérő: 2,20 </a:t>
            </a:r>
          </a:p>
          <a:p>
            <a:pPr>
              <a:buFont typeface="Monotype Sorts" pitchFamily="2" charset="2"/>
              <a:buNone/>
            </a:pPr>
            <a:endParaRPr lang="hu-HU" baseline="30000" dirty="0" smtClean="0"/>
          </a:p>
          <a:p>
            <a:pPr>
              <a:buFont typeface="Monotype Sorts" pitchFamily="2" charset="2"/>
              <a:buNone/>
            </a:pPr>
            <a:endParaRPr lang="hu-HU" baseline="30000" dirty="0"/>
          </a:p>
          <a:p>
            <a:pPr>
              <a:buNone/>
            </a:pPr>
            <a:r>
              <a:rPr lang="hu-HU" dirty="0"/>
              <a:t>Tartály folyadékszintje: 70</a:t>
            </a:r>
            <a:r>
              <a:rPr lang="hu-HU" dirty="0" smtClean="0"/>
              <a:t>%</a:t>
            </a:r>
          </a:p>
          <a:p>
            <a:pPr>
              <a:buFont typeface="Monotype Sorts" pitchFamily="2" charset="2"/>
              <a:buNone/>
            </a:pPr>
            <a:r>
              <a:rPr lang="hu-HU" dirty="0" smtClean="0"/>
              <a:t>OTR: 9,6 g O2 /l*h</a:t>
            </a:r>
            <a:endParaRPr lang="hu-HU" dirty="0"/>
          </a:p>
          <a:p>
            <a:pPr>
              <a:buFont typeface="Monotype Sorts" pitchFamily="2" charset="2"/>
              <a:buNone/>
            </a:pPr>
            <a:r>
              <a:rPr lang="hu-HU" dirty="0" smtClean="0"/>
              <a:t>Nyomás: 2,1 </a:t>
            </a:r>
            <a:r>
              <a:rPr lang="hu-HU" dirty="0"/>
              <a:t>bar</a:t>
            </a:r>
          </a:p>
          <a:p>
            <a:pPr>
              <a:buFont typeface="Monotype Sorts" pitchFamily="2" charset="2"/>
              <a:buNone/>
            </a:pPr>
            <a:r>
              <a:rPr lang="hu-HU" dirty="0"/>
              <a:t>O</a:t>
            </a:r>
            <a:r>
              <a:rPr lang="hu-HU" baseline="-25000" dirty="0"/>
              <a:t>2 </a:t>
            </a:r>
            <a:r>
              <a:rPr lang="hu-HU" dirty="0"/>
              <a:t>átadás </a:t>
            </a:r>
            <a:r>
              <a:rPr lang="hu-HU" dirty="0" smtClean="0"/>
              <a:t>hatásfoka: 25,7</a:t>
            </a:r>
            <a:r>
              <a:rPr lang="hu-HU" dirty="0"/>
              <a:t>%</a:t>
            </a:r>
          </a:p>
          <a:p>
            <a:pPr>
              <a:buFont typeface="Monotype Sorts" pitchFamily="2" charset="2"/>
              <a:buNone/>
            </a:pPr>
            <a:r>
              <a:rPr lang="hu-HU" dirty="0" smtClean="0"/>
              <a:t>Teljes gázáram: 0,891 </a:t>
            </a:r>
            <a:r>
              <a:rPr lang="hu-HU" dirty="0"/>
              <a:t>m</a:t>
            </a:r>
            <a:r>
              <a:rPr lang="hu-HU" baseline="30000" dirty="0"/>
              <a:t>3</a:t>
            </a:r>
            <a:r>
              <a:rPr lang="hu-HU" dirty="0"/>
              <a:t>/min</a:t>
            </a:r>
          </a:p>
          <a:p>
            <a:pPr>
              <a:buFont typeface="Monotype Sorts" pitchFamily="2" charset="2"/>
              <a:buNone/>
            </a:pPr>
            <a:r>
              <a:rPr lang="hu-HU" dirty="0"/>
              <a:t>O</a:t>
            </a:r>
            <a:r>
              <a:rPr lang="hu-HU" baseline="-25000" dirty="0"/>
              <a:t>2 </a:t>
            </a:r>
            <a:r>
              <a:rPr lang="hu-HU" dirty="0" smtClean="0"/>
              <a:t>áram: 0,10 </a:t>
            </a:r>
            <a:r>
              <a:rPr lang="hu-HU" dirty="0"/>
              <a:t>m</a:t>
            </a:r>
            <a:r>
              <a:rPr lang="hu-HU" baseline="30000" dirty="0"/>
              <a:t>3</a:t>
            </a:r>
            <a:r>
              <a:rPr lang="hu-HU" dirty="0"/>
              <a:t>/min</a:t>
            </a:r>
            <a:endParaRPr lang="hu-HU" baseline="-250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1140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Végső méretek</a:t>
            </a:r>
            <a:r>
              <a:rPr lang="hu-HU" dirty="0" smtClean="0"/>
              <a:t>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92925" y="1905000"/>
            <a:ext cx="8915400" cy="4437888"/>
          </a:xfrm>
        </p:spPr>
        <p:txBody>
          <a:bodyPr numCol="2">
            <a:normAutofit/>
          </a:bodyPr>
          <a:lstStyle/>
          <a:p>
            <a:pPr>
              <a:buFont typeface="Monotype Sorts" pitchFamily="2" charset="2"/>
              <a:buNone/>
            </a:pPr>
            <a:r>
              <a:rPr lang="hu-HU" dirty="0" smtClean="0"/>
              <a:t>Levegőztetett </a:t>
            </a:r>
            <a:r>
              <a:rPr lang="hu-HU" dirty="0" err="1" smtClean="0"/>
              <a:t>foly</a:t>
            </a:r>
            <a:r>
              <a:rPr lang="hu-HU" dirty="0" smtClean="0"/>
              <a:t>. magassága: 5,18 </a:t>
            </a:r>
            <a:r>
              <a:rPr lang="hu-HU" dirty="0"/>
              <a:t>m</a:t>
            </a:r>
          </a:p>
          <a:p>
            <a:pPr>
              <a:buFont typeface="Monotype Sorts" pitchFamily="2" charset="2"/>
              <a:buNone/>
            </a:pPr>
            <a:r>
              <a:rPr lang="hu-HU" dirty="0" smtClean="0"/>
              <a:t>Turbinák száma: 2</a:t>
            </a:r>
            <a:endParaRPr lang="hu-HU" dirty="0"/>
          </a:p>
          <a:p>
            <a:pPr>
              <a:buFont typeface="Monotype Sorts" pitchFamily="2" charset="2"/>
              <a:buNone/>
            </a:pPr>
            <a:r>
              <a:rPr lang="hu-HU" dirty="0" smtClean="0"/>
              <a:t>Axiális </a:t>
            </a:r>
            <a:r>
              <a:rPr lang="hu-HU" dirty="0"/>
              <a:t>terelőlapátok </a:t>
            </a:r>
            <a:r>
              <a:rPr lang="hu-HU" dirty="0" smtClean="0"/>
              <a:t>száma: 1</a:t>
            </a:r>
            <a:endParaRPr lang="hu-HU" dirty="0"/>
          </a:p>
          <a:p>
            <a:pPr>
              <a:buFont typeface="Monotype Sorts" pitchFamily="2" charset="2"/>
              <a:buNone/>
            </a:pPr>
            <a:r>
              <a:rPr lang="hu-HU" dirty="0" smtClean="0"/>
              <a:t>Keverő fordulatszáma:  </a:t>
            </a:r>
            <a:r>
              <a:rPr lang="hu-HU" dirty="0"/>
              <a:t>108 1/perc</a:t>
            </a:r>
          </a:p>
          <a:p>
            <a:pPr>
              <a:buFont typeface="Monotype Sorts" pitchFamily="2" charset="2"/>
              <a:buNone/>
            </a:pPr>
            <a:r>
              <a:rPr lang="hu-HU" dirty="0" smtClean="0"/>
              <a:t>Turbina átmérő: 1,16 </a:t>
            </a:r>
            <a:r>
              <a:rPr lang="hu-HU" dirty="0"/>
              <a:t>m</a:t>
            </a:r>
          </a:p>
          <a:p>
            <a:pPr>
              <a:buFont typeface="Monotype Sorts" pitchFamily="2" charset="2"/>
              <a:buNone/>
            </a:pPr>
            <a:r>
              <a:rPr lang="hu-HU" dirty="0" err="1" smtClean="0"/>
              <a:t>Ax</a:t>
            </a:r>
            <a:r>
              <a:rPr lang="hu-HU" dirty="0"/>
              <a:t>. terelőlapát </a:t>
            </a:r>
            <a:r>
              <a:rPr lang="hu-HU" dirty="0" smtClean="0"/>
              <a:t>átmérő: 0,91 </a:t>
            </a:r>
            <a:r>
              <a:rPr lang="hu-HU" dirty="0"/>
              <a:t>m</a:t>
            </a:r>
          </a:p>
          <a:p>
            <a:pPr>
              <a:buFont typeface="Monotype Sorts" pitchFamily="2" charset="2"/>
              <a:buNone/>
            </a:pPr>
            <a:r>
              <a:rPr lang="hu-HU" dirty="0" smtClean="0"/>
              <a:t>Hűtési hőmérséklet: </a:t>
            </a:r>
            <a:r>
              <a:rPr lang="hu-HU" dirty="0"/>
              <a:t>-20 </a:t>
            </a:r>
            <a:r>
              <a:rPr lang="hu-HU" dirty="0">
                <a:sym typeface="Symbol" panose="05050102010706020507" pitchFamily="18" charset="2"/>
              </a:rPr>
              <a:t>C</a:t>
            </a:r>
            <a:endParaRPr lang="hu-HU" dirty="0"/>
          </a:p>
          <a:p>
            <a:pPr>
              <a:buFont typeface="Monotype Sorts" pitchFamily="2" charset="2"/>
              <a:buNone/>
            </a:pPr>
            <a:r>
              <a:rPr lang="hu-HU" dirty="0" err="1" smtClean="0"/>
              <a:t>Hűtőfoly</a:t>
            </a:r>
            <a:r>
              <a:rPr lang="hu-HU" dirty="0" smtClean="0"/>
              <a:t>. árama: 550,61 </a:t>
            </a:r>
            <a:r>
              <a:rPr lang="hu-HU" dirty="0"/>
              <a:t>L/perc</a:t>
            </a:r>
          </a:p>
          <a:p>
            <a:pPr>
              <a:buFont typeface="Monotype Sorts" pitchFamily="2" charset="2"/>
              <a:buNone/>
            </a:pPr>
            <a:r>
              <a:rPr lang="hu-HU" dirty="0" err="1" smtClean="0"/>
              <a:t>Hőátadó</a:t>
            </a:r>
            <a:r>
              <a:rPr lang="hu-HU" dirty="0" smtClean="0"/>
              <a:t> felület: 38,25 </a:t>
            </a:r>
            <a:r>
              <a:rPr lang="hu-HU" dirty="0"/>
              <a:t>m</a:t>
            </a:r>
            <a:r>
              <a:rPr lang="hu-HU" baseline="30000" dirty="0"/>
              <a:t>2</a:t>
            </a:r>
            <a:endParaRPr lang="hu-HU" dirty="0"/>
          </a:p>
          <a:p>
            <a:pPr>
              <a:buFont typeface="Monotype Sorts" pitchFamily="2" charset="2"/>
              <a:buNone/>
            </a:pPr>
            <a:r>
              <a:rPr lang="hu-HU" dirty="0"/>
              <a:t>Spirál </a:t>
            </a:r>
            <a:r>
              <a:rPr lang="hu-HU" dirty="0" smtClean="0"/>
              <a:t>csőátmérő: </a:t>
            </a:r>
            <a:r>
              <a:rPr lang="hu-HU" dirty="0"/>
              <a:t>-</a:t>
            </a:r>
          </a:p>
          <a:p>
            <a:pPr>
              <a:buFont typeface="Monotype Sorts" pitchFamily="2" charset="2"/>
              <a:buNone/>
            </a:pPr>
            <a:r>
              <a:rPr lang="hu-HU" dirty="0" smtClean="0"/>
              <a:t>Csőhossz: </a:t>
            </a:r>
            <a:r>
              <a:rPr lang="hu-HU" dirty="0"/>
              <a:t>-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8042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606573" y="1129078"/>
            <a:ext cx="8911687" cy="1280890"/>
          </a:xfrm>
        </p:spPr>
        <p:txBody>
          <a:bodyPr/>
          <a:lstStyle/>
          <a:p>
            <a:r>
              <a:rPr lang="hu-HU" dirty="0" smtClean="0"/>
              <a:t>Összefoglalás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89212" y="2670945"/>
            <a:ext cx="8915400" cy="37776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3000" dirty="0" smtClean="0"/>
              <a:t>A tervezési munka tulajdonképpen  kiegyensúlyozott integrációja az egyes faktoroknak, mely során elkerülhetetlenek az iterációs számítások és a kompromisszumok</a:t>
            </a:r>
          </a:p>
          <a:p>
            <a:pPr marL="0" indent="0" algn="just">
              <a:buNone/>
            </a:pPr>
            <a:endParaRPr lang="hu-HU" sz="3000" dirty="0"/>
          </a:p>
          <a:p>
            <a:pPr marL="0" indent="0" algn="just">
              <a:buNone/>
            </a:pPr>
            <a:endParaRPr lang="hu-HU" sz="3000" dirty="0" smtClean="0"/>
          </a:p>
        </p:txBody>
      </p:sp>
    </p:spTree>
    <p:extLst>
      <p:ext uri="{BB962C8B-B14F-4D97-AF65-F5344CB8AC3E}">
        <p14:creationId xmlns:p14="http://schemas.microsoft.com/office/powerpoint/2010/main" val="217286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sz="2000" dirty="0" smtClean="0"/>
              <a:t>Mi az előnye/hátránya a magas nyomásnak a </a:t>
            </a:r>
            <a:r>
              <a:rPr lang="hu-HU" sz="2000" dirty="0" err="1" smtClean="0"/>
              <a:t>fermentorban</a:t>
            </a:r>
            <a:r>
              <a:rPr lang="hu-HU" sz="2000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hu-HU" sz="2000" dirty="0" smtClean="0"/>
              <a:t>Mi az elárasztás?</a:t>
            </a:r>
          </a:p>
          <a:p>
            <a:pPr>
              <a:lnSpc>
                <a:spcPct val="150000"/>
              </a:lnSpc>
            </a:pPr>
            <a:r>
              <a:rPr lang="hu-HU" sz="2000" dirty="0" smtClean="0"/>
              <a:t>Mitől függ a keverő teljesítményfelvétele és hogyan?</a:t>
            </a:r>
          </a:p>
          <a:p>
            <a:pPr>
              <a:lnSpc>
                <a:spcPct val="150000"/>
              </a:lnSpc>
            </a:pPr>
            <a:r>
              <a:rPr lang="hu-HU" sz="2000" dirty="0" smtClean="0"/>
              <a:t>Mi a 0°C alatti hűtőközeg alkalmazásának hátránya?</a:t>
            </a:r>
          </a:p>
          <a:p>
            <a:pPr>
              <a:lnSpc>
                <a:spcPct val="150000"/>
              </a:lnSpc>
            </a:pPr>
            <a:r>
              <a:rPr lang="hu-HU" sz="2000" dirty="0" smtClean="0"/>
              <a:t>Hogyan függ a fajlagos szaporodási sebesség a hőmérséklettől?</a:t>
            </a:r>
          </a:p>
        </p:txBody>
      </p:sp>
    </p:spTree>
    <p:extLst>
      <p:ext uri="{BB962C8B-B14F-4D97-AF65-F5344CB8AC3E}">
        <p14:creationId xmlns:p14="http://schemas.microsoft.com/office/powerpoint/2010/main" val="366754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Tervezési példa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Célkitűzések</a:t>
            </a:r>
          </a:p>
          <a:p>
            <a:pPr lvl="1"/>
            <a:r>
              <a:rPr lang="hu-HU" sz="1800" dirty="0" smtClean="0"/>
              <a:t>Mit szeretne a megrendelő?</a:t>
            </a:r>
          </a:p>
          <a:p>
            <a:pPr lvl="1"/>
            <a:r>
              <a:rPr lang="hu-HU" sz="1800" dirty="0" smtClean="0"/>
              <a:t>Előfordulhat, hogy nem teljesíthetőek</a:t>
            </a:r>
          </a:p>
          <a:p>
            <a:pPr lvl="2"/>
            <a:r>
              <a:rPr lang="hu-HU" sz="1800" dirty="0" smtClean="0"/>
              <a:t>Pl. Túl drága berendezés =&gt; vita, iteráció</a:t>
            </a:r>
          </a:p>
          <a:p>
            <a:pPr lvl="1"/>
            <a:r>
              <a:rPr lang="hu-HU" sz="1800" dirty="0"/>
              <a:t>Figyelembe kell venni a tervezésnél a folyamat további lépéseit</a:t>
            </a:r>
          </a:p>
          <a:p>
            <a:pPr lvl="2"/>
            <a:endParaRPr lang="hu-HU" dirty="0" smtClean="0"/>
          </a:p>
          <a:p>
            <a:pPr marL="914400" lvl="2" indent="0"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77287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Elvárások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89212" y="1365504"/>
            <a:ext cx="8915400" cy="4545718"/>
          </a:xfrm>
        </p:spPr>
        <p:txBody>
          <a:bodyPr/>
          <a:lstStyle/>
          <a:p>
            <a:r>
              <a:rPr lang="hu-HU" dirty="0" smtClean="0"/>
              <a:t>Termék: </a:t>
            </a:r>
            <a:r>
              <a:rPr lang="hu-HU" dirty="0" err="1" smtClean="0"/>
              <a:t>rekombináns</a:t>
            </a:r>
            <a:r>
              <a:rPr lang="hu-HU" dirty="0" smtClean="0"/>
              <a:t> organizmus által termelt </a:t>
            </a:r>
            <a:r>
              <a:rPr lang="hu-HU" dirty="0" err="1" smtClean="0"/>
              <a:t>intracelluláris</a:t>
            </a:r>
            <a:r>
              <a:rPr lang="hu-HU" dirty="0" smtClean="0"/>
              <a:t> anyag</a:t>
            </a:r>
          </a:p>
          <a:p>
            <a:r>
              <a:rPr lang="hu-HU" dirty="0" smtClean="0"/>
              <a:t>Éves termelés: 30.000 kg tiszta és száraz termék</a:t>
            </a:r>
          </a:p>
          <a:p>
            <a:r>
              <a:rPr lang="hu-HU" dirty="0" smtClean="0"/>
              <a:t>Fermentációra vonatkozó adatok:</a:t>
            </a:r>
          </a:p>
          <a:p>
            <a:pPr lvl="1"/>
            <a:r>
              <a:rPr lang="hu-HU" dirty="0" smtClean="0"/>
              <a:t>Maximális sejttömeg amit el szeretnénk érni: 50 g/l</a:t>
            </a:r>
          </a:p>
          <a:p>
            <a:pPr lvl="1"/>
            <a:r>
              <a:rPr lang="hu-HU" dirty="0" smtClean="0"/>
              <a:t>Maximális termékmennyiség: 0,05 g/</a:t>
            </a:r>
            <a:r>
              <a:rPr lang="hu-HU" dirty="0" err="1" smtClean="0"/>
              <a:t>g</a:t>
            </a:r>
            <a:r>
              <a:rPr lang="hu-HU" dirty="0" smtClean="0"/>
              <a:t> sejt (száraz)</a:t>
            </a:r>
          </a:p>
          <a:p>
            <a:pPr lvl="1"/>
            <a:r>
              <a:rPr lang="hu-HU" dirty="0" smtClean="0"/>
              <a:t>Oxigénhozam: </a:t>
            </a:r>
            <a:r>
              <a:rPr lang="hu-HU" dirty="0" err="1" smtClean="0"/>
              <a:t>Yx</a:t>
            </a:r>
            <a:r>
              <a:rPr lang="hu-HU" dirty="0" smtClean="0"/>
              <a:t>/o=1,0</a:t>
            </a:r>
          </a:p>
          <a:p>
            <a:pPr lvl="1"/>
            <a:r>
              <a:rPr lang="hu-HU" dirty="0" err="1" smtClean="0"/>
              <a:t>Glükózhozam</a:t>
            </a:r>
            <a:r>
              <a:rPr lang="hu-HU" dirty="0" smtClean="0"/>
              <a:t>:  </a:t>
            </a:r>
            <a:r>
              <a:rPr lang="hu-HU" dirty="0" err="1" smtClean="0"/>
              <a:t>Yx</a:t>
            </a:r>
            <a:r>
              <a:rPr lang="hu-HU" dirty="0" smtClean="0"/>
              <a:t>/s= 0,4</a:t>
            </a:r>
          </a:p>
          <a:p>
            <a:pPr lvl="1"/>
            <a:r>
              <a:rPr lang="hu-HU" dirty="0" smtClean="0"/>
              <a:t>Növekedési sebesség: 0,3 h-1 (jelenlegi táptalaj, 30 °C, pH= 6,5)</a:t>
            </a:r>
          </a:p>
          <a:p>
            <a:pPr lvl="1"/>
            <a:r>
              <a:rPr lang="hu-HU" dirty="0" smtClean="0"/>
              <a:t>Táptalaj: különböző sók, élesztő kivonat, </a:t>
            </a:r>
            <a:r>
              <a:rPr lang="hu-HU" dirty="0" err="1" smtClean="0"/>
              <a:t>tiamin</a:t>
            </a:r>
            <a:r>
              <a:rPr lang="hu-HU" dirty="0" smtClean="0"/>
              <a:t>, glükóz =&gt; 5 g/l</a:t>
            </a:r>
          </a:p>
          <a:p>
            <a:pPr lvl="1"/>
            <a:r>
              <a:rPr lang="hu-HU" dirty="0" smtClean="0"/>
              <a:t>Fermentáció hőmérséklete: 30 °C</a:t>
            </a:r>
          </a:p>
          <a:p>
            <a:pPr lvl="1"/>
            <a:r>
              <a:rPr lang="hu-HU" dirty="0" smtClean="0"/>
              <a:t>Fermentáció pH= 6,5 ( kénsav, ammónia)</a:t>
            </a:r>
          </a:p>
          <a:p>
            <a:pPr lvl="1"/>
            <a:r>
              <a:rPr lang="hu-HU" dirty="0" smtClean="0"/>
              <a:t>Fermentáció időtartalma: 18h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8475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Elvárások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92925" y="1584960"/>
            <a:ext cx="8915400" cy="4118998"/>
          </a:xfrm>
        </p:spPr>
        <p:txBody>
          <a:bodyPr/>
          <a:lstStyle/>
          <a:p>
            <a:r>
              <a:rPr lang="hu-HU" dirty="0" smtClean="0"/>
              <a:t>Oldott oxigén: 30%-os relatív telítettség fenntartása a levegőhöz képest</a:t>
            </a:r>
          </a:p>
          <a:p>
            <a:r>
              <a:rPr lang="hu-HU" dirty="0" smtClean="0"/>
              <a:t>Hűtés: a fermentáció végére 4 °C </a:t>
            </a:r>
            <a:r>
              <a:rPr lang="hu-HU" dirty="0" err="1" smtClean="0"/>
              <a:t>fermentlé</a:t>
            </a:r>
            <a:r>
              <a:rPr lang="hu-HU" dirty="0" smtClean="0"/>
              <a:t> (30 min, levegő nélkül)  </a:t>
            </a:r>
          </a:p>
          <a:p>
            <a:r>
              <a:rPr lang="hu-HU" dirty="0" smtClean="0"/>
              <a:t>A hőmérséklet hatása a termékre: 22-32 °C nincs hatás</a:t>
            </a:r>
          </a:p>
          <a:p>
            <a:r>
              <a:rPr lang="hu-HU" dirty="0" smtClean="0"/>
              <a:t>A hőmérséklet hatása a növekedésre:</a:t>
            </a:r>
          </a:p>
          <a:p>
            <a:pPr lvl="1"/>
            <a:r>
              <a:rPr lang="hu-HU" dirty="0" err="1" smtClean="0"/>
              <a:t>Arrhenius</a:t>
            </a:r>
            <a:r>
              <a:rPr lang="hu-HU" dirty="0" smtClean="0"/>
              <a:t> összefüggés:  </a:t>
            </a:r>
            <a:r>
              <a:rPr lang="hu-HU" sz="1400" dirty="0" smtClean="0"/>
              <a:t>µ = µ</a:t>
            </a:r>
            <a:r>
              <a:rPr lang="hu-HU" sz="1400" baseline="-25000" dirty="0" smtClean="0"/>
              <a:t>0</a:t>
            </a:r>
            <a:r>
              <a:rPr lang="hu-HU" sz="1400" dirty="0" smtClean="0"/>
              <a:t> </a:t>
            </a:r>
            <a:r>
              <a:rPr lang="hu-HU" sz="1400" dirty="0" err="1" smtClean="0"/>
              <a:t>exp</a:t>
            </a:r>
            <a:r>
              <a:rPr lang="hu-HU" sz="1400" dirty="0" smtClean="0"/>
              <a:t> (</a:t>
            </a:r>
            <a:r>
              <a:rPr lang="hu-HU" sz="1400" dirty="0" err="1" smtClean="0"/>
              <a:t>-E</a:t>
            </a:r>
            <a:r>
              <a:rPr lang="hu-HU" sz="1400" baseline="-25000" dirty="0" err="1" smtClean="0"/>
              <a:t>a</a:t>
            </a:r>
            <a:r>
              <a:rPr lang="hu-HU" sz="1400" dirty="0" smtClean="0"/>
              <a:t>/R </a:t>
            </a:r>
            <a:r>
              <a:rPr lang="hu-HU" sz="1400" dirty="0" err="1" smtClean="0"/>
              <a:t>T</a:t>
            </a:r>
            <a:r>
              <a:rPr lang="hu-HU" sz="1400" baseline="-25000" dirty="0" err="1" smtClean="0"/>
              <a:t>abs</a:t>
            </a:r>
            <a:r>
              <a:rPr lang="hu-HU" sz="1400" dirty="0" smtClean="0"/>
              <a:t> )</a:t>
            </a:r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9359" y="3644459"/>
            <a:ext cx="4478817" cy="2862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19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Célkitűzések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Kihozatal: 80%</a:t>
            </a:r>
          </a:p>
          <a:p>
            <a:r>
              <a:rPr lang="hu-HU" dirty="0" err="1" smtClean="0"/>
              <a:t>Biobiztonsági</a:t>
            </a:r>
            <a:r>
              <a:rPr lang="hu-HU" dirty="0" smtClean="0"/>
              <a:t> szint: BSL-2</a:t>
            </a:r>
          </a:p>
          <a:p>
            <a:r>
              <a:rPr lang="hu-HU" dirty="0" err="1" smtClean="0"/>
              <a:t>Validálhatóság</a:t>
            </a:r>
            <a:r>
              <a:rPr lang="hu-HU" dirty="0" smtClean="0"/>
              <a:t>: GMP</a:t>
            </a:r>
          </a:p>
          <a:p>
            <a:r>
              <a:rPr lang="hu-HU" dirty="0" smtClean="0"/>
              <a:t>Munkanapok: 330 nap egy évben, 24 h naponta, 7 nap egy héten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1988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Méretezés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89212" y="1402080"/>
            <a:ext cx="8915400" cy="4509142"/>
          </a:xfrm>
        </p:spPr>
        <p:txBody>
          <a:bodyPr/>
          <a:lstStyle/>
          <a:p>
            <a:r>
              <a:rPr lang="hu-HU" dirty="0" smtClean="0"/>
              <a:t>Éves gyártás: 30.000 kg/ 0,8 = 37.500 kg</a:t>
            </a:r>
          </a:p>
          <a:p>
            <a:r>
              <a:rPr lang="hu-HU" dirty="0" smtClean="0"/>
              <a:t>Éves sejttömeg: 37.500 kg/ 0,05 = 750.000 kg</a:t>
            </a:r>
          </a:p>
          <a:p>
            <a:r>
              <a:rPr lang="hu-HU" dirty="0" smtClean="0"/>
              <a:t>Éves fermentáció össztérfogata: 750.000*1000/50 = 15.000.000 l</a:t>
            </a:r>
          </a:p>
          <a:p>
            <a:r>
              <a:rPr lang="hu-HU" dirty="0" smtClean="0"/>
              <a:t>Napi termelés: 15.000.000/330 = 45.540 l =&gt; </a:t>
            </a:r>
            <a:r>
              <a:rPr lang="hu-HU" dirty="0" err="1" smtClean="0"/>
              <a:t>fermentor</a:t>
            </a:r>
            <a:r>
              <a:rPr lang="hu-HU" dirty="0" smtClean="0"/>
              <a:t> munkatérfogata</a:t>
            </a:r>
          </a:p>
          <a:p>
            <a:r>
              <a:rPr lang="hu-HU" dirty="0" smtClean="0"/>
              <a:t>OTR= (µ/</a:t>
            </a:r>
            <a:r>
              <a:rPr lang="hu-HU" dirty="0" err="1" smtClean="0"/>
              <a:t>Yx</a:t>
            </a:r>
            <a:r>
              <a:rPr lang="hu-HU" dirty="0" smtClean="0"/>
              <a:t>/o)x = 15 g/(l*h)</a:t>
            </a:r>
          </a:p>
          <a:p>
            <a:r>
              <a:rPr lang="hu-HU" dirty="0" err="1" smtClean="0"/>
              <a:t>Q</a:t>
            </a:r>
            <a:r>
              <a:rPr lang="hu-HU" baseline="-25000" dirty="0" err="1" smtClean="0"/>
              <a:t>met</a:t>
            </a:r>
            <a:r>
              <a:rPr lang="hu-HU" dirty="0" smtClean="0"/>
              <a:t> = 5,427* 10</a:t>
            </a:r>
            <a:r>
              <a:rPr lang="hu-HU" baseline="30000" dirty="0" smtClean="0"/>
              <a:t>6 </a:t>
            </a:r>
            <a:r>
              <a:rPr lang="hu-HU" dirty="0" smtClean="0"/>
              <a:t>kJ/h</a:t>
            </a:r>
          </a:p>
          <a:p>
            <a:endParaRPr lang="hu-HU" dirty="0"/>
          </a:p>
          <a:p>
            <a:pPr marL="0" indent="0">
              <a:buNone/>
            </a:pPr>
            <a:r>
              <a:rPr lang="hu-HU" dirty="0" smtClean="0"/>
              <a:t>Nem realisztikus értékek =&gt; előzetes méretezési számítások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1338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Előzetes méretezési számítások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89212" y="1438656"/>
            <a:ext cx="8915400" cy="5205984"/>
          </a:xfrm>
        </p:spPr>
        <p:txBody>
          <a:bodyPr>
            <a:normAutofit/>
          </a:bodyPr>
          <a:lstStyle/>
          <a:p>
            <a:r>
              <a:rPr lang="hu-HU" dirty="0" smtClean="0"/>
              <a:t>Hosszú átfutási idő =&gt; lehető leggyorsabban ( 6 hónap v. több)</a:t>
            </a:r>
          </a:p>
          <a:p>
            <a:r>
              <a:rPr lang="hu-HU" dirty="0" smtClean="0"/>
              <a:t>Tervezési korlátok</a:t>
            </a:r>
          </a:p>
          <a:p>
            <a:pPr lvl="1"/>
            <a:r>
              <a:rPr lang="hu-HU" dirty="0" err="1" smtClean="0"/>
              <a:t>Fermentor</a:t>
            </a:r>
            <a:r>
              <a:rPr lang="hu-HU" dirty="0" smtClean="0"/>
              <a:t> mérete</a:t>
            </a:r>
          </a:p>
          <a:p>
            <a:pPr lvl="1"/>
            <a:r>
              <a:rPr lang="hu-HU" dirty="0" err="1" smtClean="0"/>
              <a:t>Fermentorban</a:t>
            </a:r>
            <a:r>
              <a:rPr lang="hu-HU" dirty="0" smtClean="0"/>
              <a:t> uralkodó nyomás maximum 2,07 bar </a:t>
            </a:r>
          </a:p>
          <a:p>
            <a:pPr lvl="1"/>
            <a:r>
              <a:rPr lang="hu-HU" dirty="0" smtClean="0"/>
              <a:t>A levegőt ne dúsítsuk oxigénnel</a:t>
            </a:r>
          </a:p>
          <a:p>
            <a:pPr lvl="1"/>
            <a:r>
              <a:rPr lang="hu-HU" dirty="0" smtClean="0"/>
              <a:t>Hűtőfolyadék hőmérséklete 1,67 </a:t>
            </a:r>
            <a:r>
              <a:rPr lang="hu-HU" dirty="0" err="1" smtClean="0"/>
              <a:t>°C-nál</a:t>
            </a:r>
            <a:r>
              <a:rPr lang="hu-HU" dirty="0" smtClean="0"/>
              <a:t> ne legyen alacsonyabb</a:t>
            </a:r>
          </a:p>
          <a:p>
            <a:pPr lvl="1"/>
            <a:r>
              <a:rPr lang="hu-HU" dirty="0" smtClean="0"/>
              <a:t>di:</a:t>
            </a:r>
            <a:r>
              <a:rPr lang="hu-HU" dirty="0" err="1" smtClean="0"/>
              <a:t>dt</a:t>
            </a:r>
            <a:r>
              <a:rPr lang="hu-HU" dirty="0" smtClean="0"/>
              <a:t> arány 0,45-öt ne haladja meg, beleférjen (lehetőleg egészben)</a:t>
            </a:r>
          </a:p>
          <a:p>
            <a:pPr lvl="1"/>
            <a:r>
              <a:rPr lang="hu-HU" dirty="0" smtClean="0"/>
              <a:t>Belső hőcserélők használatát kerüljük</a:t>
            </a:r>
          </a:p>
          <a:p>
            <a:pPr lvl="1"/>
            <a:r>
              <a:rPr lang="hu-HU" dirty="0" smtClean="0"/>
              <a:t>Külső köpeny</a:t>
            </a:r>
          </a:p>
          <a:p>
            <a:pPr lvl="1"/>
            <a:r>
              <a:rPr lang="hu-HU" dirty="0" smtClean="0"/>
              <a:t>Gázsebesség 0,033 m/s&gt; (0,032-0,036 m/s) </a:t>
            </a:r>
          </a:p>
          <a:p>
            <a:pPr lvl="1"/>
            <a:r>
              <a:rPr lang="hu-HU" dirty="0" smtClean="0"/>
              <a:t>Teljesítményfelvétel 4,133 kW/m3-t ne haladja meg</a:t>
            </a:r>
          </a:p>
          <a:p>
            <a:pPr marL="457200" lvl="1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	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2062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Előzetes méretezési számítások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Az előbbi megfontolások figyelembevételével igyekeztünk megoldást találni</a:t>
            </a:r>
          </a:p>
          <a:p>
            <a:r>
              <a:rPr lang="hu-HU" dirty="0" smtClean="0"/>
              <a:t>OTR= 9,6 g O</a:t>
            </a:r>
            <a:r>
              <a:rPr lang="hu-HU" baseline="-25000" dirty="0" smtClean="0"/>
              <a:t>2</a:t>
            </a:r>
            <a:r>
              <a:rPr lang="hu-HU" dirty="0" smtClean="0"/>
              <a:t>/(l*h) fölé csak nagy méretekkel</a:t>
            </a:r>
          </a:p>
          <a:p>
            <a:endParaRPr lang="hu-HU" dirty="0"/>
          </a:p>
          <a:p>
            <a:pPr marL="0" indent="0">
              <a:buNone/>
            </a:pPr>
            <a:r>
              <a:rPr lang="hu-HU" dirty="0" smtClean="0"/>
              <a:t>Megoldás: lassítsuk le a fermentációt! </a:t>
            </a:r>
          </a:p>
          <a:p>
            <a:r>
              <a:rPr lang="hu-HU" dirty="0" smtClean="0"/>
              <a:t>Több mód</a:t>
            </a:r>
          </a:p>
          <a:p>
            <a:pPr lvl="1"/>
            <a:r>
              <a:rPr lang="hu-HU" dirty="0" smtClean="0"/>
              <a:t>Hőmérséklet</a:t>
            </a:r>
          </a:p>
          <a:p>
            <a:pPr lvl="1"/>
            <a:r>
              <a:rPr lang="hu-HU" dirty="0" smtClean="0"/>
              <a:t>Táptalaj</a:t>
            </a:r>
          </a:p>
          <a:p>
            <a:pPr lvl="1"/>
            <a:r>
              <a:rPr lang="hu-HU" dirty="0" smtClean="0"/>
              <a:t>pH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7676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OTR és </a:t>
            </a:r>
            <a:r>
              <a:rPr lang="hu-HU" dirty="0" err="1" smtClean="0"/>
              <a:t>hőviszonyok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Kezdeti feltételek</a:t>
            </a:r>
          </a:p>
          <a:p>
            <a:pPr lvl="1"/>
            <a:r>
              <a:rPr lang="hu-HU" dirty="0" smtClean="0"/>
              <a:t>Kezdeti idő, amikor fel van töltve a tartály, de nincs beoltva</a:t>
            </a:r>
          </a:p>
          <a:p>
            <a:pPr lvl="1"/>
            <a:r>
              <a:rPr lang="hu-HU" dirty="0" smtClean="0"/>
              <a:t>A beoltás ideje: t</a:t>
            </a:r>
            <a:r>
              <a:rPr lang="hu-HU" baseline="-25000" dirty="0" smtClean="0"/>
              <a:t>0</a:t>
            </a:r>
          </a:p>
          <a:p>
            <a:pPr lvl="1"/>
            <a:r>
              <a:rPr lang="hu-HU" dirty="0" smtClean="0"/>
              <a:t>Fajlagos növekedési sebesség </a:t>
            </a:r>
            <a:r>
              <a:rPr lang="hu-HU" dirty="0" err="1" smtClean="0"/>
              <a:t>Arrhenius</a:t>
            </a:r>
            <a:r>
              <a:rPr lang="hu-HU" dirty="0" smtClean="0"/>
              <a:t> szerint változik</a:t>
            </a:r>
          </a:p>
          <a:p>
            <a:pPr marL="457200" lvl="1" indent="0">
              <a:buNone/>
            </a:pPr>
            <a:endParaRPr lang="hu-HU" dirty="0" smtClean="0"/>
          </a:p>
          <a:p>
            <a:pPr marL="57150" indent="0">
              <a:buNone/>
            </a:pPr>
            <a:r>
              <a:rPr lang="hu-HU" dirty="0" smtClean="0"/>
              <a:t>A számítások eredményeiből arra jutottunk, hogy 22 </a:t>
            </a:r>
            <a:r>
              <a:rPr lang="hu-HU" dirty="0" err="1" smtClean="0"/>
              <a:t>°C-on</a:t>
            </a:r>
            <a:r>
              <a:rPr lang="hu-HU" dirty="0" smtClean="0"/>
              <a:t> elérhető 9,6 </a:t>
            </a:r>
            <a:r>
              <a:rPr lang="hu-HU" smtClean="0"/>
              <a:t>g O</a:t>
            </a:r>
            <a:r>
              <a:rPr lang="hu-HU" baseline="-25000" smtClean="0"/>
              <a:t>2</a:t>
            </a:r>
            <a:r>
              <a:rPr lang="hu-HU" smtClean="0"/>
              <a:t>/(l*h), </a:t>
            </a:r>
            <a:r>
              <a:rPr lang="hu-HU" dirty="0" smtClean="0"/>
              <a:t>viszont továbbra se tudjuk betartani a kijelölt korlátokat</a:t>
            </a:r>
          </a:p>
          <a:p>
            <a:pPr marL="57150" indent="0">
              <a:buNone/>
            </a:pPr>
            <a:r>
              <a:rPr lang="hu-HU" dirty="0" smtClean="0"/>
              <a:t>Kompromisszumok!!!</a:t>
            </a:r>
          </a:p>
          <a:p>
            <a:pPr lvl="1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3091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zálak">
  <a:themeElements>
    <a:clrScheme name="Szálak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zála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zálak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545</TotalTime>
  <Words>803</Words>
  <Application>Microsoft Office PowerPoint</Application>
  <PresentationFormat>Egyéni</PresentationFormat>
  <Paragraphs>147</Paragraphs>
  <Slides>16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17" baseType="lpstr">
      <vt:lpstr>Szálak</vt:lpstr>
      <vt:lpstr>Esettanulmány</vt:lpstr>
      <vt:lpstr>Tervezési példa</vt:lpstr>
      <vt:lpstr>Elvárások</vt:lpstr>
      <vt:lpstr>Elvárások</vt:lpstr>
      <vt:lpstr>Célkitűzések </vt:lpstr>
      <vt:lpstr>Méretezés</vt:lpstr>
      <vt:lpstr>Előzetes méretezési számítások</vt:lpstr>
      <vt:lpstr>Előzetes méretezési számítások</vt:lpstr>
      <vt:lpstr>OTR és hőviszonyok</vt:lpstr>
      <vt:lpstr>Alternatívák</vt:lpstr>
      <vt:lpstr>Újraszámítás</vt:lpstr>
      <vt:lpstr>Fermentlé hűtése</vt:lpstr>
      <vt:lpstr>Tervezés eredményei</vt:lpstr>
      <vt:lpstr>Végső méretek:</vt:lpstr>
      <vt:lpstr>Összefoglalás</vt:lpstr>
      <vt:lpstr>Kérdések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Esettanulmány</dc:title>
  <dc:creator>Futó Péter</dc:creator>
  <cp:lastModifiedBy>Niksy</cp:lastModifiedBy>
  <cp:revision>43</cp:revision>
  <dcterms:created xsi:type="dcterms:W3CDTF">2014-04-28T22:18:36Z</dcterms:created>
  <dcterms:modified xsi:type="dcterms:W3CDTF">2014-04-29T11:39:39Z</dcterms:modified>
</cp:coreProperties>
</file>