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1"/>
  </p:notesMasterIdLst>
  <p:sldIdLst>
    <p:sldId id="319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08" r:id="rId33"/>
    <p:sldId id="309" r:id="rId34"/>
    <p:sldId id="310" r:id="rId35"/>
    <p:sldId id="297" r:id="rId36"/>
    <p:sldId id="312" r:id="rId37"/>
    <p:sldId id="313" r:id="rId38"/>
    <p:sldId id="314" r:id="rId39"/>
    <p:sldId id="298" r:id="rId40"/>
    <p:sldId id="294" r:id="rId41"/>
    <p:sldId id="295" r:id="rId42"/>
    <p:sldId id="296" r:id="rId43"/>
    <p:sldId id="289" r:id="rId44"/>
    <p:sldId id="290" r:id="rId45"/>
    <p:sldId id="291" r:id="rId46"/>
    <p:sldId id="311" r:id="rId47"/>
    <p:sldId id="292" r:id="rId48"/>
    <p:sldId id="293" r:id="rId49"/>
    <p:sldId id="316" r:id="rId50"/>
    <p:sldId id="317" r:id="rId51"/>
    <p:sldId id="318" r:id="rId52"/>
    <p:sldId id="300" r:id="rId53"/>
    <p:sldId id="301" r:id="rId54"/>
    <p:sldId id="315" r:id="rId55"/>
    <p:sldId id="302" r:id="rId56"/>
    <p:sldId id="303" r:id="rId57"/>
    <p:sldId id="304" r:id="rId58"/>
    <p:sldId id="306" r:id="rId59"/>
    <p:sldId id="305" r:id="rId60"/>
  </p:sldIdLst>
  <p:sldSz cx="9144000" cy="6858000" type="screen4x3"/>
  <p:notesSz cx="7104063" cy="102346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00" autoAdjust="0"/>
  </p:normalViewPr>
  <p:slideViewPr>
    <p:cSldViewPr>
      <p:cViewPr varScale="1">
        <p:scale>
          <a:sx n="59" d="100"/>
          <a:sy n="59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576DB69-3113-4381-8C2C-4F4AF1F69FF0}" type="datetimeFigureOut">
              <a:rPr lang="hu-HU" smtClean="0"/>
              <a:pPr/>
              <a:t>2014.04.08.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5AD62AF-866D-4A69-8CFD-16473B1AF7A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D62AF-866D-4A69-8CFD-16473B1AF7A7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Középen be a levegő, tetején törőelemek az</a:t>
            </a:r>
            <a:r>
              <a:rPr lang="hu-HU" baseline="0" dirty="0" smtClean="0"/>
              <a:t> együttforgás megakadályozására.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6265B-1DF5-4F1A-9FA3-E41BBEF6C587}" type="slidenum">
              <a:rPr lang="hu-HU" smtClean="0"/>
              <a:pPr/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94732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sz="1300" dirty="0" smtClean="0"/>
              <a:t>Az első funkció a legfontosabb, lényegében azt jelenti, hogy </a:t>
            </a:r>
            <a:r>
              <a:rPr lang="hu-HU" sz="1300" i="1" dirty="0" smtClean="0"/>
              <a:t>a folyadékot állandó mozgásban</a:t>
            </a:r>
          </a:p>
          <a:p>
            <a:r>
              <a:rPr lang="hu-HU" sz="1300" i="1" dirty="0" smtClean="0"/>
              <a:t>kell tartani, nem utolsósorban a másik három funkció betöltése érdekében.</a:t>
            </a:r>
          </a:p>
          <a:p>
            <a:r>
              <a:rPr lang="hu-HU" sz="1300" dirty="0" smtClean="0"/>
              <a:t>A bevitt mechanikai energia hővé alakul, ezért állandóan pótolni kell. Az energiaátadási</a:t>
            </a:r>
          </a:p>
          <a:p>
            <a:r>
              <a:rPr lang="hu-HU" sz="1300" dirty="0" smtClean="0"/>
              <a:t>funkció – mint a későbbiekben látjuk majd – igen fontos, mivel éppen az egységnyi </a:t>
            </a:r>
            <a:r>
              <a:rPr lang="hu-HU" sz="1300" dirty="0" err="1" smtClean="0"/>
              <a:t>fermentlé</a:t>
            </a:r>
            <a:endParaRPr lang="hu-HU" sz="1300" dirty="0" smtClean="0"/>
          </a:p>
          <a:p>
            <a:r>
              <a:rPr lang="hu-HU" sz="1300" dirty="0" smtClean="0"/>
              <a:t>térfogatba bevitt energia határozza meg elsődlegesen az oxigénabszorpciós viszonyokat. E</a:t>
            </a:r>
          </a:p>
          <a:p>
            <a:r>
              <a:rPr lang="hu-HU" sz="1300" dirty="0" smtClean="0"/>
              <a:t>szempontból tehát a bevitt energiát növelni kell. Másrészt, mivel gazdasági szempontokat is</a:t>
            </a:r>
          </a:p>
          <a:p>
            <a:r>
              <a:rPr lang="hu-HU" sz="1300" dirty="0" smtClean="0"/>
              <a:t>figyelembe kell vennünk, egy lehetséges minimumra is törekednünk kell.</a:t>
            </a:r>
          </a:p>
          <a:p>
            <a:r>
              <a:rPr lang="hu-HU" sz="1300" dirty="0" smtClean="0"/>
              <a:t>– Szintén energiaemésztő folyamat a gáz diszpergálása a folyadékban, de megjegyzendő, hogy a</a:t>
            </a:r>
          </a:p>
          <a:p>
            <a:r>
              <a:rPr lang="hu-HU" sz="1300" dirty="0" smtClean="0"/>
              <a:t>buborék- képzésnél elvesző mechanikai munka sokkal kisebb, mint a folyadék mozgatásakor</a:t>
            </a:r>
          </a:p>
          <a:p>
            <a:r>
              <a:rPr lang="hu-HU" sz="1300" dirty="0" smtClean="0"/>
              <a:t>hővé alakuló energia.</a:t>
            </a:r>
          </a:p>
          <a:p>
            <a:r>
              <a:rPr lang="hu-HU" sz="1300" dirty="0" smtClean="0"/>
              <a:t>A gáz diszpergálási keverő-funkció lényegében két folyamatot jelent. Egyrészt </a:t>
            </a:r>
            <a:r>
              <a:rPr lang="hu-HU" sz="1300" i="1" dirty="0" smtClean="0"/>
              <a:t>buborékképzést,</a:t>
            </a:r>
          </a:p>
          <a:p>
            <a:r>
              <a:rPr lang="hu-HU" sz="1300" dirty="0" smtClean="0"/>
              <a:t>mégpedig minél kisebb buborékok képzését. Ráadásul a </a:t>
            </a:r>
            <a:r>
              <a:rPr lang="hu-HU" sz="1300" i="1" dirty="0" smtClean="0"/>
              <a:t>felületet újra meg újra meg kell</a:t>
            </a:r>
          </a:p>
          <a:p>
            <a:r>
              <a:rPr lang="hu-HU" sz="1300" i="1" dirty="0" smtClean="0"/>
              <a:t>újítani, hiszen pl. felületaktív anyagok vonhatják be a buborékokat, ezáltal csökkentve a </a:t>
            </a:r>
            <a:r>
              <a:rPr lang="hu-HU" sz="1300" i="1" dirty="0" err="1" smtClean="0"/>
              <a:t>kL</a:t>
            </a:r>
            <a:endParaRPr lang="hu-HU" sz="1300" i="1" dirty="0" smtClean="0"/>
          </a:p>
          <a:p>
            <a:r>
              <a:rPr lang="hu-HU" sz="1300" dirty="0" smtClean="0"/>
              <a:t>értékét, ezenkívül a buborékok egyesülhetnek (</a:t>
            </a:r>
            <a:r>
              <a:rPr lang="hu-HU" sz="1300" dirty="0" err="1" smtClean="0"/>
              <a:t>koaleszcencia</a:t>
            </a:r>
            <a:r>
              <a:rPr lang="hu-HU" sz="1300" dirty="0" smtClean="0"/>
              <a:t> jelensége), csökkentve ezáltal az</a:t>
            </a:r>
          </a:p>
          <a:p>
            <a:r>
              <a:rPr lang="hu-HU" sz="1300" dirty="0" smtClean="0"/>
              <a:t>anyagátadási felület nagyságát. Másrészt a </a:t>
            </a:r>
            <a:r>
              <a:rPr lang="hu-HU" sz="1300" i="1" dirty="0" smtClean="0"/>
              <a:t>buborékokat egyenletesen el kell oszlatni a</a:t>
            </a:r>
          </a:p>
          <a:p>
            <a:r>
              <a:rPr lang="hu-HU" sz="1300" dirty="0" smtClean="0"/>
              <a:t>rendszerben megfelelő nagy hold </a:t>
            </a:r>
            <a:r>
              <a:rPr lang="hu-HU" sz="1300" dirty="0" err="1" smtClean="0"/>
              <a:t>up</a:t>
            </a:r>
            <a:r>
              <a:rPr lang="hu-HU" sz="1300" dirty="0" smtClean="0"/>
              <a:t> kialakítása céljából.</a:t>
            </a:r>
          </a:p>
          <a:p>
            <a:r>
              <a:rPr lang="hu-HU" sz="1300" dirty="0" smtClean="0"/>
              <a:t>– A </a:t>
            </a:r>
            <a:r>
              <a:rPr lang="hu-HU" sz="1300" dirty="0" err="1" smtClean="0"/>
              <a:t>gázszeparációval</a:t>
            </a:r>
            <a:r>
              <a:rPr lang="hu-HU" sz="1300" dirty="0" smtClean="0"/>
              <a:t> kapcsolatos keverő funkció igen komplex kérdéskör. Itt lényegében a</a:t>
            </a:r>
          </a:p>
          <a:p>
            <a:r>
              <a:rPr lang="hu-HU" sz="1300" dirty="0" smtClean="0"/>
              <a:t>„használt” buborékok eltávolításáról van szó, másrészt a képződő anyagcsere-termékeket (CO2)</a:t>
            </a:r>
          </a:p>
          <a:p>
            <a:r>
              <a:rPr lang="hu-HU" sz="1300" dirty="0" smtClean="0"/>
              <a:t>tartalmazó buborékok eltávolításáról, amely fordított irányú, de az oxigénabszorpcióhoz</a:t>
            </a:r>
          </a:p>
          <a:p>
            <a:r>
              <a:rPr lang="hu-HU" sz="1300" dirty="0" smtClean="0"/>
              <a:t>teljesen hasonló összefüggésekkel leírható anyagátadási folyamat. A nagy buborékok</a:t>
            </a:r>
          </a:p>
          <a:p>
            <a:r>
              <a:rPr lang="hu-HU" sz="1300" dirty="0" smtClean="0"/>
              <a:t>eltávolítása igen egyszerű, de a kicsiny gázbuborékok szeparációja extrém módon nehéz</a:t>
            </a:r>
          </a:p>
          <a:p>
            <a:r>
              <a:rPr lang="hu-HU" sz="1300" dirty="0" smtClean="0"/>
              <a:t>feladat.</a:t>
            </a:r>
          </a:p>
          <a:p>
            <a:r>
              <a:rPr lang="hu-HU" sz="1300" dirty="0" smtClean="0"/>
              <a:t>– A keverőelem negyedik funkciója a jó keveredéssel kapcsolatos. A tápoldat valamennyi oldott</a:t>
            </a:r>
          </a:p>
          <a:p>
            <a:r>
              <a:rPr lang="hu-HU" sz="1300" dirty="0" smtClean="0"/>
              <a:t>és szuszpenzióban lévő komponensét, valamint természetesen a gázbuborékokat is</a:t>
            </a:r>
          </a:p>
          <a:p>
            <a:r>
              <a:rPr lang="hu-HU" sz="1300" dirty="0" smtClean="0"/>
              <a:t>egyenletesen szét kell oszlatni a reaktorban. Erre azért van feltétlenül szükség, hogy a</a:t>
            </a:r>
          </a:p>
          <a:p>
            <a:r>
              <a:rPr lang="hu-HU" sz="1300" dirty="0" smtClean="0"/>
              <a:t>különböző anyagátadási folyamatok mindenütt egyforma sebességgel folyjanak, és a biológiai</a:t>
            </a:r>
          </a:p>
          <a:p>
            <a:r>
              <a:rPr lang="hu-HU" sz="1300" dirty="0" smtClean="0"/>
              <a:t>történések sebességeit a lehető legkisebb mértékben korlátozzák.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D62AF-866D-4A69-8CFD-16473B1AF7A7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D62AF-866D-4A69-8CFD-16473B1AF7A7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300" dirty="0" smtClean="0"/>
              <a:t>főleg a fonalas gombáknál és baktériumoknál okoz gondot, továbbá az állati és növényi szövetek tenyésztésekor. Ekkor növekszik a </a:t>
            </a:r>
            <a:r>
              <a:rPr lang="hu-HU" sz="1300" dirty="0" err="1" smtClean="0"/>
              <a:t>fermentlé</a:t>
            </a:r>
            <a:r>
              <a:rPr lang="hu-HU" sz="1300" dirty="0" smtClean="0"/>
              <a:t> </a:t>
            </a:r>
            <a:r>
              <a:rPr lang="hu-HU" sz="1300" dirty="0" err="1" smtClean="0"/>
              <a:t>viszkózitása</a:t>
            </a:r>
            <a:r>
              <a:rPr lang="hu-HU" sz="1300" dirty="0" smtClean="0"/>
              <a:t>, így nehézzé válik a jó keverési viszonyok kialakítása, a megfelelő anyag és hőátadási viszonyok fenntartása. Viszont a keverő fordulatszáma két szempontból sem </a:t>
            </a:r>
            <a:r>
              <a:rPr lang="hu-HU" sz="1300" dirty="0" err="1" smtClean="0"/>
              <a:t>nővelhető</a:t>
            </a:r>
            <a:r>
              <a:rPr lang="hu-HU" sz="1300" dirty="0" smtClean="0"/>
              <a:t> tetszőlegesen nagyra, egyrészt gazdasági okokból, mivel ekkor nagy energia szükséglet lép fel. Másrészt a növekvő nyírás miatt a mikroorganizmusok fizikai károsodása miatt. A nyírófeszültség hatására a fonalak feltöredeznek és ez nem csak a sejteket teszi tönkre, hanem a </a:t>
            </a:r>
            <a:r>
              <a:rPr lang="hu-HU" sz="1300" dirty="0" err="1" smtClean="0"/>
              <a:t>down-stream</a:t>
            </a:r>
            <a:r>
              <a:rPr lang="hu-HU" sz="1300" dirty="0" smtClean="0"/>
              <a:t> műveleteket is megnehezíti.</a:t>
            </a:r>
          </a:p>
          <a:p>
            <a:r>
              <a:rPr lang="hu-HU" sz="1300" dirty="0" smtClean="0"/>
              <a:t> </a:t>
            </a:r>
          </a:p>
          <a:p>
            <a:r>
              <a:rPr lang="hu-HU" sz="1300" dirty="0" smtClean="0"/>
              <a:t>Sok fonalas gomba </a:t>
            </a:r>
            <a:r>
              <a:rPr lang="hu-HU" sz="1300" dirty="0" err="1" smtClean="0"/>
              <a:t>pelletes</a:t>
            </a:r>
            <a:r>
              <a:rPr lang="hu-HU" sz="1300" dirty="0" smtClean="0"/>
              <a:t> formában is képes növekedni. Ezek a </a:t>
            </a:r>
            <a:r>
              <a:rPr lang="hu-HU" sz="1300" dirty="0" err="1" smtClean="0"/>
              <a:t>pelletek</a:t>
            </a:r>
            <a:r>
              <a:rPr lang="hu-HU" sz="1300" dirty="0" smtClean="0"/>
              <a:t> bizonyos tenyésztési körülmények között jönnek létre (pl.: rossz környezeti feltételek esetén, </a:t>
            </a:r>
            <a:r>
              <a:rPr lang="hu-HU" sz="1300" dirty="0" err="1" smtClean="0"/>
              <a:t>konidiumos</a:t>
            </a:r>
            <a:r>
              <a:rPr lang="hu-HU" sz="1300" dirty="0" smtClean="0"/>
              <a:t> oltáskor), </a:t>
            </a:r>
            <a:r>
              <a:rPr lang="hu-HU" sz="1300" dirty="0" err="1" smtClean="0"/>
              <a:t>kb</a:t>
            </a:r>
            <a:r>
              <a:rPr lang="hu-HU" sz="1300" dirty="0" smtClean="0"/>
              <a:t> 5-10mm átmérőjű kis gömböcskék, melyeket kívülről micéliumok határolnak, belül pedig táptalaj és </a:t>
            </a:r>
            <a:r>
              <a:rPr lang="hu-HU" sz="1300" dirty="0" err="1" smtClean="0"/>
              <a:t>lizáló</a:t>
            </a:r>
            <a:r>
              <a:rPr lang="hu-HU" sz="1300" dirty="0" smtClean="0"/>
              <a:t> sejtek maradéka található. A </a:t>
            </a:r>
            <a:r>
              <a:rPr lang="hu-HU" sz="1300" dirty="0" err="1" smtClean="0"/>
              <a:t>pelleten</a:t>
            </a:r>
            <a:r>
              <a:rPr lang="hu-HU" sz="1300" dirty="0" smtClean="0"/>
              <a:t> belül rossz az O</a:t>
            </a:r>
            <a:r>
              <a:rPr lang="hu-HU" sz="1300" baseline="-25000" dirty="0" smtClean="0"/>
              <a:t>2</a:t>
            </a:r>
            <a:r>
              <a:rPr lang="hu-HU" sz="1300" dirty="0" smtClean="0"/>
              <a:t> átadás, ezért sok esetben ez kedvezőtlen. (Máskor viszont éppen jól is jön, pl. citromsav fermentáció </a:t>
            </a:r>
            <a:r>
              <a:rPr lang="hu-HU" sz="1300" dirty="0" err="1" smtClean="0"/>
              <a:t>Aspergilus</a:t>
            </a:r>
            <a:r>
              <a:rPr lang="hu-HU" sz="1300" dirty="0" smtClean="0"/>
              <a:t> </a:t>
            </a:r>
            <a:r>
              <a:rPr lang="hu-HU" sz="1300" dirty="0" err="1" smtClean="0"/>
              <a:t>nigerrel</a:t>
            </a:r>
            <a:r>
              <a:rPr lang="hu-HU" sz="1300" dirty="0" smtClean="0"/>
              <a:t> ) A nagy nyírás azonban itt sem tesz jót a tenyészetnek, a </a:t>
            </a:r>
            <a:r>
              <a:rPr lang="hu-HU" sz="1300" dirty="0" err="1" smtClean="0"/>
              <a:t>pellet</a:t>
            </a:r>
            <a:r>
              <a:rPr lang="hu-HU" sz="1300" dirty="0" smtClean="0"/>
              <a:t> „szőrös”  felülete lekophat illetve az egész </a:t>
            </a:r>
            <a:r>
              <a:rPr lang="hu-HU" sz="1300" dirty="0" err="1" smtClean="0"/>
              <a:t>pellet</a:t>
            </a:r>
            <a:r>
              <a:rPr lang="hu-HU" sz="1300" dirty="0" smtClean="0"/>
              <a:t> szét is eshet. Mindezek </a:t>
            </a:r>
            <a:r>
              <a:rPr lang="hu-HU" sz="1300" dirty="0" err="1" smtClean="0"/>
              <a:t>ellénére</a:t>
            </a:r>
            <a:r>
              <a:rPr lang="hu-HU" sz="1300" dirty="0" smtClean="0"/>
              <a:t>, ha a termékképzésre nem kedvezőtlen érdemes a </a:t>
            </a:r>
            <a:r>
              <a:rPr lang="hu-HU" sz="1300" dirty="0" err="1" smtClean="0"/>
              <a:t>pelletes</a:t>
            </a:r>
            <a:r>
              <a:rPr lang="hu-HU" sz="1300" dirty="0" smtClean="0"/>
              <a:t> formát választani, mivel nagyobb sejtkoncentrációk esetén is kisebb </a:t>
            </a:r>
            <a:r>
              <a:rPr lang="hu-HU" sz="1300" dirty="0" err="1" smtClean="0"/>
              <a:t>viszkózitást</a:t>
            </a:r>
            <a:r>
              <a:rPr lang="hu-HU" sz="1300" dirty="0" smtClean="0"/>
              <a:t> eredményez.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D62AF-866D-4A69-8CFD-16473B1AF7A7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D62AF-866D-4A69-8CFD-16473B1AF7A7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300" dirty="0" smtClean="0"/>
              <a:t>A buborékok képződéséért kisebb légsebességeknél a keverőelem mögötti csökkent nyomású térben kialakuló csavarörvények, ill. nagyobb légsebességeknél a keletkező örvénylapok felelősek (lásd a 4.13. animációt). A keletkezett buborékoknak a </a:t>
            </a:r>
            <a:r>
              <a:rPr lang="hu-HU" sz="1300" dirty="0" err="1" smtClean="0"/>
              <a:t>fermentorban</a:t>
            </a:r>
            <a:r>
              <a:rPr lang="hu-HU" sz="1300" dirty="0" smtClean="0"/>
              <a:t> történő egyenletes eloszlatását (valamint az általános keverési funkció betöltését) a kialakuló primer és szekunder áramlások biztosítják. Az ábrán jól megfigyelhető a kialakuló áramlási kép, valamint az ennek következtében létrejövő buborékmozgás profilja is (4.86. ábra), valamint az is, hogy egy adott keverő- fordulatszám esetében csak bizonyos szintig emelhető a levegősebesség, ugyanis a nagy légsebességeknél a levegő elárasztja a keverőt, azaz felaprítatlanul és elkeveretlenül halad át a reaktoron. 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D62AF-866D-4A69-8CFD-16473B1AF7A7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D62AF-866D-4A69-8CFD-16473B1AF7A7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300" dirty="0" smtClean="0"/>
              <a:t>Az ábra görbéiből láthatóan éppen a leginkább használatos nyitott turbinakeverők esetén legkedvezőbb a kép, itt növelhető leginkább a levegősebesség anélkül, hogy elárasztást észlelnénk. Jegyezzük meg, hogy a 4.89. ábra szerinti görbék egy adott keverő-fordulatszámhoz tartoznak. Minden fordulatszámhoz más-más lefutási görbe tartozik, azaz minden fordulatszámnál különbözik az a levegőztetési tartomány, amelyen belül működtethető a reaktor anélkül, hogy elárasztás lépne fel. A kevert/levegőztetett reaktorban történő buborékképzést és eloszlatást követhetjük a 4.4. videón. Adott levegőztetési sebesség mellett, alacsony fordulatszám az elárasztást mutatja: a buborékok aprítatlanul és elkeveretlenül haladnak át a reaktoron. Amint nő a fordulatszám, a buborékképzés megindul, a buborékok követik a kialakuló áramvonalakat. Nagy fordulatszámon olyan kicsik a buborékok, hogy a lé optikai megjelenése is megváltozik, azaz a mindenütt jelen lévő kicsiny buborékok fénytörése a </a:t>
            </a:r>
            <a:r>
              <a:rPr lang="hu-HU" sz="1300" dirty="0" err="1" smtClean="0"/>
              <a:t>fermentleveket</a:t>
            </a:r>
            <a:r>
              <a:rPr lang="hu-HU" sz="1300" dirty="0" smtClean="0"/>
              <a:t> opálossá teszik. Ez felel meg a jó gáz/folyadék diszperziónak. 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D62AF-866D-4A69-8CFD-16473B1AF7A7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300" dirty="0" smtClean="0"/>
              <a:t>A csúszógyűrű egyik eleme a tengelyre, a rajta forgó</a:t>
            </a:r>
          </a:p>
          <a:p>
            <a:r>
              <a:rPr lang="hu-HU" sz="1300" dirty="0" smtClean="0"/>
              <a:t>másik eleme a tömítés házában van rögzítve, és egymáshoz rugóval vannak szorítva. A finoman</a:t>
            </a:r>
          </a:p>
          <a:p>
            <a:r>
              <a:rPr lang="hu-HU" sz="1300" dirty="0" smtClean="0"/>
              <a:t>összecsiszolt súrlódó felületek (az egyik fémből, a másik kerámiából vagy fémkarbidból készül)</a:t>
            </a:r>
          </a:p>
          <a:p>
            <a:r>
              <a:rPr lang="hu-HU" sz="1300" dirty="0" smtClean="0"/>
              <a:t>végzik a steril tömítést. A kenés és hűtés, valamint a steril zárás biztosítására a két-két csúszógyűrű</a:t>
            </a:r>
          </a:p>
          <a:p>
            <a:r>
              <a:rPr lang="hu-HU" sz="1300" dirty="0" smtClean="0"/>
              <a:t>közé steril vizet vezetnek, amelyet tiszta gőzből történő kondenzációval állítanak elő és levegőtúlnyomással</a:t>
            </a:r>
          </a:p>
          <a:p>
            <a:r>
              <a:rPr lang="hu-HU" sz="1300" dirty="0" smtClean="0"/>
              <a:t>juttatják a tengelytömítéshez. A tengelytömítést magát is sterilezni kell. Amikor üresen történik a készüléksterilezés, akkor</a:t>
            </a:r>
          </a:p>
          <a:p>
            <a:r>
              <a:rPr lang="hu-HU" sz="1300" dirty="0" smtClean="0"/>
              <a:t>bizonyos ideig gőzt vezetnek a steril víz helyett a két tömítés közötti űrbe, amikor pedig tápoldattal</a:t>
            </a:r>
          </a:p>
          <a:p>
            <a:r>
              <a:rPr lang="hu-HU" sz="1300" dirty="0" smtClean="0"/>
              <a:t>együtt történik a készülék sterilezése, akkor maga a tömítés is értelemszerűen sterillé válik.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D62AF-866D-4A69-8CFD-16473B1AF7A7}" type="slidenum">
              <a:rPr lang="hu-HU" smtClean="0"/>
              <a:pPr/>
              <a:t>51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684-FBB5-4C8F-9D18-AD1A3858F09C}" type="datetime1">
              <a:rPr lang="hu-HU" smtClean="0"/>
              <a:pPr/>
              <a:t>2014.04.08.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0308623-2984-43DA-9364-45A718052D9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714E-6BC4-43DD-AA6A-A996816A9576}" type="datetime1">
              <a:rPr lang="hu-HU" smtClean="0"/>
              <a:pPr/>
              <a:t>2014.04.08.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B118-6CE4-4440-9EC2-51F9852BAEBD}" type="datetime1">
              <a:rPr lang="hu-HU" smtClean="0"/>
              <a:pPr/>
              <a:t>2014.04.08.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B0E6-B8DA-407A-982C-F439B6DB6F37}" type="datetime1">
              <a:rPr lang="hu-HU" smtClean="0"/>
              <a:pPr/>
              <a:t>2014.04.08.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96E9-DB6A-49CF-9C5E-569AEF220E07}" type="datetime1">
              <a:rPr lang="hu-HU" smtClean="0"/>
              <a:pPr/>
              <a:t>2014.04.08.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0308623-2984-43DA-9364-45A718052D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A3B6-8764-4E53-97CF-128AA8DA79AC}" type="datetime1">
              <a:rPr lang="hu-HU" smtClean="0"/>
              <a:pPr/>
              <a:t>2014.04.08.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33C4-1187-4DE8-83C5-B141BBA7E7E9}" type="datetime1">
              <a:rPr lang="hu-HU" smtClean="0"/>
              <a:pPr/>
              <a:t>2014.04.08.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3296-2CE1-4027-93DE-AC1A09552CC2}" type="datetime1">
              <a:rPr lang="hu-HU" smtClean="0"/>
              <a:pPr/>
              <a:t>2014.04.08.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283AD-5A98-4226-8354-B0A42E4B45BD}" type="datetime1">
              <a:rPr lang="hu-HU" smtClean="0"/>
              <a:pPr/>
              <a:t>2014.04.08.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463A-2C21-49D9-95EC-99123FFD4632}" type="datetime1">
              <a:rPr lang="hu-HU" smtClean="0"/>
              <a:pPr/>
              <a:t>2014.04.08.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96BB-D6E1-4CB9-8F05-D23737B4CE85}" type="datetime1">
              <a:rPr lang="hu-HU" smtClean="0"/>
              <a:pPr/>
              <a:t>2014.04.08.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0308623-2984-43DA-9364-45A718052D9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BF4976-BE1A-42A8-BFE2-674C96BC94ED}" type="datetime1">
              <a:rPr lang="hu-HU" smtClean="0"/>
              <a:pPr/>
              <a:t>2014.04.08.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0308623-2984-43DA-9364-45A718052D9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-2003_dokumentum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-2003_dokumentum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-2003_dokumentum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97-2003_munkalap4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-2003_dokumentum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Microsoft_Office_Word_97-2003_dokumentum6.doc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611560" y="4869160"/>
            <a:ext cx="4680520" cy="1126976"/>
          </a:xfrm>
        </p:spPr>
        <p:txBody>
          <a:bodyPr>
            <a:normAutofit/>
          </a:bodyPr>
          <a:lstStyle/>
          <a:p>
            <a:r>
              <a:rPr lang="hu-HU" sz="3200" dirty="0" smtClean="0">
                <a:latin typeface="+mj-lt"/>
              </a:rPr>
              <a:t>Készítette: Percze Krisztina</a:t>
            </a:r>
            <a:br>
              <a:rPr lang="hu-HU" sz="3200" dirty="0" smtClean="0">
                <a:latin typeface="+mj-lt"/>
              </a:rPr>
            </a:br>
            <a:r>
              <a:rPr lang="hu-HU" sz="3200" dirty="0" smtClean="0">
                <a:latin typeface="+mj-lt"/>
              </a:rPr>
              <a:t>	     </a:t>
            </a:r>
            <a:r>
              <a:rPr lang="hu-HU" sz="3200" dirty="0" err="1" smtClean="0">
                <a:latin typeface="+mj-lt"/>
              </a:rPr>
              <a:t>Nádai</a:t>
            </a:r>
            <a:r>
              <a:rPr lang="hu-HU" sz="3200" dirty="0" smtClean="0">
                <a:latin typeface="+mj-lt"/>
              </a:rPr>
              <a:t> Tímea</a:t>
            </a:r>
            <a:endParaRPr lang="hu-HU" sz="3200" dirty="0">
              <a:latin typeface="+mj-lt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115616" y="1484784"/>
            <a:ext cx="7776864" cy="1470025"/>
          </a:xfrm>
        </p:spPr>
        <p:txBody>
          <a:bodyPr>
            <a:normAutofit/>
          </a:bodyPr>
          <a:lstStyle/>
          <a:p>
            <a:r>
              <a:rPr lang="hu-HU" dirty="0" smtClean="0"/>
              <a:t>AEROB KEVERŐS BIOREAKTOROK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85778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2"/>
            <a:ext cx="3786015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Keverő elem fajtái</a:t>
            </a:r>
            <a:endParaRPr lang="hu-HU" dirty="0"/>
          </a:p>
        </p:txBody>
      </p:sp>
      <p:pic>
        <p:nvPicPr>
          <p:cNvPr id="137218" name="Picture 2" descr="https://www.spectrumchemical.com/OA_MEDIA/H_30135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71942"/>
            <a:ext cx="3857652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4581128"/>
            <a:ext cx="8219256" cy="180020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latin typeface="+mj-lt"/>
              </a:rPr>
              <a:t>nagy viszkozitású </a:t>
            </a:r>
            <a:r>
              <a:rPr lang="hu-HU" dirty="0" err="1" smtClean="0">
                <a:latin typeface="+mj-lt"/>
              </a:rPr>
              <a:t>fermentleveknél</a:t>
            </a:r>
            <a:r>
              <a:rPr lang="hu-HU" dirty="0" smtClean="0">
                <a:latin typeface="+mj-lt"/>
              </a:rPr>
              <a:t> használatos legfelső keverőelemként – nagy szívó kapacitással rendelkezik</a:t>
            </a:r>
          </a:p>
          <a:p>
            <a:pPr lvl="1"/>
            <a:r>
              <a:rPr lang="hu-HU" dirty="0" smtClean="0">
                <a:latin typeface="+mj-lt"/>
              </a:rPr>
              <a:t>nagyon viszkózus </a:t>
            </a:r>
            <a:r>
              <a:rPr lang="hu-HU" dirty="0" err="1" smtClean="0">
                <a:latin typeface="+mj-lt"/>
              </a:rPr>
              <a:t>fermentlevek</a:t>
            </a:r>
            <a:r>
              <a:rPr lang="hu-HU" dirty="0" smtClean="0">
                <a:latin typeface="+mj-lt"/>
              </a:rPr>
              <a:t> - két egymástól függetlenül meghajtott keverő (egyik mozgásban tartja a folyadékot, másik a levegőt </a:t>
            </a:r>
            <a:r>
              <a:rPr lang="hu-HU" dirty="0" err="1" smtClean="0">
                <a:latin typeface="+mj-lt"/>
              </a:rPr>
              <a:t>diszpergálja</a:t>
            </a:r>
            <a:r>
              <a:rPr lang="hu-HU" dirty="0" smtClean="0">
                <a:latin typeface="+mj-lt"/>
              </a:rPr>
              <a:t> a folyadékban)</a:t>
            </a:r>
            <a:endParaRPr lang="hu-HU" dirty="0"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22386"/>
            <a:ext cx="3143272" cy="28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428736"/>
            <a:ext cx="2786082" cy="307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Keverő elem fajtái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19256" cy="864096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latin typeface="+mj-lt"/>
              </a:rPr>
              <a:t>intenzív keverést létrehozni képes, alacsony teljesítmény felvételű keverők </a:t>
            </a:r>
          </a:p>
          <a:p>
            <a:endParaRPr lang="hu-HU" dirty="0"/>
          </a:p>
        </p:txBody>
      </p:sp>
      <p:pic>
        <p:nvPicPr>
          <p:cNvPr id="111623" name="Picture 7" descr="http://img.directindustry.com/images_di/photo-g/3-blades-agitator-impellers-axial-flow-24564-5366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643050"/>
            <a:ext cx="4143404" cy="2383539"/>
          </a:xfrm>
          <a:prstGeom prst="rect">
            <a:avLst/>
          </a:prstGeom>
          <a:noFill/>
        </p:spPr>
      </p:pic>
      <p:pic>
        <p:nvPicPr>
          <p:cNvPr id="111625" name="Picture 9" descr="http://2.imimg.com/data2/UQ/FX/IMFCP-2912859/intermig_links_oben_01-250x2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2786082" cy="2857520"/>
          </a:xfrm>
          <a:prstGeom prst="rect">
            <a:avLst/>
          </a:prstGeom>
          <a:noFill/>
        </p:spPr>
      </p:pic>
      <p:pic>
        <p:nvPicPr>
          <p:cNvPr id="111627" name="Picture 11" descr="http://www.hindawi.com/journals/ijce/2012/171838.fig.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357694"/>
            <a:ext cx="3950999" cy="235743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71604" y="1285860"/>
            <a:ext cx="1241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Intermig</a:t>
            </a:r>
            <a:endParaRPr lang="hu-HU" dirty="0"/>
          </a:p>
        </p:txBody>
      </p:sp>
      <p:sp>
        <p:nvSpPr>
          <p:cNvPr id="13" name="TextBox 12"/>
          <p:cNvSpPr txBox="1"/>
          <p:nvPr/>
        </p:nvSpPr>
        <p:spPr>
          <a:xfrm>
            <a:off x="6143636" y="1142984"/>
            <a:ext cx="1185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Lightnin</a:t>
            </a:r>
            <a:endParaRPr lang="hu-HU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12</a:t>
            </a:fld>
            <a:endParaRPr lang="hu-HU" dirty="0"/>
          </a:p>
        </p:txBody>
      </p:sp>
      <p:sp>
        <p:nvSpPr>
          <p:cNvPr id="14" name="TextBox 13"/>
          <p:cNvSpPr txBox="1"/>
          <p:nvPr/>
        </p:nvSpPr>
        <p:spPr>
          <a:xfrm>
            <a:off x="1071538" y="4071942"/>
            <a:ext cx="2673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Prochem</a:t>
            </a:r>
            <a:r>
              <a:rPr lang="hu-HU" sz="2400" dirty="0" smtClean="0"/>
              <a:t> </a:t>
            </a:r>
            <a:r>
              <a:rPr lang="hu-HU" sz="2400" dirty="0" err="1" smtClean="0"/>
              <a:t>Maxflow</a:t>
            </a:r>
            <a:r>
              <a:rPr lang="hu-HU" sz="2400" dirty="0" smtClean="0"/>
              <a:t> T</a:t>
            </a:r>
            <a:endParaRPr lang="hu-HU" sz="2400" dirty="0"/>
          </a:p>
        </p:txBody>
      </p:sp>
      <p:pic>
        <p:nvPicPr>
          <p:cNvPr id="11162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429137"/>
            <a:ext cx="3857652" cy="228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786314" y="4143380"/>
            <a:ext cx="388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Scaba</a:t>
            </a:r>
            <a:r>
              <a:rPr lang="hu-HU" sz="2400" dirty="0" smtClean="0"/>
              <a:t> SRGT / </a:t>
            </a:r>
            <a:r>
              <a:rPr lang="hu-HU" sz="2400" dirty="0" err="1" smtClean="0"/>
              <a:t>Chemineer</a:t>
            </a:r>
            <a:r>
              <a:rPr lang="hu-HU" sz="2400" dirty="0" smtClean="0"/>
              <a:t> BT-6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368152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Keverő elemek száma (n) a keverő elemek közti távolság (H</a:t>
            </a:r>
            <a:r>
              <a:rPr lang="hu-HU" baseline="-25000" dirty="0" smtClean="0"/>
              <a:t>i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5" name="Picture 7" descr="Untitled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2160240" cy="851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500306"/>
            <a:ext cx="362536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692315"/>
            <a:ext cx="2808312" cy="404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Untitled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739895"/>
            <a:ext cx="2159000" cy="903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368152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A </a:t>
            </a:r>
            <a:r>
              <a:rPr lang="hu-HU" dirty="0" err="1" smtClean="0"/>
              <a:t>fermentor</a:t>
            </a:r>
            <a:r>
              <a:rPr lang="hu-HU" dirty="0" smtClean="0"/>
              <a:t> és a keverő geometriai elrendezése és aránya</a:t>
            </a:r>
            <a:endParaRPr lang="hu-H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05" t="10596" r="22417" b="16681"/>
          <a:stretch>
            <a:fillRect/>
          </a:stretch>
        </p:blipFill>
        <p:spPr bwMode="auto">
          <a:xfrm>
            <a:off x="323528" y="1772816"/>
            <a:ext cx="657051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020272" y="2132856"/>
            <a:ext cx="187966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>
                <a:latin typeface="+mj-lt"/>
              </a:rPr>
              <a:t>~ 150 m</a:t>
            </a:r>
            <a:r>
              <a:rPr lang="hu-HU" baseline="30000" dirty="0">
                <a:latin typeface="+mj-lt"/>
              </a:rPr>
              <a:t>3</a:t>
            </a:r>
            <a:r>
              <a:rPr lang="hu-HU" dirty="0">
                <a:latin typeface="+mj-lt"/>
              </a:rPr>
              <a:t>-ig H/D=1,5-3 </a:t>
            </a:r>
            <a:r>
              <a:rPr lang="hu-HU" dirty="0" smtClean="0">
                <a:latin typeface="+mj-lt"/>
              </a:rPr>
              <a:t/>
            </a:r>
            <a:br>
              <a:rPr lang="hu-HU" dirty="0" smtClean="0">
                <a:latin typeface="+mj-lt"/>
              </a:rPr>
            </a:br>
            <a:r>
              <a:rPr lang="hu-HU" dirty="0" smtClean="0">
                <a:latin typeface="+mj-lt"/>
              </a:rPr>
              <a:t>(</a:t>
            </a:r>
            <a:r>
              <a:rPr lang="hu-HU" dirty="0" err="1" smtClean="0">
                <a:latin typeface="+mj-lt"/>
              </a:rPr>
              <a:t>slim</a:t>
            </a:r>
            <a:r>
              <a:rPr lang="hu-HU" dirty="0" smtClean="0">
                <a:latin typeface="+mj-lt"/>
              </a:rPr>
              <a:t>)</a:t>
            </a:r>
          </a:p>
          <a:p>
            <a:pPr>
              <a:spcBef>
                <a:spcPct val="50000"/>
              </a:spcBef>
            </a:pPr>
            <a:endParaRPr lang="hu-HU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hu-HU" dirty="0">
                <a:latin typeface="+mj-lt"/>
              </a:rPr>
              <a:t>~ 150 m3 felett </a:t>
            </a:r>
            <a:r>
              <a:rPr lang="hu-HU" dirty="0" smtClean="0">
                <a:latin typeface="+mj-lt"/>
              </a:rPr>
              <a:t>H/D=1</a:t>
            </a:r>
            <a:br>
              <a:rPr lang="hu-HU" dirty="0" smtClean="0">
                <a:latin typeface="+mj-lt"/>
              </a:rPr>
            </a:br>
            <a:r>
              <a:rPr lang="hu-HU" dirty="0" smtClean="0">
                <a:latin typeface="+mj-lt"/>
              </a:rPr>
              <a:t>(korpulens) </a:t>
            </a:r>
            <a:endParaRPr lang="hu-HU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0892" y="4786322"/>
            <a:ext cx="1961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10 m</a:t>
            </a:r>
            <a:r>
              <a:rPr lang="hu-HU" baseline="30000" dirty="0" smtClean="0"/>
              <a:t>3</a:t>
            </a:r>
            <a:r>
              <a:rPr lang="hu-HU" dirty="0" smtClean="0"/>
              <a:t>-től néhány </a:t>
            </a:r>
          </a:p>
          <a:p>
            <a:r>
              <a:rPr lang="hu-HU" dirty="0" smtClean="0"/>
              <a:t>100 m</a:t>
            </a:r>
            <a:r>
              <a:rPr lang="hu-HU" baseline="30000" dirty="0" smtClean="0"/>
              <a:t>3</a:t>
            </a:r>
            <a:r>
              <a:rPr lang="hu-HU" dirty="0" smtClean="0"/>
              <a:t>-ig </a:t>
            </a:r>
          </a:p>
          <a:p>
            <a:r>
              <a:rPr lang="hu-HU" dirty="0" smtClean="0"/>
              <a:t>érvényesek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2617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A keverő fordulatszáma és a levegőztetés sebessége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2276872"/>
            <a:ext cx="8219256" cy="2880320"/>
          </a:xfrm>
        </p:spPr>
        <p:txBody>
          <a:bodyPr/>
          <a:lstStyle/>
          <a:p>
            <a:r>
              <a:rPr lang="hu-HU" dirty="0" smtClean="0">
                <a:latin typeface="+mj-lt"/>
              </a:rPr>
              <a:t>fontos, hogy a keverés megfelelő legyen</a:t>
            </a:r>
          </a:p>
          <a:p>
            <a:pPr lvl="1"/>
            <a:r>
              <a:rPr lang="hu-HU" dirty="0" smtClean="0">
                <a:latin typeface="+mj-lt"/>
              </a:rPr>
              <a:t>ha túl intenzív, akkor  a mechanikai károkon kívül a </a:t>
            </a:r>
            <a:r>
              <a:rPr lang="hu-HU" dirty="0" err="1" smtClean="0">
                <a:latin typeface="+mj-lt"/>
              </a:rPr>
              <a:t>fermentében</a:t>
            </a:r>
            <a:r>
              <a:rPr lang="hu-HU" dirty="0" smtClean="0">
                <a:latin typeface="+mj-lt"/>
              </a:rPr>
              <a:t> kialakuló magas oxigén koncentráció esetleg oxigén toxicitáshoz is vezethet</a:t>
            </a:r>
          </a:p>
          <a:p>
            <a:pPr lvl="1"/>
            <a:r>
              <a:rPr lang="hu-HU" dirty="0" smtClean="0">
                <a:latin typeface="+mj-lt"/>
              </a:rPr>
              <a:t>ha nem elég intenzív a keverés, akkor nem teljesülnek a fentebb említett követelmények</a:t>
            </a:r>
            <a:endParaRPr lang="hu-HU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85728"/>
            <a:ext cx="667702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576064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n-lt"/>
              </a:rPr>
              <a:t>Reaktor tervezése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219256" cy="49670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 smtClean="0"/>
              <a:t>figyelembe kell venni a hidrodinamika törvényeit is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hu-HU" sz="2800" dirty="0" smtClean="0"/>
          </a:p>
          <a:p>
            <a:pPr>
              <a:lnSpc>
                <a:spcPct val="90000"/>
              </a:lnSpc>
            </a:pPr>
            <a:endParaRPr lang="hu-HU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hu-HU" sz="2800" dirty="0" smtClean="0"/>
              <a:t>	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hu-HU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hu-HU" sz="2800" dirty="0" smtClean="0"/>
          </a:p>
          <a:p>
            <a:pPr lvl="1">
              <a:lnSpc>
                <a:spcPct val="90000"/>
              </a:lnSpc>
            </a:pPr>
            <a:r>
              <a:rPr lang="hu-HU" sz="2600" dirty="0" smtClean="0">
                <a:latin typeface="+mj-lt"/>
              </a:rPr>
              <a:t>nem </a:t>
            </a:r>
            <a:r>
              <a:rPr lang="hu-HU" sz="2600" dirty="0" err="1" smtClean="0">
                <a:latin typeface="+mj-lt"/>
              </a:rPr>
              <a:t>rendszerspecifikus</a:t>
            </a:r>
            <a:r>
              <a:rPr lang="hu-HU" sz="2600" dirty="0" smtClean="0">
                <a:latin typeface="+mj-lt"/>
              </a:rPr>
              <a:t> paraméterek → fermentáció nélkül is tanulmányozhatóak </a:t>
            </a:r>
            <a:br>
              <a:rPr lang="hu-HU" sz="2600" dirty="0" smtClean="0">
                <a:latin typeface="+mj-lt"/>
              </a:rPr>
            </a:br>
            <a:endParaRPr lang="hu-HU" sz="2600" dirty="0" smtClean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hu-HU" sz="2600" dirty="0" err="1" smtClean="0">
                <a:latin typeface="+mj-lt"/>
              </a:rPr>
              <a:t>rendszerspecifikus</a:t>
            </a:r>
            <a:r>
              <a:rPr lang="hu-HU" sz="2600" dirty="0" smtClean="0">
                <a:latin typeface="+mj-lt"/>
              </a:rPr>
              <a:t> paraméterek → adott fermentációra vonatkoznak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4000496" y="1732222"/>
            <a:ext cx="1080120" cy="1482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04448" cy="771568"/>
          </a:xfrm>
        </p:spPr>
        <p:txBody>
          <a:bodyPr>
            <a:noAutofit/>
          </a:bodyPr>
          <a:lstStyle/>
          <a:p>
            <a:r>
              <a:rPr lang="hu-HU" dirty="0" smtClean="0"/>
              <a:t>Nem rendszer specifikus paraméterek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8147248" cy="4752528"/>
          </a:xfrm>
        </p:spPr>
        <p:txBody>
          <a:bodyPr/>
          <a:lstStyle/>
          <a:p>
            <a:r>
              <a:rPr lang="hu-HU" dirty="0" smtClean="0"/>
              <a:t>Keverő teljesítményfelvétele</a:t>
            </a:r>
          </a:p>
          <a:p>
            <a:r>
              <a:rPr lang="hu-HU" dirty="0" smtClean="0"/>
              <a:t>Levegő diszperziója</a:t>
            </a:r>
          </a:p>
          <a:p>
            <a:r>
              <a:rPr lang="hu-HU" dirty="0" smtClean="0"/>
              <a:t>Fluidum keveredése</a:t>
            </a:r>
          </a:p>
          <a:p>
            <a:r>
              <a:rPr lang="hu-HU" dirty="0" smtClean="0"/>
              <a:t>Gázfázis keveredése</a:t>
            </a:r>
          </a:p>
          <a:p>
            <a:r>
              <a:rPr lang="hu-HU" dirty="0" smtClean="0"/>
              <a:t>Keverők hidrodinamikája</a:t>
            </a:r>
          </a:p>
          <a:p>
            <a:r>
              <a:rPr lang="hu-HU" dirty="0" smtClean="0"/>
              <a:t>Hőátadás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533348" cy="796950"/>
          </a:xfrm>
        </p:spPr>
        <p:txBody>
          <a:bodyPr>
            <a:normAutofit/>
          </a:bodyPr>
          <a:lstStyle/>
          <a:p>
            <a:r>
              <a:rPr lang="hu-HU" dirty="0" smtClean="0"/>
              <a:t>A keverő teljesítmény felvétele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8219256" cy="5328592"/>
          </a:xfrm>
        </p:spPr>
        <p:txBody>
          <a:bodyPr>
            <a:normAutofit/>
          </a:bodyPr>
          <a:lstStyle/>
          <a:p>
            <a:pPr marL="615950" indent="-533400" algn="just">
              <a:buNone/>
            </a:pPr>
            <a:endParaRPr lang="hu-HU" sz="2400" dirty="0" smtClean="0"/>
          </a:p>
          <a:p>
            <a:pPr marL="615950" indent="-533400" algn="just">
              <a:buNone/>
            </a:pPr>
            <a:r>
              <a:rPr lang="hu-HU" sz="2400" dirty="0" smtClean="0"/>
              <a:t>A felvett energiát a teljesítménnyel jellemezhetjük, ami</a:t>
            </a:r>
          </a:p>
          <a:p>
            <a:pPr marL="615950" indent="-533400" algn="just">
              <a:buNone/>
            </a:pPr>
            <a:r>
              <a:rPr lang="hu-HU" sz="2400" dirty="0" smtClean="0"/>
              <a:t>kevesebb, mint a motor teljesítménye </a:t>
            </a:r>
            <a:r>
              <a:rPr lang="hu-HU" sz="2400" dirty="0" smtClean="0">
                <a:cs typeface="Times New Roman" pitchFamily="18" charset="0"/>
              </a:rPr>
              <a:t>→ </a:t>
            </a:r>
            <a:r>
              <a:rPr lang="el-GR" sz="2400" dirty="0" smtClean="0">
                <a:cs typeface="Arial" pitchFamily="34" charset="0"/>
              </a:rPr>
              <a:t>η</a:t>
            </a:r>
            <a:r>
              <a:rPr lang="en-US" sz="2400" dirty="0" smtClean="0">
                <a:ea typeface="Adobe Fangsong Std R" pitchFamily="18" charset="-128"/>
                <a:cs typeface="Arial" pitchFamily="34" charset="0"/>
              </a:rPr>
              <a:t>&lt;</a:t>
            </a:r>
            <a:r>
              <a:rPr lang="hu-HU" sz="2400" dirty="0" smtClean="0">
                <a:cs typeface="Arial" pitchFamily="34" charset="0"/>
              </a:rPr>
              <a:t>100%</a:t>
            </a:r>
            <a:endParaRPr lang="hu-HU" sz="2400" dirty="0" smtClean="0"/>
          </a:p>
          <a:p>
            <a:pPr marL="615950" indent="-533400">
              <a:buNone/>
            </a:pPr>
            <a:endParaRPr lang="hu-HU" sz="2800" dirty="0" smtClean="0"/>
          </a:p>
          <a:p>
            <a:pPr marL="615950" indent="-533400">
              <a:buNone/>
            </a:pPr>
            <a:r>
              <a:rPr lang="hu-HU" sz="3200" dirty="0" smtClean="0"/>
              <a:t>A keverő teljesítmény felvétele:</a:t>
            </a:r>
            <a:endParaRPr lang="hu-HU" sz="2800" dirty="0" smtClean="0"/>
          </a:p>
          <a:p>
            <a:pPr marL="615950" indent="-533400">
              <a:buNone/>
            </a:pPr>
            <a:endParaRPr lang="hu-HU" sz="2800" dirty="0" smtClean="0"/>
          </a:p>
          <a:p>
            <a:pPr marL="615950" indent="-533400">
              <a:buNone/>
            </a:pPr>
            <a:endParaRPr lang="hu-HU" sz="2800" dirty="0" smtClean="0"/>
          </a:p>
          <a:p>
            <a:pPr marL="615950" indent="-533400">
              <a:buFont typeface="Wingdings 2" pitchFamily="18" charset="2"/>
              <a:buNone/>
            </a:pPr>
            <a:endParaRPr lang="hu-HU" sz="2000" dirty="0" smtClean="0"/>
          </a:p>
          <a:p>
            <a:endParaRPr lang="hu-HU" dirty="0"/>
          </a:p>
        </p:txBody>
      </p:sp>
      <p:graphicFrame>
        <p:nvGraphicFramePr>
          <p:cNvPr id="29700" name="Object 4"/>
          <p:cNvGraphicFramePr>
            <a:graphicFrameLocks noGrp="1" noChangeAspect="1"/>
          </p:cNvGraphicFramePr>
          <p:nvPr/>
        </p:nvGraphicFramePr>
        <p:xfrm>
          <a:off x="2643174" y="3714752"/>
          <a:ext cx="4227512" cy="714375"/>
        </p:xfrm>
        <a:graphic>
          <a:graphicData uri="http://schemas.openxmlformats.org/presentationml/2006/ole">
            <p:oleObj spid="_x0000_s112642" name="Document" r:id="rId3" imgW="2712720" imgH="457200" progId="Word.Document.8">
              <p:embed/>
            </p:oleObj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941317" y="4987042"/>
            <a:ext cx="295116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dirty="0">
                <a:sym typeface="Symbol" pitchFamily="18" charset="2"/>
              </a:rPr>
              <a:t></a:t>
            </a:r>
            <a:r>
              <a:rPr lang="hu-HU" baseline="-25000" dirty="0"/>
              <a:t>L</a:t>
            </a:r>
            <a:r>
              <a:rPr lang="hu-HU" dirty="0"/>
              <a:t>: a </a:t>
            </a:r>
            <a:r>
              <a:rPr lang="hu-HU" dirty="0" err="1"/>
              <a:t>fermentlé</a:t>
            </a:r>
            <a:r>
              <a:rPr lang="hu-HU" dirty="0"/>
              <a:t> sűrűsége (kg/m</a:t>
            </a:r>
            <a:r>
              <a:rPr lang="hu-HU" baseline="30000" dirty="0"/>
              <a:t>3</a:t>
            </a:r>
            <a:r>
              <a:rPr lang="hu-HU" dirty="0"/>
              <a:t>)</a:t>
            </a:r>
          </a:p>
          <a:p>
            <a:r>
              <a:rPr lang="hu-HU" dirty="0"/>
              <a:t>N: a keverő fordulatszáma (1/s)</a:t>
            </a:r>
          </a:p>
          <a:p>
            <a:r>
              <a:rPr lang="hu-HU" dirty="0"/>
              <a:t>D: a keverő átmérője (m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19</a:t>
            </a:fld>
            <a:endParaRPr lang="hu-HU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1" y="5726054"/>
            <a:ext cx="4536505" cy="799290"/>
          </a:xfrm>
          <a:prstGeom prst="rect">
            <a:avLst/>
          </a:prstGeom>
          <a:noFill/>
        </p:spPr>
      </p:pic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12648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956" y="4819401"/>
            <a:ext cx="4983148" cy="769839"/>
          </a:xfrm>
          <a:prstGeom prst="rect">
            <a:avLst/>
          </a:prstGeom>
          <a:noFill/>
        </p:spPr>
      </p:pic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332656"/>
            <a:ext cx="8929718" cy="881766"/>
          </a:xfrm>
        </p:spPr>
        <p:txBody>
          <a:bodyPr>
            <a:normAutofit/>
          </a:bodyPr>
          <a:lstStyle/>
          <a:p>
            <a:r>
              <a:rPr lang="en-US" dirty="0" smtClean="0"/>
              <a:t>AEROB BIOREAKTOROK CSOPORTOSÍTÁSA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8219256" cy="3456384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Calibri" pitchFamily="34" charset="0"/>
                <a:ea typeface="Verdana" pitchFamily="34" charset="0"/>
                <a:cs typeface="Arial" pitchFamily="34" charset="0"/>
              </a:rPr>
              <a:t>Levegőztetés</a:t>
            </a:r>
            <a:r>
              <a:rPr lang="en-US" sz="2800" dirty="0" smtClean="0">
                <a:latin typeface="Calibri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ea typeface="Verdana" pitchFamily="34" charset="0"/>
                <a:cs typeface="Arial" pitchFamily="34" charset="0"/>
              </a:rPr>
              <a:t>módja</a:t>
            </a:r>
            <a:r>
              <a:rPr lang="en-US" sz="2800" dirty="0" smtClean="0">
                <a:latin typeface="Calibri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ea typeface="Verdana" pitchFamily="34" charset="0"/>
                <a:cs typeface="Arial" pitchFamily="34" charset="0"/>
              </a:rPr>
              <a:t>szerint</a:t>
            </a:r>
            <a:r>
              <a:rPr lang="en-US" sz="2800" dirty="0" smtClean="0">
                <a:latin typeface="Calibri" pitchFamily="34" charset="0"/>
                <a:ea typeface="Verdana" pitchFamily="34" charset="0"/>
                <a:cs typeface="Arial" pitchFamily="34" charset="0"/>
              </a:rPr>
              <a:t>:</a:t>
            </a:r>
            <a:endParaRPr lang="hu-HU" sz="2800" dirty="0" smtClean="0">
              <a:latin typeface="Calibri" pitchFamily="34" charset="0"/>
              <a:ea typeface="Verdana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 smtClean="0">
              <a:latin typeface="Calibri" pitchFamily="34" charset="0"/>
              <a:ea typeface="Verdana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800" dirty="0" err="1" smtClean="0">
                <a:latin typeface="Calibri" pitchFamily="34" charset="0"/>
                <a:ea typeface="Verdana" pitchFamily="34" charset="0"/>
                <a:cs typeface="Arial" pitchFamily="34" charset="0"/>
              </a:rPr>
              <a:t>Kever</a:t>
            </a:r>
            <a:r>
              <a:rPr lang="hu-HU" sz="2800" dirty="0" smtClean="0">
                <a:latin typeface="Calibri" pitchFamily="34" charset="0"/>
                <a:ea typeface="Verdana" pitchFamily="34" charset="0"/>
                <a:cs typeface="Arial" pitchFamily="34" charset="0"/>
              </a:rPr>
              <a:t>ős </a:t>
            </a:r>
            <a:r>
              <a:rPr lang="en-US" sz="2800" dirty="0" err="1" smtClean="0">
                <a:latin typeface="Calibri" pitchFamily="34" charset="0"/>
                <a:ea typeface="Verdana" pitchFamily="34" charset="0"/>
                <a:cs typeface="Arial" pitchFamily="34" charset="0"/>
              </a:rPr>
              <a:t>reaktor</a:t>
            </a:r>
            <a:r>
              <a:rPr lang="en-US" sz="2800" dirty="0" smtClean="0">
                <a:latin typeface="Calibri" pitchFamily="34" charset="0"/>
                <a:ea typeface="Verdana" pitchFamily="34" charset="0"/>
                <a:cs typeface="Arial" pitchFamily="34" charset="0"/>
              </a:rPr>
              <a:t> </a:t>
            </a:r>
            <a:endParaRPr lang="hu-HU" sz="2800" dirty="0" smtClean="0">
              <a:latin typeface="Calibri" pitchFamily="34" charset="0"/>
              <a:ea typeface="Verdana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</a:pPr>
            <a:r>
              <a:rPr lang="hu-HU" dirty="0" smtClean="0">
                <a:latin typeface="Calibri" pitchFamily="34" charset="0"/>
                <a:ea typeface="Verdana" pitchFamily="34" charset="0"/>
                <a:cs typeface="Arial" pitchFamily="34" charset="0"/>
              </a:rPr>
              <a:t>levegőztetés és mechanikus keverés</a:t>
            </a:r>
            <a:endParaRPr lang="en-US" dirty="0" smtClean="0">
              <a:latin typeface="Calibri" pitchFamily="34" charset="0"/>
              <a:ea typeface="Verdana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800" dirty="0" err="1" smtClean="0">
                <a:latin typeface="Calibri" pitchFamily="34" charset="0"/>
                <a:ea typeface="Verdana" pitchFamily="34" charset="0"/>
                <a:cs typeface="Arial" pitchFamily="34" charset="0"/>
              </a:rPr>
              <a:t>Hurokreaktor</a:t>
            </a:r>
            <a:r>
              <a:rPr lang="hu-HU" sz="2800" dirty="0" smtClean="0">
                <a:latin typeface="Calibri" pitchFamily="34" charset="0"/>
                <a:ea typeface="Verdana" pitchFamily="34" charset="0"/>
                <a:cs typeface="Arial" pitchFamily="34" charset="0"/>
              </a:rPr>
              <a:t> (air lift)</a:t>
            </a:r>
          </a:p>
          <a:p>
            <a:pPr lvl="2">
              <a:lnSpc>
                <a:spcPct val="150000"/>
              </a:lnSpc>
            </a:pPr>
            <a:r>
              <a:rPr lang="hu-HU" dirty="0" smtClean="0">
                <a:latin typeface="Calibri" pitchFamily="34" charset="0"/>
                <a:ea typeface="Verdana" pitchFamily="34" charset="0"/>
                <a:cs typeface="Arial" pitchFamily="34" charset="0"/>
              </a:rPr>
              <a:t>levegőztetés</a:t>
            </a:r>
          </a:p>
          <a:p>
            <a:pPr lvl="1">
              <a:buNone/>
            </a:pPr>
            <a:endParaRPr lang="hu-HU" sz="2800" b="1" i="1" dirty="0" smtClean="0"/>
          </a:p>
          <a:p>
            <a:pPr lvl="1"/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2413" y="1628800"/>
            <a:ext cx="3454083" cy="496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533348" cy="796950"/>
          </a:xfrm>
        </p:spPr>
        <p:txBody>
          <a:bodyPr/>
          <a:lstStyle/>
          <a:p>
            <a:r>
              <a:rPr lang="hu-HU" dirty="0" smtClean="0"/>
              <a:t>A keverő teljesítmény felvétele</a:t>
            </a:r>
            <a:endParaRPr lang="hu-HU" dirty="0"/>
          </a:p>
        </p:txBody>
      </p:sp>
      <p:graphicFrame>
        <p:nvGraphicFramePr>
          <p:cNvPr id="30722" name="Object 2"/>
          <p:cNvGraphicFramePr>
            <a:graphicFrameLocks noGrp="1" noChangeAspect="1"/>
          </p:cNvGraphicFramePr>
          <p:nvPr/>
        </p:nvGraphicFramePr>
        <p:xfrm>
          <a:off x="4000496" y="1500174"/>
          <a:ext cx="4643470" cy="1071570"/>
        </p:xfrm>
        <a:graphic>
          <a:graphicData uri="http://schemas.openxmlformats.org/presentationml/2006/ole">
            <p:oleObj spid="_x0000_s113666" name="Dokumentum" r:id="rId3" imgW="3136392" imgH="725424" progId="Word.Document.8">
              <p:embed/>
            </p:oleObj>
          </a:graphicData>
        </a:graphic>
      </p:graphicFrame>
      <p:sp>
        <p:nvSpPr>
          <p:cNvPr id="5" name="Téglalap 4"/>
          <p:cNvSpPr/>
          <p:nvPr/>
        </p:nvSpPr>
        <p:spPr>
          <a:xfrm>
            <a:off x="642910" y="1714488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/>
              <a:t>Teljesítmény</a:t>
            </a:r>
            <a:r>
              <a:rPr lang="hu-HU" dirty="0" smtClean="0"/>
              <a:t> </a:t>
            </a:r>
            <a:r>
              <a:rPr lang="hu-HU" sz="3200" dirty="0" smtClean="0"/>
              <a:t>szám:</a:t>
            </a:r>
            <a:endParaRPr lang="hu-HU" dirty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285720" y="2571744"/>
            <a:ext cx="85011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/>
              <a:t> a teljesítmény felvétel függése a </a:t>
            </a:r>
            <a:r>
              <a:rPr lang="hu-HU" sz="2400" dirty="0" err="1" smtClean="0"/>
              <a:t>Fr</a:t>
            </a:r>
            <a:r>
              <a:rPr lang="hu-HU" sz="2400" dirty="0" smtClean="0"/>
              <a:t> számtól megszüntethető, ha áramlástörő lemezeket építünk be 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az áramlástörő nagyobb Re számoknál magasabb teljesítmény szükségletet eredményez (viszont nyugodtabb a folyadékfelszín)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teljesítmény felvétel a keverő elemek számával lineárisan nő</a:t>
            </a:r>
          </a:p>
          <a:p>
            <a:endParaRPr lang="hu-HU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42844" y="6215082"/>
            <a:ext cx="457200" cy="457200"/>
          </a:xfrm>
        </p:spPr>
        <p:txBody>
          <a:bodyPr/>
          <a:lstStyle/>
          <a:p>
            <a:fld id="{90308623-2984-43DA-9364-45A718052D92}" type="slidenum">
              <a:rPr lang="hu-HU" smtClean="0"/>
              <a:pPr/>
              <a:t>20</a:t>
            </a:fld>
            <a:endParaRPr lang="hu-HU" dirty="0"/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429132"/>
            <a:ext cx="4182553" cy="226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533348" cy="778098"/>
          </a:xfrm>
        </p:spPr>
        <p:txBody>
          <a:bodyPr/>
          <a:lstStyle/>
          <a:p>
            <a:r>
              <a:rPr lang="hu-HU" dirty="0" smtClean="0"/>
              <a:t>A keverő teljesítmény felvétele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47248" cy="537723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None/>
            </a:pPr>
            <a:r>
              <a:rPr lang="hu-HU" sz="2800" dirty="0" smtClean="0"/>
              <a:t>Kis viszkozitású </a:t>
            </a:r>
            <a:r>
              <a:rPr lang="hu-HU" sz="2800" dirty="0" err="1" smtClean="0"/>
              <a:t>fermentleveknél</a:t>
            </a:r>
            <a:endParaRPr lang="hu-HU" sz="2800" dirty="0" smtClean="0"/>
          </a:p>
          <a:p>
            <a:pPr>
              <a:lnSpc>
                <a:spcPct val="120000"/>
              </a:lnSpc>
              <a:buFont typeface="Calibri" pitchFamily="34" charset="0"/>
              <a:buChar char="•"/>
            </a:pPr>
            <a:r>
              <a:rPr lang="hu-HU" dirty="0" smtClean="0"/>
              <a:t>állandó keverési sebesség mellett a levegőztetési sebességet növelve, a keverő teljesítmény felvétele csökken</a:t>
            </a:r>
          </a:p>
          <a:p>
            <a:pPr>
              <a:lnSpc>
                <a:spcPct val="120000"/>
              </a:lnSpc>
              <a:buFont typeface="Calibri" pitchFamily="34" charset="0"/>
              <a:buChar char="•"/>
            </a:pPr>
            <a:endParaRPr lang="hu-HU" dirty="0" smtClean="0"/>
          </a:p>
          <a:p>
            <a:pPr>
              <a:lnSpc>
                <a:spcPct val="120000"/>
              </a:lnSpc>
              <a:buFont typeface="Calibri" pitchFamily="34" charset="0"/>
              <a:buChar char="•"/>
            </a:pPr>
            <a:endParaRPr lang="hu-HU" dirty="0" smtClean="0"/>
          </a:p>
          <a:p>
            <a:pPr>
              <a:lnSpc>
                <a:spcPct val="120000"/>
              </a:lnSpc>
              <a:buFont typeface="Calibri" pitchFamily="34" charset="0"/>
              <a:buChar char="•"/>
            </a:pPr>
            <a:r>
              <a:rPr lang="hu-HU" dirty="0" smtClean="0"/>
              <a:t>a teljesítmény felvétel csökkenhet állandó levegőztetési sebesség mellett is (felére vagy még kevesebbre), ha a keverési sebességet növeljük - gáz </a:t>
            </a:r>
            <a:r>
              <a:rPr lang="hu-HU" dirty="0" err="1" smtClean="0"/>
              <a:t>recirkulációja</a:t>
            </a:r>
            <a:r>
              <a:rPr lang="hu-HU" dirty="0" smtClean="0"/>
              <a:t> nő</a:t>
            </a:r>
          </a:p>
          <a:p>
            <a:pPr>
              <a:lnSpc>
                <a:spcPct val="120000"/>
              </a:lnSpc>
              <a:buFont typeface="Calibri" pitchFamily="34" charset="0"/>
              <a:buChar char="•"/>
            </a:pPr>
            <a:r>
              <a:rPr lang="hu-HU" dirty="0" smtClean="0"/>
              <a:t>a teljesítmény tehát a keverési sebességtől, a levegőztetési </a:t>
            </a:r>
            <a:br>
              <a:rPr lang="hu-HU" dirty="0" smtClean="0"/>
            </a:br>
            <a:r>
              <a:rPr lang="hu-HU" dirty="0" smtClean="0"/>
              <a:t>sebességtől, a </a:t>
            </a:r>
            <a:r>
              <a:rPr lang="hu-HU" dirty="0" err="1" smtClean="0"/>
              <a:t>recirkuláció</a:t>
            </a:r>
            <a:r>
              <a:rPr lang="hu-HU" dirty="0" smtClean="0"/>
              <a:t> mértékétől és az áramlási képtől</a:t>
            </a:r>
            <a:br>
              <a:rPr lang="hu-HU" dirty="0" smtClean="0"/>
            </a:br>
            <a:r>
              <a:rPr lang="hu-HU" dirty="0" smtClean="0"/>
              <a:t> függ</a:t>
            </a:r>
            <a:endParaRPr lang="hu-HU" dirty="0" smtClean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21</a:t>
            </a:fld>
            <a:endParaRPr lang="hu-HU" dirty="0"/>
          </a:p>
        </p:txBody>
      </p:sp>
      <p:graphicFrame>
        <p:nvGraphicFramePr>
          <p:cNvPr id="149506" name="Object 2"/>
          <p:cNvGraphicFramePr>
            <a:graphicFrameLocks noGrp="1" noChangeAspect="1"/>
          </p:cNvGraphicFramePr>
          <p:nvPr/>
        </p:nvGraphicFramePr>
        <p:xfrm>
          <a:off x="2285984" y="2643182"/>
          <a:ext cx="4227512" cy="714375"/>
        </p:xfrm>
        <a:graphic>
          <a:graphicData uri="http://schemas.openxmlformats.org/presentationml/2006/ole">
            <p:oleObj spid="_x0000_s149506" name="Document" r:id="rId3" imgW="2712720" imgH="4572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22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858280" cy="5124472"/>
          </a:xfrm>
        </p:spPr>
        <p:txBody>
          <a:bodyPr/>
          <a:lstStyle/>
          <a:p>
            <a:pPr>
              <a:buNone/>
            </a:pPr>
            <a:r>
              <a:rPr lang="hu-HU" sz="2400" dirty="0" smtClean="0"/>
              <a:t>Nagy viszkozitású </a:t>
            </a:r>
            <a:r>
              <a:rPr lang="hu-HU" sz="2400" dirty="0" err="1" smtClean="0"/>
              <a:t>fermentleveknél</a:t>
            </a:r>
            <a:endParaRPr lang="hu-HU" sz="2400" dirty="0" smtClean="0"/>
          </a:p>
          <a:p>
            <a:r>
              <a:rPr lang="hu-HU" sz="2400" dirty="0" smtClean="0">
                <a:cs typeface="Times New Roman" pitchFamily="18" charset="0"/>
              </a:rPr>
              <a:t>stabil légüregek méretét a levegőztetési sebesség alig befolyásolja - teljesítmény felvétel alig változik a levegőztetési sebesség függvényében</a:t>
            </a:r>
          </a:p>
          <a:p>
            <a:r>
              <a:rPr lang="hu-HU" sz="2400" dirty="0" smtClean="0"/>
              <a:t>minimumos görbét kapunk, a jó </a:t>
            </a:r>
            <a:r>
              <a:rPr lang="hu-HU" sz="2400" dirty="0" err="1" smtClean="0"/>
              <a:t>gázdiszperzió</a:t>
            </a:r>
            <a:r>
              <a:rPr lang="hu-HU" sz="2400" dirty="0" smtClean="0"/>
              <a:t> eléréséhez a sebességet a minimumnak a közelébe kell választani</a:t>
            </a:r>
            <a:endParaRPr lang="hu-HU" sz="2400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571604" y="3500438"/>
          <a:ext cx="5637601" cy="3161509"/>
        </p:xfrm>
        <a:graphic>
          <a:graphicData uri="http://schemas.openxmlformats.org/presentationml/2006/ole">
            <p:oleObj spid="_x0000_s114690" name="Chart" r:id="rId4" imgW="3429000" imgH="2286000" progId="Excel.Sheet.8">
              <p:embed/>
            </p:oleObj>
          </a:graphicData>
        </a:graphic>
      </p:graphicFrame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928662" y="153950"/>
            <a:ext cx="7772400" cy="846158"/>
          </a:xfrm>
        </p:spPr>
        <p:txBody>
          <a:bodyPr/>
          <a:lstStyle/>
          <a:p>
            <a:pPr algn="ctr"/>
            <a:r>
              <a:rPr lang="hu-HU" dirty="0" smtClean="0"/>
              <a:t>A keverő teljesítmény felvétele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8239526" cy="171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/>
          <a:lstStyle/>
          <a:p>
            <a:pPr algn="ctr"/>
            <a:r>
              <a:rPr lang="hu-HU" dirty="0" smtClean="0"/>
              <a:t>Levegő diszperziója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8147248" cy="2514010"/>
          </a:xfrm>
        </p:spPr>
        <p:txBody>
          <a:bodyPr/>
          <a:lstStyle/>
          <a:p>
            <a:pPr marL="692150" indent="-609600">
              <a:buFont typeface="Wingdings 2" pitchFamily="18" charset="2"/>
              <a:buNone/>
            </a:pPr>
            <a:r>
              <a:rPr lang="hu-HU" sz="3200" dirty="0" smtClean="0"/>
              <a:t>Levegőztetési szám:</a:t>
            </a:r>
          </a:p>
          <a:p>
            <a:pPr marL="692150" indent="-609600">
              <a:buFont typeface="Wingdings 2" pitchFamily="18" charset="2"/>
              <a:buNone/>
            </a:pPr>
            <a:endParaRPr lang="hu-HU" sz="3200" dirty="0" smtClean="0"/>
          </a:p>
          <a:p>
            <a:pPr marL="692150" indent="-609600">
              <a:buFont typeface="Wingdings 2" pitchFamily="18" charset="2"/>
              <a:buNone/>
            </a:pPr>
            <a:r>
              <a:rPr lang="hu-HU" sz="3200" dirty="0" smtClean="0"/>
              <a:t>				</a:t>
            </a:r>
          </a:p>
          <a:p>
            <a:pPr marL="692150" indent="-609600">
              <a:buFont typeface="Wingdings 2" pitchFamily="18" charset="2"/>
              <a:buNone/>
            </a:pPr>
            <a:endParaRPr lang="hu-HU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23</a:t>
            </a:fld>
            <a:endParaRPr lang="hu-HU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214686"/>
            <a:ext cx="359316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42910" y="3000372"/>
            <a:ext cx="45005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2150" indent="-609600">
              <a:buFont typeface="Wingdings 2" pitchFamily="18" charset="2"/>
              <a:buNone/>
            </a:pPr>
            <a:r>
              <a:rPr lang="hu-HU" sz="2400" dirty="0" smtClean="0"/>
              <a:t>Ahol a lineáris légsebességet </a:t>
            </a:r>
          </a:p>
          <a:p>
            <a:pPr marL="692150" indent="-609600">
              <a:buFont typeface="Wingdings 2" pitchFamily="18" charset="2"/>
              <a:buNone/>
            </a:pPr>
            <a:r>
              <a:rPr lang="hu-HU" sz="2400" dirty="0" smtClean="0"/>
              <a:t>a keverő által súrolt felületre</a:t>
            </a:r>
          </a:p>
          <a:p>
            <a:pPr marL="692150" indent="-609600">
              <a:buFont typeface="Wingdings 2" pitchFamily="18" charset="2"/>
              <a:buNone/>
            </a:pPr>
            <a:r>
              <a:rPr lang="hu-HU" sz="2400" dirty="0" smtClean="0"/>
              <a:t>számítjuk, </a:t>
            </a:r>
          </a:p>
          <a:p>
            <a:pPr marL="692150" indent="-609600">
              <a:buFont typeface="Wingdings 2" pitchFamily="18" charset="2"/>
              <a:buNone/>
            </a:pPr>
            <a:r>
              <a:rPr lang="hu-HU" sz="2400" dirty="0" smtClean="0"/>
              <a:t>F a levegő térfogatárama (m</a:t>
            </a:r>
            <a:r>
              <a:rPr lang="hu-HU" sz="2400" baseline="30000" dirty="0" smtClean="0"/>
              <a:t>3</a:t>
            </a:r>
            <a:r>
              <a:rPr lang="hu-HU" sz="2400" dirty="0" smtClean="0"/>
              <a:t>/s)</a:t>
            </a:r>
          </a:p>
          <a:p>
            <a:endParaRPr lang="hu-HU" sz="2400" dirty="0" smtClean="0"/>
          </a:p>
          <a:p>
            <a:r>
              <a:rPr lang="hu-HU" sz="2400" dirty="0" smtClean="0"/>
              <a:t>levegőztetett és nem levegőztetett esetben a keverési energia szükséglet aránya a levegőztetési szám függvénye</a:t>
            </a:r>
          </a:p>
          <a:p>
            <a:endParaRPr lang="hu-HU" sz="2400" dirty="0" smtClean="0"/>
          </a:p>
          <a:p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/>
          <a:lstStyle/>
          <a:p>
            <a:pPr algn="ctr"/>
            <a:r>
              <a:rPr lang="hu-HU" dirty="0" smtClean="0"/>
              <a:t>Levegő diszperziója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39552" y="1285860"/>
            <a:ext cx="8147248" cy="29289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hu-HU" dirty="0" smtClean="0"/>
              <a:t>Kis viszkozitású </a:t>
            </a:r>
            <a:r>
              <a:rPr lang="hu-HU" dirty="0" err="1" smtClean="0"/>
              <a:t>fermentleveknél</a:t>
            </a:r>
            <a:r>
              <a:rPr lang="hu-HU" dirty="0" smtClean="0"/>
              <a:t>:</a:t>
            </a:r>
          </a:p>
          <a:p>
            <a:pPr>
              <a:lnSpc>
                <a:spcPct val="120000"/>
              </a:lnSpc>
              <a:buNone/>
            </a:pPr>
            <a:endParaRPr lang="hu-HU" dirty="0" smtClean="0"/>
          </a:p>
          <a:p>
            <a:pPr>
              <a:lnSpc>
                <a:spcPct val="120000"/>
              </a:lnSpc>
            </a:pPr>
            <a:r>
              <a:rPr lang="hu-HU" dirty="0" smtClean="0"/>
              <a:t>ha a levegőztetési sebesség túl nagy a keverő sebességéhez képest, a légáram jelentősebb lesz a tömegárammal szemben </a:t>
            </a:r>
            <a:br>
              <a:rPr lang="hu-HU" dirty="0" smtClean="0"/>
            </a:br>
            <a:r>
              <a:rPr lang="hu-HU" dirty="0" smtClean="0">
                <a:latin typeface="Calibri"/>
              </a:rPr>
              <a:t>→</a:t>
            </a:r>
            <a:r>
              <a:rPr lang="hu-HU" dirty="0" smtClean="0"/>
              <a:t> nem alakul ki gáz-folyadék diszperzió – elárasztás (</a:t>
            </a:r>
            <a:r>
              <a:rPr lang="hu-HU" dirty="0" err="1" smtClean="0"/>
              <a:t>flooding</a:t>
            </a:r>
            <a:r>
              <a:rPr lang="hu-HU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hu-HU" dirty="0" smtClean="0"/>
              <a:t>nagy D/T hányados esetén kevesebb energia szükséges az adott mennyiségű gáz diszpergálásához </a:t>
            </a:r>
          </a:p>
          <a:p>
            <a:pPr>
              <a:lnSpc>
                <a:spcPct val="120000"/>
              </a:lnSpc>
              <a:buNone/>
            </a:pPr>
            <a:endParaRPr lang="hu-HU" dirty="0" smtClean="0"/>
          </a:p>
          <a:p>
            <a:pPr>
              <a:lnSpc>
                <a:spcPct val="120000"/>
              </a:lnSpc>
              <a:buNone/>
            </a:pPr>
            <a:endParaRPr lang="hu-HU" dirty="0" smtClean="0"/>
          </a:p>
          <a:p>
            <a:pPr>
              <a:lnSpc>
                <a:spcPct val="120000"/>
              </a:lnSpc>
              <a:buNone/>
            </a:pPr>
            <a:endParaRPr lang="hu-HU" dirty="0" smtClean="0"/>
          </a:p>
          <a:p>
            <a:pPr>
              <a:lnSpc>
                <a:spcPct val="120000"/>
              </a:lnSpc>
            </a:pPr>
            <a:endParaRPr lang="hu-HU" dirty="0" smtClean="0"/>
          </a:p>
          <a:p>
            <a:pPr>
              <a:lnSpc>
                <a:spcPct val="120000"/>
              </a:lnSpc>
            </a:pPr>
            <a:endParaRPr lang="hu-HU" dirty="0" smtClean="0"/>
          </a:p>
          <a:p>
            <a:pPr>
              <a:lnSpc>
                <a:spcPct val="120000"/>
              </a:lnSpc>
            </a:pPr>
            <a:endParaRPr lang="hu-HU" dirty="0" smtClean="0"/>
          </a:p>
          <a:p>
            <a:pPr>
              <a:lnSpc>
                <a:spcPct val="120000"/>
              </a:lnSpc>
            </a:pPr>
            <a:endParaRPr lang="hu-HU" dirty="0" smtClean="0"/>
          </a:p>
          <a:p>
            <a:pPr>
              <a:lnSpc>
                <a:spcPct val="120000"/>
              </a:lnSpc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24</a:t>
            </a:fld>
            <a:endParaRPr lang="hu-HU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357158" y="4500570"/>
          <a:ext cx="2643206" cy="875116"/>
        </p:xfrm>
        <a:graphic>
          <a:graphicData uri="http://schemas.openxmlformats.org/presentationml/2006/ole">
            <p:oleObj spid="_x0000_s115714" name="Equation" r:id="rId3" imgW="1409700" imgH="469900" progId="Equation.3">
              <p:embed/>
            </p:oleObj>
          </a:graphicData>
        </a:graphic>
      </p:graphicFrame>
      <p:sp>
        <p:nvSpPr>
          <p:cNvPr id="8" name="Right Arrow 7"/>
          <p:cNvSpPr/>
          <p:nvPr/>
        </p:nvSpPr>
        <p:spPr>
          <a:xfrm>
            <a:off x="3428992" y="4714884"/>
            <a:ext cx="92869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4857752" y="4357694"/>
          <a:ext cx="2496362" cy="1190318"/>
        </p:xfrm>
        <a:graphic>
          <a:graphicData uri="http://schemas.openxmlformats.org/presentationml/2006/ole">
            <p:oleObj spid="_x0000_s115715" name="Equation" r:id="rId4" imgW="1435100" imgH="685800" progId="Equation.3">
              <p:embed/>
            </p:oleObj>
          </a:graphicData>
        </a:graphic>
      </p:graphicFrame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3" name="TextBox 12"/>
          <p:cNvSpPr txBox="1"/>
          <p:nvPr/>
        </p:nvSpPr>
        <p:spPr>
          <a:xfrm>
            <a:off x="2857488" y="5429264"/>
            <a:ext cx="2343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D - keverő átmérője (m)</a:t>
            </a:r>
          </a:p>
          <a:p>
            <a:r>
              <a:rPr lang="hu-HU" sz="1600" dirty="0" smtClean="0"/>
              <a:t>T - </a:t>
            </a:r>
            <a:r>
              <a:rPr lang="hu-HU" sz="1600" dirty="0" err="1" smtClean="0"/>
              <a:t>fermentor</a:t>
            </a:r>
            <a:r>
              <a:rPr lang="hu-HU" sz="1600" dirty="0" smtClean="0"/>
              <a:t> átmérője (m)</a:t>
            </a:r>
          </a:p>
          <a:p>
            <a:r>
              <a:rPr lang="hu-HU" sz="1600" dirty="0" err="1" smtClean="0"/>
              <a:t>Fr</a:t>
            </a:r>
            <a:r>
              <a:rPr lang="hu-HU" sz="1600" dirty="0" smtClean="0"/>
              <a:t> - keverési </a:t>
            </a:r>
            <a:r>
              <a:rPr lang="hu-HU" sz="1600" dirty="0" err="1" smtClean="0"/>
              <a:t>Froude</a:t>
            </a:r>
            <a:r>
              <a:rPr lang="hu-HU" sz="1600" dirty="0" smtClean="0"/>
              <a:t> szám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25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258204" cy="4805378"/>
          </a:xfrm>
        </p:spPr>
        <p:txBody>
          <a:bodyPr>
            <a:normAutofit/>
          </a:bodyPr>
          <a:lstStyle/>
          <a:p>
            <a:r>
              <a:rPr lang="hu-HU" dirty="0" smtClean="0"/>
              <a:t>Ahhoz, hogy a gáz teljesen </a:t>
            </a:r>
            <a:r>
              <a:rPr lang="hu-HU" dirty="0" err="1" smtClean="0"/>
              <a:t>diszpergálódjon</a:t>
            </a:r>
            <a:r>
              <a:rPr lang="hu-HU" dirty="0" smtClean="0"/>
              <a:t>, nagyobb keverő sebesség  szükséges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Nagy viszkozitású </a:t>
            </a:r>
            <a:r>
              <a:rPr lang="hu-HU" dirty="0" err="1" smtClean="0"/>
              <a:t>fermentleveknél</a:t>
            </a:r>
            <a:r>
              <a:rPr lang="hu-HU" dirty="0" smtClean="0"/>
              <a:t>: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polimerek esetén: polimer oldatok folyásgörbéivel modellezhetjük az oldatot</a:t>
            </a:r>
          </a:p>
          <a:p>
            <a:r>
              <a:rPr lang="hu-HU" dirty="0" smtClean="0"/>
              <a:t>fonalas mikrobákra még nincs kielégítő modell</a:t>
            </a: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/>
          <a:lstStyle/>
          <a:p>
            <a:pPr algn="ctr"/>
            <a:r>
              <a:rPr lang="hu-HU" dirty="0" smtClean="0"/>
              <a:t>Levegő diszperziója</a:t>
            </a:r>
            <a:endParaRPr lang="hu-HU" dirty="0"/>
          </a:p>
        </p:txBody>
      </p:sp>
      <p:graphicFrame>
        <p:nvGraphicFramePr>
          <p:cNvPr id="80897" name="Object 1"/>
          <p:cNvGraphicFramePr>
            <a:graphicFrameLocks noChangeAspect="1"/>
          </p:cNvGraphicFramePr>
          <p:nvPr/>
        </p:nvGraphicFramePr>
        <p:xfrm>
          <a:off x="928662" y="2285992"/>
          <a:ext cx="2822575" cy="857250"/>
        </p:xfrm>
        <a:graphic>
          <a:graphicData uri="http://schemas.openxmlformats.org/presentationml/2006/ole">
            <p:oleObj spid="_x0000_s116738" name="Equation" r:id="rId3" imgW="1536480" imgH="4698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29124" y="2500306"/>
            <a:ext cx="295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CD=</a:t>
            </a:r>
            <a:r>
              <a:rPr lang="hu-HU" dirty="0" err="1" smtClean="0"/>
              <a:t>just</a:t>
            </a:r>
            <a:r>
              <a:rPr lang="hu-HU" dirty="0" smtClean="0"/>
              <a:t> </a:t>
            </a:r>
            <a:r>
              <a:rPr lang="hu-HU" dirty="0" err="1" smtClean="0"/>
              <a:t>compleatly</a:t>
            </a:r>
            <a:r>
              <a:rPr lang="hu-HU" dirty="0" smtClean="0"/>
              <a:t> </a:t>
            </a:r>
            <a:r>
              <a:rPr lang="hu-HU" dirty="0" err="1" smtClean="0"/>
              <a:t>dispersed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Fluidum keveredése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39552" y="1428736"/>
            <a:ext cx="8147248" cy="4880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>
                <a:latin typeface="+mj-lt"/>
              </a:rPr>
              <a:t>Kis viszkozitású </a:t>
            </a:r>
            <a:r>
              <a:rPr lang="hu-HU" dirty="0" err="1" smtClean="0">
                <a:latin typeface="+mj-lt"/>
              </a:rPr>
              <a:t>fermentleveknél</a:t>
            </a:r>
            <a:endParaRPr lang="hu-HU" dirty="0" smtClean="0">
              <a:latin typeface="+mj-lt"/>
            </a:endParaRPr>
          </a:p>
          <a:p>
            <a:pPr>
              <a:buNone/>
            </a:pPr>
            <a:endParaRPr lang="hu-HU" dirty="0" smtClean="0">
              <a:latin typeface="+mj-lt"/>
            </a:endParaRPr>
          </a:p>
          <a:p>
            <a:pPr algn="just"/>
            <a:r>
              <a:rPr lang="hu-HU" dirty="0" smtClean="0">
                <a:latin typeface="+mj-lt"/>
              </a:rPr>
              <a:t>kis </a:t>
            </a:r>
            <a:r>
              <a:rPr lang="hu-HU" dirty="0" err="1" smtClean="0">
                <a:latin typeface="+mj-lt"/>
              </a:rPr>
              <a:t>fermentornál</a:t>
            </a:r>
            <a:r>
              <a:rPr lang="hu-HU" dirty="0" smtClean="0">
                <a:latin typeface="+mj-lt"/>
              </a:rPr>
              <a:t> az  általában nem jelent problémát</a:t>
            </a:r>
          </a:p>
          <a:p>
            <a:pPr algn="just"/>
            <a:r>
              <a:rPr lang="hu-HU" dirty="0" smtClean="0">
                <a:latin typeface="+mj-lt"/>
              </a:rPr>
              <a:t>nagy méretű </a:t>
            </a:r>
            <a:r>
              <a:rPr lang="hu-HU" dirty="0" err="1" smtClean="0">
                <a:latin typeface="+mj-lt"/>
              </a:rPr>
              <a:t>fermentornál</a:t>
            </a:r>
            <a:r>
              <a:rPr lang="hu-HU" dirty="0" smtClean="0">
                <a:latin typeface="+mj-lt"/>
              </a:rPr>
              <a:t> a keverés  jelentősége megnő, mert:</a:t>
            </a:r>
          </a:p>
          <a:p>
            <a:pPr lvl="1" algn="just"/>
            <a:r>
              <a:rPr lang="hu-HU" dirty="0" smtClean="0">
                <a:latin typeface="+mj-lt"/>
              </a:rPr>
              <a:t>a keverő elemtől távol rosszabb oxigén ellátottság alakulhat ki</a:t>
            </a:r>
          </a:p>
          <a:p>
            <a:pPr lvl="1" algn="just"/>
            <a:r>
              <a:rPr lang="hu-HU" dirty="0" smtClean="0">
                <a:latin typeface="+mj-lt"/>
              </a:rPr>
              <a:t>a teljesen telített </a:t>
            </a:r>
            <a:r>
              <a:rPr lang="hu-HU" dirty="0" err="1" smtClean="0">
                <a:latin typeface="+mj-lt"/>
              </a:rPr>
              <a:t>fermentlében</a:t>
            </a:r>
            <a:r>
              <a:rPr lang="hu-HU" dirty="0" smtClean="0">
                <a:latin typeface="+mj-lt"/>
              </a:rPr>
              <a:t> csak kb. 10 másodpercig elegendő a levegő a mikroba számára, ha nincs utánpótlás</a:t>
            </a:r>
          </a:p>
          <a:p>
            <a:endParaRPr lang="hu-HU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27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4294967295"/>
          </p:nvPr>
        </p:nvSpPr>
        <p:spPr>
          <a:xfrm>
            <a:off x="428596" y="1357298"/>
            <a:ext cx="8358246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dirty="0" smtClean="0">
                <a:latin typeface="+mj-lt"/>
              </a:rPr>
              <a:t>Nagy viszkozitású </a:t>
            </a:r>
            <a:r>
              <a:rPr lang="hu-HU" sz="2400" dirty="0" err="1" smtClean="0">
                <a:latin typeface="+mj-lt"/>
              </a:rPr>
              <a:t>fermentleveknél</a:t>
            </a:r>
            <a:endParaRPr lang="hu-HU" sz="2400" dirty="0" smtClean="0">
              <a:latin typeface="+mj-lt"/>
            </a:endParaRPr>
          </a:p>
          <a:p>
            <a:pPr>
              <a:buNone/>
            </a:pPr>
            <a:endParaRPr lang="hu-HU" sz="2400" dirty="0" smtClean="0">
              <a:latin typeface="+mj-lt"/>
            </a:endParaRPr>
          </a:p>
          <a:p>
            <a:pPr algn="just"/>
            <a:r>
              <a:rPr lang="hu-HU" sz="2400" dirty="0" smtClean="0">
                <a:latin typeface="+mj-lt"/>
              </a:rPr>
              <a:t>távol a keverő elemtől holt terek alakulnak ki</a:t>
            </a:r>
          </a:p>
          <a:p>
            <a:pPr algn="just"/>
            <a:r>
              <a:rPr lang="hu-HU" sz="2400" dirty="0" smtClean="0">
                <a:latin typeface="+mj-lt"/>
              </a:rPr>
              <a:t> a keverő tengelyhez közeli régióban, egy jól körülhatárolt térben, intenzív gáz-folyadék keveredést tapasztalunk</a:t>
            </a:r>
          </a:p>
          <a:p>
            <a:pPr algn="just"/>
            <a:r>
              <a:rPr lang="hu-HU" sz="2400" dirty="0" smtClean="0">
                <a:latin typeface="+mj-lt"/>
              </a:rPr>
              <a:t>ez a jól körülhatárolt tér </a:t>
            </a:r>
            <a:r>
              <a:rPr lang="hu-HU" sz="2400" dirty="0" err="1" smtClean="0">
                <a:latin typeface="+mj-lt"/>
              </a:rPr>
              <a:t>Rushton</a:t>
            </a:r>
            <a:r>
              <a:rPr lang="hu-HU" sz="2400" dirty="0" smtClean="0">
                <a:latin typeface="+mj-lt"/>
              </a:rPr>
              <a:t> turbinánál általában henger alakú és a magasság/átmérő aránya 0,4 körüli érték. </a:t>
            </a:r>
          </a:p>
          <a:p>
            <a:endParaRPr lang="hu-HU" sz="2400" dirty="0">
              <a:latin typeface="+mj-lt"/>
            </a:endParaRP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868346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Fluidum keveredése</a:t>
            </a:r>
            <a:endParaRPr lang="hu-HU" dirty="0"/>
          </a:p>
        </p:txBody>
      </p:sp>
      <p:graphicFrame>
        <p:nvGraphicFramePr>
          <p:cNvPr id="78849" name="Object 1"/>
          <p:cNvGraphicFramePr>
            <a:graphicFrameLocks noChangeAspect="1"/>
          </p:cNvGraphicFramePr>
          <p:nvPr/>
        </p:nvGraphicFramePr>
        <p:xfrm>
          <a:off x="3143240" y="4429132"/>
          <a:ext cx="3171820" cy="2226374"/>
        </p:xfrm>
        <a:graphic>
          <a:graphicData uri="http://schemas.openxmlformats.org/presentationml/2006/ole">
            <p:oleObj spid="_x0000_s117762" name="Bitmap Image" r:id="rId3" imgW="3600000" imgH="343874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/>
          <a:lstStyle/>
          <a:p>
            <a:pPr algn="ctr"/>
            <a:r>
              <a:rPr lang="hu-HU" dirty="0" smtClean="0"/>
              <a:t>Gázfázis keveredése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8147248" cy="4233082"/>
          </a:xfrm>
        </p:spPr>
        <p:txBody>
          <a:bodyPr/>
          <a:lstStyle/>
          <a:p>
            <a:r>
              <a:rPr lang="hu-HU" dirty="0" err="1" smtClean="0"/>
              <a:t>k</a:t>
            </a:r>
            <a:r>
              <a:rPr lang="hu-HU" baseline="-25000" dirty="0" err="1" smtClean="0"/>
              <a:t>L</a:t>
            </a:r>
            <a:r>
              <a:rPr lang="hu-HU" dirty="0" err="1" smtClean="0"/>
              <a:t>a</a:t>
            </a:r>
            <a:r>
              <a:rPr lang="hu-HU" dirty="0" smtClean="0"/>
              <a:t> (oxigénabszorpciós koefficienst ) meghatározásához szükséges vizsgálnunk, </a:t>
            </a:r>
            <a:r>
              <a:rPr lang="hu-HU" dirty="0" err="1" smtClean="0"/>
              <a:t>illetva</a:t>
            </a:r>
            <a:r>
              <a:rPr lang="hu-HU" dirty="0" smtClean="0"/>
              <a:t> ha </a:t>
            </a:r>
            <a:r>
              <a:rPr lang="hu-HU" dirty="0" err="1" smtClean="0"/>
              <a:t>k</a:t>
            </a:r>
            <a:r>
              <a:rPr lang="hu-HU" baseline="-25000" dirty="0" err="1" smtClean="0"/>
              <a:t>L</a:t>
            </a:r>
            <a:r>
              <a:rPr lang="hu-HU" dirty="0" err="1" smtClean="0"/>
              <a:t>a-t</a:t>
            </a:r>
            <a:r>
              <a:rPr lang="hu-HU" dirty="0" smtClean="0"/>
              <a:t> ismerjük, akkor azért, hogy az </a:t>
            </a:r>
            <a:r>
              <a:rPr lang="hu-HU" dirty="0" err="1" smtClean="0"/>
              <a:t>OTR-t</a:t>
            </a:r>
            <a:r>
              <a:rPr lang="hu-HU" dirty="0" smtClean="0"/>
              <a:t> (oxigén átadási tényező) számítani tudjuk a reaktor tervezésekor</a:t>
            </a:r>
          </a:p>
          <a:p>
            <a:r>
              <a:rPr lang="hu-HU" dirty="0" smtClean="0"/>
              <a:t>Kis viszkozitású </a:t>
            </a:r>
            <a:r>
              <a:rPr lang="hu-HU" dirty="0" err="1" smtClean="0"/>
              <a:t>fermentleveknél</a:t>
            </a:r>
            <a:r>
              <a:rPr lang="hu-HU" dirty="0" smtClean="0"/>
              <a:t> igen, nagy viszkozitásúaknál nem állnak rendelkezésre olyan közelítések, melyekkel a gáz fázis keveredését becsülhetnénk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/>
          <a:lstStyle/>
          <a:p>
            <a:r>
              <a:rPr lang="hu-HU" dirty="0" smtClean="0"/>
              <a:t>Keverők hidrodinamikája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39552" y="1714488"/>
            <a:ext cx="8147248" cy="47149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/>
              <a:t>Kis viszkozitású </a:t>
            </a:r>
            <a:r>
              <a:rPr lang="hu-HU" dirty="0" err="1" smtClean="0"/>
              <a:t>fermentleveknél</a:t>
            </a:r>
            <a:r>
              <a:rPr lang="hu-HU" dirty="0" smtClean="0"/>
              <a:t>: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ha a keverő a kis viszkozitású </a:t>
            </a:r>
            <a:r>
              <a:rPr lang="hu-HU" dirty="0" err="1" smtClean="0"/>
              <a:t>fermentlevekbe</a:t>
            </a:r>
            <a:r>
              <a:rPr lang="hu-HU" dirty="0" smtClean="0"/>
              <a:t> 1W/kg-nál nagyobb teljesítményt visz be és egyenletesen növeljük a levegőztetési sebességet, a keverő lapátjai mögött egyre növekvő, gázzal töltött üregek kialakulását figyelhetjük meg </a:t>
            </a:r>
            <a:r>
              <a:rPr lang="hu-HU" dirty="0" smtClean="0">
                <a:latin typeface="Calibri"/>
              </a:rPr>
              <a:t>→ </a:t>
            </a:r>
            <a:r>
              <a:rPr lang="hu-HU" dirty="0" smtClean="0"/>
              <a:t>alacsony nyomású területek </a:t>
            </a:r>
            <a:r>
              <a:rPr lang="hu-HU" dirty="0" smtClean="0">
                <a:latin typeface="Calibri"/>
              </a:rPr>
              <a:t>→ </a:t>
            </a:r>
            <a:r>
              <a:rPr lang="hu-HU" dirty="0" smtClean="0"/>
              <a:t>örvények (</a:t>
            </a:r>
            <a:r>
              <a:rPr lang="hu-HU" dirty="0" err="1" smtClean="0"/>
              <a:t>kiv</a:t>
            </a:r>
            <a:r>
              <a:rPr lang="hu-HU" dirty="0" smtClean="0"/>
              <a:t>. </a:t>
            </a:r>
            <a:r>
              <a:rPr lang="hu-HU" dirty="0" err="1" smtClean="0"/>
              <a:t>Scaba</a:t>
            </a:r>
            <a:r>
              <a:rPr lang="hu-HU" dirty="0" smtClean="0"/>
              <a:t> 6 SRGT)</a:t>
            </a:r>
          </a:p>
          <a:p>
            <a:r>
              <a:rPr lang="hu-HU" dirty="0" smtClean="0"/>
              <a:t>egy adott levegőztetési sebesség fölött elárasztás jelensége lép fel - ezt elkerülendő fontos megfelelő energia beviteli értéket és levegőztetési sebességet választani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29</a:t>
            </a:fld>
            <a:endParaRPr lang="hu-HU"/>
          </a:p>
        </p:txBody>
      </p:sp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5786446" y="353542"/>
          <a:ext cx="3084083" cy="2146764"/>
        </p:xfrm>
        <a:graphic>
          <a:graphicData uri="http://schemas.openxmlformats.org/presentationml/2006/ole">
            <p:oleObj spid="_x0000_s118786" name="Bitmap Image" r:id="rId3" imgW="4753639" imgH="321989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19256" cy="590465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hu-HU" sz="2400" dirty="0" smtClean="0">
                <a:latin typeface="+mj-lt"/>
              </a:rPr>
              <a:t>Első aerob </a:t>
            </a:r>
            <a:r>
              <a:rPr lang="hu-HU" sz="2400" dirty="0" err="1" smtClean="0">
                <a:latin typeface="+mj-lt"/>
              </a:rPr>
              <a:t>bioreaktorok</a:t>
            </a:r>
            <a:r>
              <a:rPr lang="hu-HU" sz="2400" dirty="0" smtClean="0">
                <a:latin typeface="+mj-lt"/>
              </a:rPr>
              <a:t> a </a:t>
            </a:r>
            <a:r>
              <a:rPr lang="hu-HU" sz="2400" dirty="0" err="1" smtClean="0">
                <a:latin typeface="+mj-lt"/>
              </a:rPr>
              <a:t>buborékkolonna</a:t>
            </a:r>
            <a:r>
              <a:rPr lang="hu-HU" sz="2400" dirty="0" smtClean="0">
                <a:latin typeface="+mj-lt"/>
              </a:rPr>
              <a:t> elvén működtek anyag és hőátadási szempontból nem túl hatékony</a:t>
            </a:r>
          </a:p>
        </p:txBody>
      </p:sp>
      <p:sp>
        <p:nvSpPr>
          <p:cNvPr id="6" name="Lefelé nyíl 5"/>
          <p:cNvSpPr/>
          <p:nvPr/>
        </p:nvSpPr>
        <p:spPr>
          <a:xfrm>
            <a:off x="2571736" y="2071678"/>
            <a:ext cx="1080120" cy="1482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0" y="4071942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000" dirty="0" smtClean="0">
                <a:solidFill>
                  <a:srgbClr val="CC3300"/>
                </a:solidFill>
                <a:latin typeface="+mj-lt"/>
              </a:rPr>
              <a:t>KEVERŐS REAKTOROK</a:t>
            </a:r>
          </a:p>
          <a:p>
            <a:pPr algn="ctr">
              <a:lnSpc>
                <a:spcPct val="150000"/>
              </a:lnSpc>
            </a:pPr>
            <a:r>
              <a:rPr lang="hu-HU" sz="2400" dirty="0" err="1" smtClean="0">
                <a:latin typeface="+mj-lt"/>
              </a:rPr>
              <a:t>levegőbevezetés</a:t>
            </a:r>
            <a:r>
              <a:rPr lang="hu-HU" sz="2400" dirty="0" smtClean="0">
                <a:latin typeface="+mj-lt"/>
              </a:rPr>
              <a:t> + mechanikus keverés</a:t>
            </a:r>
          </a:p>
          <a:p>
            <a:pPr algn="ctr">
              <a:lnSpc>
                <a:spcPct val="150000"/>
              </a:lnSpc>
            </a:pPr>
            <a:r>
              <a:rPr lang="hu-HU" sz="1600" dirty="0" smtClean="0">
                <a:latin typeface="+mj-lt"/>
              </a:rPr>
              <a:t>(</a:t>
            </a:r>
            <a:r>
              <a:rPr lang="hu-HU" sz="1600" dirty="0" err="1" smtClean="0"/>
              <a:t>energiabevitel</a:t>
            </a:r>
            <a:r>
              <a:rPr lang="hu-HU" sz="1600" dirty="0" smtClean="0"/>
              <a:t> mechanikusan mozgatott belső reaktorelemekkel</a:t>
            </a:r>
            <a:r>
              <a:rPr lang="hu-HU" sz="1600" dirty="0" smtClean="0">
                <a:latin typeface="+mj-lt"/>
              </a:rPr>
              <a:t>)</a:t>
            </a:r>
            <a:endParaRPr lang="hu-HU" sz="1600" dirty="0">
              <a:latin typeface="+mj-lt"/>
            </a:endParaRPr>
          </a:p>
        </p:txBody>
      </p:sp>
      <p:sp>
        <p:nvSpPr>
          <p:cNvPr id="8" name="Szalagnyíl jobbra 7"/>
          <p:cNvSpPr/>
          <p:nvPr/>
        </p:nvSpPr>
        <p:spPr>
          <a:xfrm>
            <a:off x="214282" y="857232"/>
            <a:ext cx="216024" cy="4320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3</a:t>
            </a:fld>
            <a:endParaRPr lang="hu-H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785926"/>
            <a:ext cx="2438405" cy="410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429388" y="5857892"/>
            <a:ext cx="1715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buborékkolonna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30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258204" cy="4572000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Nagy viszkozitású </a:t>
            </a:r>
            <a:r>
              <a:rPr lang="hu-HU" dirty="0" err="1" smtClean="0"/>
              <a:t>fermentleveknél</a:t>
            </a:r>
            <a:endParaRPr lang="hu-HU" dirty="0" smtClean="0"/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kis levegőztetési sebesség is stabil, egyenlő méretű légüregek keletkezéséhez vezet</a:t>
            </a:r>
          </a:p>
          <a:p>
            <a:r>
              <a:rPr lang="hu-HU" dirty="0" smtClean="0"/>
              <a:t>a jelenség minden egyes keverőelemnél előfordul</a:t>
            </a:r>
          </a:p>
          <a:p>
            <a:r>
              <a:rPr lang="hu-HU" dirty="0" smtClean="0"/>
              <a:t>légsebesség növelésével az üregméret csak kis mértékben nő</a:t>
            </a:r>
          </a:p>
          <a:p>
            <a:r>
              <a:rPr lang="hu-HU" dirty="0" smtClean="0"/>
              <a:t>légbuborékok ezekből a kis üregekből válnak le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/>
          <a:lstStyle/>
          <a:p>
            <a:pPr algn="ctr"/>
            <a:r>
              <a:rPr lang="hu-HU" dirty="0" smtClean="0"/>
              <a:t>Keverők hidrodinamikája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/>
          <a:lstStyle/>
          <a:p>
            <a:pPr algn="ctr"/>
            <a:r>
              <a:rPr lang="hu-HU" dirty="0" smtClean="0"/>
              <a:t>Hőátadás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39552" y="1571612"/>
            <a:ext cx="8147248" cy="4737708"/>
          </a:xfrm>
        </p:spPr>
        <p:txBody>
          <a:bodyPr/>
          <a:lstStyle/>
          <a:p>
            <a:r>
              <a:rPr lang="hu-HU" dirty="0" smtClean="0"/>
              <a:t>a hidrodinamikai és hőátadási koefficiensek közötti pontos összefüggések ismeretére nagy szükség lenne a </a:t>
            </a:r>
            <a:r>
              <a:rPr lang="hu-HU" dirty="0" err="1" smtClean="0"/>
              <a:t>bioreaktorok</a:t>
            </a:r>
            <a:r>
              <a:rPr lang="hu-HU" dirty="0" smtClean="0"/>
              <a:t> tervezésénél </a:t>
            </a:r>
            <a:r>
              <a:rPr lang="hu-HU" dirty="0" smtClean="0">
                <a:latin typeface="Calibri"/>
              </a:rPr>
              <a:t>→</a:t>
            </a:r>
            <a:r>
              <a:rPr lang="hu-HU" dirty="0" smtClean="0"/>
              <a:t> néhány korreláció a rendelkezésünkre áll , de ezeket csak nagy körültekintéssel szabad alkalmazni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31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02630"/>
            <a:ext cx="8219256" cy="778098"/>
          </a:xfrm>
        </p:spPr>
        <p:txBody>
          <a:bodyPr/>
          <a:lstStyle/>
          <a:p>
            <a:pPr algn="ctr"/>
            <a:r>
              <a:rPr lang="hu-HU" dirty="0" err="1" smtClean="0"/>
              <a:t>Rendszerspecifikus</a:t>
            </a:r>
            <a:r>
              <a:rPr lang="hu-HU" dirty="0" smtClean="0"/>
              <a:t> paraméterek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424936" cy="2952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800" dirty="0" smtClean="0">
                <a:solidFill>
                  <a:srgbClr val="CC3300"/>
                </a:solidFill>
              </a:rPr>
              <a:t>ANYAGTRANSZPORT A GÁZ ÉS A FOLYADÉK FÁZIS KÖZÖTT</a:t>
            </a:r>
            <a:br>
              <a:rPr lang="hu-HU" sz="2800" dirty="0" smtClean="0">
                <a:solidFill>
                  <a:srgbClr val="CC3300"/>
                </a:solidFill>
              </a:rPr>
            </a:br>
            <a:endParaRPr lang="hu-HU" sz="2800" dirty="0" smtClean="0">
              <a:solidFill>
                <a:srgbClr val="CC3300"/>
              </a:solidFill>
            </a:endParaRPr>
          </a:p>
          <a:p>
            <a:r>
              <a:rPr lang="hu-HU" dirty="0" err="1" smtClean="0"/>
              <a:t>kétfilmelmélet</a:t>
            </a:r>
            <a:r>
              <a:rPr lang="hu-HU" dirty="0" smtClean="0"/>
              <a:t>: gázbuborék belsejéből a folyadék főtömege felé irányuló O</a:t>
            </a:r>
            <a:r>
              <a:rPr lang="hu-HU" baseline="-25000" dirty="0" smtClean="0"/>
              <a:t>2</a:t>
            </a:r>
            <a:r>
              <a:rPr lang="hu-HU" dirty="0" smtClean="0"/>
              <a:t> transzport leírására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3" y="3283732"/>
            <a:ext cx="4536503" cy="345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32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568952" cy="5760640"/>
          </a:xfrm>
        </p:spPr>
        <p:txBody>
          <a:bodyPr>
            <a:normAutofit/>
          </a:bodyPr>
          <a:lstStyle/>
          <a:p>
            <a:r>
              <a:rPr lang="hu-HU" sz="3000" dirty="0" err="1" smtClean="0"/>
              <a:t>oxigénfluxus</a:t>
            </a:r>
            <a:endParaRPr lang="hu-HU" sz="3000" dirty="0" smtClean="0"/>
          </a:p>
          <a:p>
            <a:pPr>
              <a:buNone/>
            </a:pPr>
            <a:endParaRPr lang="hu-HU" sz="2800" dirty="0" smtClean="0"/>
          </a:p>
          <a:p>
            <a:pPr>
              <a:buNone/>
            </a:pPr>
            <a:endParaRPr lang="hu-HU" sz="2800" dirty="0" smtClean="0"/>
          </a:p>
          <a:p>
            <a:pPr>
              <a:buNone/>
            </a:pPr>
            <a:endParaRPr lang="hu-HU" sz="2800" dirty="0" smtClean="0"/>
          </a:p>
          <a:p>
            <a:pPr>
              <a:buNone/>
            </a:pPr>
            <a:endParaRPr lang="hu-HU" sz="2800" dirty="0" smtClean="0"/>
          </a:p>
          <a:p>
            <a:pPr>
              <a:buNone/>
            </a:pPr>
            <a:endParaRPr lang="hu-HU" sz="2800" dirty="0" smtClean="0"/>
          </a:p>
          <a:p>
            <a:pPr>
              <a:buNone/>
            </a:pPr>
            <a:r>
              <a:rPr lang="hu-HU" sz="2800" dirty="0" smtClean="0"/>
              <a:t>		</a:t>
            </a:r>
            <a:r>
              <a:rPr lang="hu-HU" sz="2400" dirty="0" smtClean="0"/>
              <a:t>hajtóerő: nyomás- vagy koncentrációkülönbség</a:t>
            </a:r>
          </a:p>
          <a:p>
            <a:pPr>
              <a:buNone/>
            </a:pPr>
            <a:r>
              <a:rPr lang="hu-HU" sz="2400" dirty="0" smtClean="0"/>
              <a:t>		ellenállás: gázbuborékok belső és külső felületén lévő gáz-, 					illetve stagnáló folyadékfilm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700" dirty="0" smtClean="0">
                <a:solidFill>
                  <a:srgbClr val="CC3300"/>
                </a:solidFill>
              </a:rPr>
              <a:t>GÁZBUBORÉK</a:t>
            </a:r>
            <a:r>
              <a:rPr lang="hu-HU" sz="2700" dirty="0" smtClean="0">
                <a:solidFill>
                  <a:srgbClr val="CC3300"/>
                </a:solidFill>
                <a:sym typeface="Wingdings" pitchFamily="2" charset="2"/>
              </a:rPr>
              <a:t></a:t>
            </a:r>
            <a:r>
              <a:rPr lang="hu-HU" sz="2700" dirty="0" smtClean="0">
                <a:solidFill>
                  <a:srgbClr val="CC3300"/>
                </a:solidFill>
              </a:rPr>
              <a:t>HATÁRFELÜLET =</a:t>
            </a:r>
            <a:r>
              <a:rPr lang="hu-HU" sz="2700" dirty="0" err="1" smtClean="0">
                <a:solidFill>
                  <a:srgbClr val="CC3300"/>
                </a:solidFill>
              </a:rPr>
              <a:t>HATÁRFELÜLET</a:t>
            </a:r>
            <a:r>
              <a:rPr lang="hu-HU" sz="2700" dirty="0" smtClean="0">
                <a:solidFill>
                  <a:srgbClr val="CC3300"/>
                </a:solidFill>
                <a:sym typeface="Wingdings" pitchFamily="2" charset="2"/>
              </a:rPr>
              <a:t></a:t>
            </a:r>
            <a:r>
              <a:rPr lang="hu-HU" sz="2700" dirty="0" smtClean="0">
                <a:solidFill>
                  <a:srgbClr val="CC3300"/>
                </a:solidFill>
              </a:rPr>
              <a:t>FOLYADÉK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772816"/>
            <a:ext cx="7293118" cy="720080"/>
          </a:xfrm>
          <a:prstGeom prst="rect">
            <a:avLst/>
          </a:prstGeom>
          <a:noFill/>
        </p:spPr>
      </p:pic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39552" y="548680"/>
            <a:ext cx="8147248" cy="5976664"/>
          </a:xfrm>
        </p:spPr>
        <p:txBody>
          <a:bodyPr>
            <a:normAutofit fontScale="92500" lnSpcReduction="10000"/>
          </a:bodyPr>
          <a:lstStyle/>
          <a:p>
            <a:r>
              <a:rPr lang="hu-HU" sz="3000" dirty="0" smtClean="0"/>
              <a:t>alapösszefüggés az oxigén abszorpciós sebességére</a:t>
            </a:r>
          </a:p>
          <a:p>
            <a:pPr lvl="1"/>
            <a:r>
              <a:rPr lang="hu-HU" sz="2800" dirty="0" smtClean="0"/>
              <a:t>akkor kapjuk meg, ha a fluxust a teljes anyagátadási felületre számítjuk ki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 marL="0">
              <a:buFont typeface="Wingdings 2" pitchFamily="18" charset="2"/>
              <a:buNone/>
            </a:pPr>
            <a:endParaRPr lang="hu-HU" sz="2800" dirty="0" smtClean="0"/>
          </a:p>
          <a:p>
            <a:pPr marL="0">
              <a:buFont typeface="Wingdings 2" pitchFamily="18" charset="2"/>
              <a:buNone/>
            </a:pPr>
            <a:endParaRPr lang="hu-HU" sz="2800" dirty="0" smtClean="0"/>
          </a:p>
          <a:p>
            <a:pPr>
              <a:buNone/>
            </a:pPr>
            <a:r>
              <a:rPr lang="hu-HU" sz="2400" b="1" dirty="0" smtClean="0"/>
              <a:t>K</a:t>
            </a:r>
            <a:r>
              <a:rPr lang="hu-HU" sz="2400" b="1" baseline="-25000" dirty="0" smtClean="0"/>
              <a:t>L</a:t>
            </a:r>
            <a:r>
              <a:rPr lang="hu-HU" sz="2400" b="1" dirty="0" smtClean="0"/>
              <a:t>:</a:t>
            </a:r>
            <a:r>
              <a:rPr lang="hu-HU" sz="2400" dirty="0" smtClean="0"/>
              <a:t> eredő folyadékoldali tömegátadási tényező (cm/s) </a:t>
            </a:r>
          </a:p>
          <a:p>
            <a:pPr>
              <a:buNone/>
            </a:pPr>
            <a:r>
              <a:rPr lang="hu-HU" sz="2400" b="1" dirty="0" smtClean="0"/>
              <a:t>a:</a:t>
            </a:r>
            <a:r>
              <a:rPr lang="hu-HU" sz="2400" dirty="0" smtClean="0"/>
              <a:t> térfogategységre jutó anyagátadási felület (1/cm) </a:t>
            </a:r>
          </a:p>
          <a:p>
            <a:pPr marL="0">
              <a:buFont typeface="Wingdings 2" pitchFamily="18" charset="2"/>
              <a:buNone/>
            </a:pPr>
            <a:r>
              <a:rPr lang="hu-HU" sz="2400" b="1" dirty="0" err="1" smtClean="0"/>
              <a:t>K</a:t>
            </a:r>
            <a:r>
              <a:rPr lang="hu-HU" sz="2400" b="1" baseline="-25000" dirty="0" err="1" smtClean="0"/>
              <a:t>L</a:t>
            </a:r>
            <a:r>
              <a:rPr lang="hu-HU" sz="2400" b="1" dirty="0" err="1" smtClean="0"/>
              <a:t>a</a:t>
            </a:r>
            <a:r>
              <a:rPr lang="hu-HU" sz="2400" b="1" dirty="0" smtClean="0"/>
              <a:t>:</a:t>
            </a:r>
            <a:r>
              <a:rPr lang="hu-HU" sz="2400" dirty="0" smtClean="0"/>
              <a:t> eredő folyadékoldali oxigénabszorpciós együttható (1/idő)</a:t>
            </a:r>
          </a:p>
          <a:p>
            <a:pPr marL="0">
              <a:buFont typeface="Wingdings 2" pitchFamily="18" charset="2"/>
              <a:buNone/>
            </a:pPr>
            <a:r>
              <a:rPr lang="hu-HU" sz="2400" b="1" dirty="0" smtClean="0"/>
              <a:t>C*: </a:t>
            </a:r>
            <a:r>
              <a:rPr lang="hu-HU" sz="2400" dirty="0" smtClean="0"/>
              <a:t>telítési oxigén koncentráció (mg/dm3)</a:t>
            </a:r>
          </a:p>
          <a:p>
            <a:pPr marL="0">
              <a:buFont typeface="Wingdings 2" pitchFamily="18" charset="2"/>
              <a:buNone/>
            </a:pPr>
            <a:r>
              <a:rPr lang="hu-HU" sz="2400" b="1" dirty="0" smtClean="0"/>
              <a:t>C:</a:t>
            </a:r>
            <a:r>
              <a:rPr lang="hu-HU" sz="2400" dirty="0" smtClean="0"/>
              <a:t> aktuális oldott oxigén koncentráció  (mg/dm3)</a:t>
            </a:r>
          </a:p>
          <a:p>
            <a:pPr marL="0">
              <a:buFont typeface="Wingdings 2" pitchFamily="18" charset="2"/>
              <a:buNone/>
            </a:pPr>
            <a:r>
              <a:rPr lang="hu-HU" sz="2400" dirty="0" smtClean="0"/>
              <a:t>	</a:t>
            </a:r>
            <a:r>
              <a:rPr lang="hu-HU" sz="2400" dirty="0" err="1" smtClean="0"/>
              <a:t>fermentor</a:t>
            </a:r>
            <a:r>
              <a:rPr lang="hu-HU" sz="2400" dirty="0" smtClean="0"/>
              <a:t> minden pontján konstansnak feltételezett 	(viszkózus </a:t>
            </a:r>
            <a:r>
              <a:rPr lang="hu-HU" sz="2400" dirty="0" err="1" smtClean="0"/>
              <a:t>fermentleveknél</a:t>
            </a:r>
            <a:r>
              <a:rPr lang="hu-HU" sz="2400" dirty="0" smtClean="0"/>
              <a:t> nem)</a:t>
            </a:r>
          </a:p>
          <a:p>
            <a:pPr>
              <a:buNone/>
            </a:pPr>
            <a:endParaRPr lang="hu-HU" dirty="0"/>
          </a:p>
        </p:txBody>
      </p:sp>
      <p:graphicFrame>
        <p:nvGraphicFramePr>
          <p:cNvPr id="87042" name="Object 2"/>
          <p:cNvGraphicFramePr>
            <a:graphicFrameLocks noGrp="1" noChangeAspect="1"/>
          </p:cNvGraphicFramePr>
          <p:nvPr/>
        </p:nvGraphicFramePr>
        <p:xfrm>
          <a:off x="602158" y="2420939"/>
          <a:ext cx="4329882" cy="936054"/>
        </p:xfrm>
        <a:graphic>
          <a:graphicData uri="http://schemas.openxmlformats.org/presentationml/2006/ole">
            <p:oleObj spid="_x0000_s87042" name="Document" r:id="rId3" imgW="2343415" imgH="698065" progId="Word.Document.8">
              <p:embed/>
            </p:oleObj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34</a:t>
            </a:fld>
            <a:endParaRPr lang="hu-HU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5076056" y="1482934"/>
            <a:ext cx="4033327" cy="2234098"/>
            <a:chOff x="5076056" y="1482934"/>
            <a:chExt cx="4033327" cy="2234098"/>
          </a:xfrm>
        </p:grpSpPr>
        <p:pic>
          <p:nvPicPr>
            <p:cNvPr id="8704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6056" y="1482934"/>
              <a:ext cx="3744416" cy="2234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Szövegdoboz 5"/>
            <p:cNvSpPr txBox="1"/>
            <p:nvPr/>
          </p:nvSpPr>
          <p:spPr>
            <a:xfrm>
              <a:off x="7884368" y="1628800"/>
              <a:ext cx="1225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600" dirty="0" smtClean="0"/>
                <a:t>= OTR</a:t>
              </a:r>
              <a:br>
                <a:rPr lang="hu-HU" sz="1600" dirty="0" smtClean="0"/>
              </a:br>
              <a:r>
                <a:rPr lang="hu-HU" sz="1600" dirty="0" smtClean="0"/>
                <a:t>(kgO</a:t>
              </a:r>
              <a:r>
                <a:rPr lang="hu-HU" sz="1600" baseline="-25000" dirty="0" smtClean="0"/>
                <a:t>2</a:t>
              </a:r>
              <a:r>
                <a:rPr lang="hu-HU" sz="1600" dirty="0" smtClean="0"/>
                <a:t>/m</a:t>
              </a:r>
              <a:r>
                <a:rPr lang="hu-HU" sz="1600" baseline="30000" dirty="0" smtClean="0"/>
                <a:t>3</a:t>
              </a:r>
              <a:r>
                <a:rPr lang="hu-HU" sz="1600" dirty="0" smtClean="0"/>
                <a:t>*h)</a:t>
              </a:r>
              <a:endParaRPr lang="hu-HU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368152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A telítési oxigénkoncentráció (C</a:t>
            </a:r>
            <a:r>
              <a:rPr lang="hu-HU" baseline="30000" dirty="0" smtClean="0"/>
              <a:t>*</a:t>
            </a:r>
            <a:r>
              <a:rPr lang="hu-HU" dirty="0" smtClean="0"/>
              <a:t> ) függése a környezeti paraméterektől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19256" cy="3528392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solidFill>
                  <a:srgbClr val="CC3300"/>
                </a:solidFill>
              </a:rPr>
              <a:t>PARCIÁLIS NYOMÁS</a:t>
            </a:r>
          </a:p>
          <a:p>
            <a:r>
              <a:rPr lang="hu-HU" dirty="0" smtClean="0"/>
              <a:t>az oxigén vizes oldatokban kevéssé oldható </a:t>
            </a:r>
          </a:p>
          <a:p>
            <a:pPr lvl="1"/>
            <a:r>
              <a:rPr lang="hu-HU" dirty="0" smtClean="0"/>
              <a:t>oldhatóságát a Henry törvény írja le (áll. hőmérsékleten) </a:t>
            </a:r>
          </a:p>
          <a:p>
            <a:endParaRPr lang="hu-HU" dirty="0"/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4014958"/>
            <a:ext cx="2592288" cy="1286250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4355976" y="3519006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C*: </a:t>
            </a:r>
            <a:r>
              <a:rPr lang="hu-HU" sz="2000" dirty="0" smtClean="0"/>
              <a:t>telítési oxigénkoncentráció, az oxigén oldhatósága (mol/dm3; mg/dm3)</a:t>
            </a:r>
          </a:p>
          <a:p>
            <a:r>
              <a:rPr lang="hu-HU" sz="2000" b="1" dirty="0" smtClean="0"/>
              <a:t>H:</a:t>
            </a:r>
            <a:r>
              <a:rPr lang="hu-HU" sz="2000" dirty="0" smtClean="0"/>
              <a:t> Henry-állandó (bar*dm3/mol; bar*dm3/mg) </a:t>
            </a:r>
          </a:p>
          <a:p>
            <a:r>
              <a:rPr lang="hu-HU" sz="2000" b="1" dirty="0" smtClean="0"/>
              <a:t>p</a:t>
            </a:r>
            <a:r>
              <a:rPr lang="hu-HU" sz="2000" b="1" baseline="-25000" dirty="0" smtClean="0"/>
              <a:t>O</a:t>
            </a:r>
            <a:r>
              <a:rPr lang="hu-HU" sz="2000" b="1" baseline="-50000" dirty="0" smtClean="0"/>
              <a:t>2</a:t>
            </a:r>
            <a:r>
              <a:rPr lang="hu-HU" sz="2000" b="1" dirty="0" smtClean="0"/>
              <a:t>:</a:t>
            </a:r>
            <a:r>
              <a:rPr lang="hu-HU" sz="2000" dirty="0" smtClean="0"/>
              <a:t> oxigén parciális nyomása - C* koncentrációjú oldattal egyensúlyt tartó légtérben lenne mérhető (bar) 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35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99802"/>
            <a:ext cx="8219256" cy="115699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telítési oxigénkoncentráció (C</a:t>
            </a:r>
            <a:r>
              <a:rPr lang="hu-HU" baseline="30000" dirty="0" smtClean="0"/>
              <a:t>*</a:t>
            </a:r>
            <a:r>
              <a:rPr lang="hu-HU" dirty="0" smtClean="0"/>
              <a:t> ) függése a környezeti paraméterektől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219256" cy="489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2800" dirty="0" smtClean="0">
                <a:solidFill>
                  <a:srgbClr val="CC3300"/>
                </a:solidFill>
              </a:rPr>
              <a:t>HŐMÉRSÉKLET</a:t>
            </a:r>
          </a:p>
          <a:p>
            <a:pPr>
              <a:buNone/>
            </a:pPr>
            <a:endParaRPr lang="hu-HU" dirty="0" smtClean="0">
              <a:solidFill>
                <a:srgbClr val="CC3300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CC3300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CC3300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CC3300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CC3300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CC3300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CC3300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CC3300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CC3300"/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rgbClr val="CC3300"/>
                </a:solidFill>
                <a:sym typeface="Wingdings" pitchFamily="2" charset="2"/>
              </a:rPr>
              <a:t> </a:t>
            </a:r>
            <a:r>
              <a:rPr lang="hu-HU" dirty="0" smtClean="0">
                <a:sym typeface="Wingdings" pitchFamily="2" charset="2"/>
              </a:rPr>
              <a:t>oxigén oldhatósága csökken a hőmérséklet növekedésével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3852" y="2420888"/>
            <a:ext cx="2424052" cy="1656184"/>
          </a:xfrm>
          <a:prstGeom prst="rect">
            <a:avLst/>
          </a:prstGeom>
          <a:noFill/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860032" y="2492896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T:</a:t>
            </a:r>
            <a:r>
              <a:rPr lang="hu-HU" sz="2000" dirty="0" smtClean="0"/>
              <a:t> hőmérséklet (K)</a:t>
            </a:r>
          </a:p>
          <a:p>
            <a:r>
              <a:rPr lang="hu-HU" sz="2000" b="1" dirty="0" smtClean="0"/>
              <a:t>ΔG:</a:t>
            </a:r>
            <a:r>
              <a:rPr lang="hu-HU" sz="2000" dirty="0" smtClean="0"/>
              <a:t> oxigénabszorpció hője (negatív érték)</a:t>
            </a:r>
          </a:p>
          <a:p>
            <a:r>
              <a:rPr lang="hu-HU" sz="2000" b="1" dirty="0" smtClean="0"/>
              <a:t>R:</a:t>
            </a:r>
            <a:r>
              <a:rPr lang="hu-HU" sz="2000" dirty="0" smtClean="0"/>
              <a:t> egyetemes gázállandó </a:t>
            </a:r>
          </a:p>
        </p:txBody>
      </p:sp>
      <p:sp>
        <p:nvSpPr>
          <p:cNvPr id="8" name="Szalagnyíl jobbra 7"/>
          <p:cNvSpPr/>
          <p:nvPr/>
        </p:nvSpPr>
        <p:spPr>
          <a:xfrm>
            <a:off x="251520" y="3429000"/>
            <a:ext cx="936104" cy="15121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331640" y="450912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az egyenlet közelítő megoldásai:  Wilhelm-egyenlet, Antoine-egyenlet, hatványsor	 (oxigénoldhatósági adatok tiszta vízre)</a:t>
            </a:r>
            <a:endParaRPr lang="hu-HU" sz="2400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36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telítési oxigénkoncentráció (C</a:t>
            </a:r>
            <a:r>
              <a:rPr lang="hu-HU" baseline="30000" dirty="0" smtClean="0"/>
              <a:t>*</a:t>
            </a:r>
            <a:r>
              <a:rPr lang="hu-HU" dirty="0" smtClean="0"/>
              <a:t> ) függése a környezeti paraméterektől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291264" cy="2448272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solidFill>
                  <a:srgbClr val="CC3300"/>
                </a:solidFill>
              </a:rPr>
              <a:t>TÁPOLDAT ÖSSZETÉTELE</a:t>
            </a:r>
          </a:p>
          <a:p>
            <a:pPr>
              <a:buNone/>
            </a:pPr>
            <a:endParaRPr lang="hu-HU" dirty="0" smtClean="0">
              <a:solidFill>
                <a:srgbClr val="CC3300"/>
              </a:solidFill>
            </a:endParaRPr>
          </a:p>
          <a:p>
            <a:r>
              <a:rPr lang="hu-HU" dirty="0" smtClean="0"/>
              <a:t>Elektrolitok</a:t>
            </a:r>
          </a:p>
          <a:p>
            <a:endParaRPr lang="hu-HU" dirty="0"/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494137"/>
            <a:ext cx="2047875" cy="942975"/>
          </a:xfrm>
          <a:prstGeom prst="rect">
            <a:avLst/>
          </a:prstGeom>
          <a:noFill/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75856" y="3257689"/>
            <a:ext cx="55360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C</a:t>
            </a:r>
            <a:r>
              <a:rPr lang="hu-HU" sz="2000" b="1" baseline="-25000" dirty="0" smtClean="0"/>
              <a:t>0</a:t>
            </a:r>
            <a:r>
              <a:rPr lang="hu-HU" sz="2000" b="1" dirty="0" smtClean="0"/>
              <a:t>*: </a:t>
            </a:r>
            <a:r>
              <a:rPr lang="hu-HU" sz="2000" dirty="0" smtClean="0"/>
              <a:t>oxigén oldhatósága (telítési konc.) tiszta vízben</a:t>
            </a:r>
          </a:p>
          <a:p>
            <a:r>
              <a:rPr lang="hu-HU" sz="2000" b="1" dirty="0" smtClean="0"/>
              <a:t>C*: </a:t>
            </a:r>
            <a:r>
              <a:rPr lang="hu-HU" sz="2000" dirty="0" smtClean="0"/>
              <a:t>oxigén oldhatósága az adott </a:t>
            </a:r>
            <a:r>
              <a:rPr lang="hu-HU" sz="2000" dirty="0" err="1" smtClean="0"/>
              <a:t>elektrolitoldatban</a:t>
            </a:r>
            <a:endParaRPr lang="hu-HU" sz="2000" dirty="0" smtClean="0"/>
          </a:p>
          <a:p>
            <a:r>
              <a:rPr lang="hu-HU" sz="2000" b="1" dirty="0" err="1" smtClean="0"/>
              <a:t>H</a:t>
            </a:r>
            <a:r>
              <a:rPr lang="hu-HU" sz="2000" b="1" baseline="-25000" dirty="0" err="1" smtClean="0"/>
              <a:t>i</a:t>
            </a:r>
            <a:r>
              <a:rPr lang="hu-HU" sz="2000" b="1" dirty="0" smtClean="0"/>
              <a:t> :</a:t>
            </a:r>
            <a:r>
              <a:rPr lang="hu-HU" sz="2000" dirty="0" smtClean="0"/>
              <a:t> </a:t>
            </a:r>
            <a:r>
              <a:rPr lang="hu-HU" sz="2000" dirty="0" err="1" smtClean="0"/>
              <a:t>ionspecifikus</a:t>
            </a:r>
            <a:r>
              <a:rPr lang="hu-HU" sz="2000" dirty="0" smtClean="0"/>
              <a:t> kisózási állandó</a:t>
            </a:r>
          </a:p>
          <a:p>
            <a:r>
              <a:rPr lang="hu-HU" sz="2000" b="1" dirty="0" err="1" smtClean="0"/>
              <a:t>I</a:t>
            </a:r>
            <a:r>
              <a:rPr lang="hu-HU" sz="2000" b="1" baseline="-25000" dirty="0" err="1" smtClean="0"/>
              <a:t>i</a:t>
            </a:r>
            <a:r>
              <a:rPr lang="hu-HU" sz="2000" b="1" dirty="0" smtClean="0"/>
              <a:t> :</a:t>
            </a:r>
            <a:r>
              <a:rPr lang="hu-HU" sz="2000" dirty="0" smtClean="0"/>
              <a:t> </a:t>
            </a:r>
            <a:r>
              <a:rPr lang="hu-HU" sz="2000" dirty="0" err="1" smtClean="0"/>
              <a:t>i-edik</a:t>
            </a:r>
            <a:r>
              <a:rPr lang="hu-HU" sz="2000" dirty="0" smtClean="0"/>
              <a:t> ionfajtára vonatkozó ionerősség értéke</a:t>
            </a:r>
            <a:endParaRPr lang="hu-HU" sz="2000" dirty="0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5013176"/>
            <a:ext cx="1720365" cy="504056"/>
          </a:xfrm>
          <a:prstGeom prst="rect">
            <a:avLst/>
          </a:prstGeom>
          <a:noFill/>
        </p:spPr>
      </p:pic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275856" y="488135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/>
              <a:t>c</a:t>
            </a:r>
            <a:r>
              <a:rPr lang="hu-HU" sz="2000" b="1" baseline="-25000" dirty="0" err="1" smtClean="0"/>
              <a:t>i</a:t>
            </a:r>
            <a:r>
              <a:rPr lang="hu-HU" sz="2000" b="1" dirty="0" smtClean="0"/>
              <a:t>:</a:t>
            </a:r>
            <a:r>
              <a:rPr lang="hu-HU" sz="2000" dirty="0" smtClean="0"/>
              <a:t> </a:t>
            </a:r>
            <a:r>
              <a:rPr lang="hu-HU" sz="2000" dirty="0" err="1" smtClean="0"/>
              <a:t>i-edik</a:t>
            </a:r>
            <a:r>
              <a:rPr lang="hu-HU" sz="2000" dirty="0" smtClean="0"/>
              <a:t> ion </a:t>
            </a:r>
            <a:r>
              <a:rPr lang="hu-HU" sz="2000" dirty="0" err="1" smtClean="0"/>
              <a:t>molaritása</a:t>
            </a:r>
            <a:r>
              <a:rPr lang="hu-HU" sz="2000" dirty="0" smtClean="0"/>
              <a:t> </a:t>
            </a:r>
            <a:br>
              <a:rPr lang="hu-HU" sz="2000" dirty="0" smtClean="0"/>
            </a:br>
            <a:r>
              <a:rPr lang="hu-HU" sz="2000" b="1" dirty="0" err="1" smtClean="0"/>
              <a:t>z</a:t>
            </a:r>
            <a:r>
              <a:rPr lang="hu-HU" sz="2000" b="1" baseline="-25000" dirty="0" err="1" smtClean="0"/>
              <a:t>i</a:t>
            </a:r>
            <a:r>
              <a:rPr lang="hu-HU" sz="2000" b="1" dirty="0" smtClean="0"/>
              <a:t>:</a:t>
            </a:r>
            <a:r>
              <a:rPr lang="hu-HU" sz="2000" dirty="0" smtClean="0"/>
              <a:t> </a:t>
            </a:r>
            <a:r>
              <a:rPr lang="hu-HU" sz="2000" dirty="0" err="1" smtClean="0"/>
              <a:t>i-edik</a:t>
            </a:r>
            <a:r>
              <a:rPr lang="hu-HU" sz="2000" dirty="0" smtClean="0"/>
              <a:t> ion töltése</a:t>
            </a:r>
            <a:endParaRPr lang="hu-HU" sz="2000" dirty="0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37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39552" y="476672"/>
            <a:ext cx="8147248" cy="5328592"/>
          </a:xfrm>
        </p:spPr>
        <p:txBody>
          <a:bodyPr/>
          <a:lstStyle/>
          <a:p>
            <a:r>
              <a:rPr lang="hu-HU" dirty="0" smtClean="0"/>
              <a:t>Szervetlen sók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Szerves anyagok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259632" y="1196752"/>
          <a:ext cx="5849620" cy="2833751"/>
        </p:xfrm>
        <a:graphic>
          <a:graphicData uri="http://schemas.openxmlformats.org/drawingml/2006/table">
            <a:tbl>
              <a:tblPr/>
              <a:tblGrid>
                <a:gridCol w="2924810"/>
                <a:gridCol w="2924810"/>
              </a:tblGrid>
              <a:tr h="1151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err="1" smtClean="0">
                          <a:latin typeface="Calibri"/>
                          <a:ea typeface="Calibri"/>
                          <a:cs typeface="Times New Roman"/>
                        </a:rPr>
                        <a:t>NaCl-koncentráció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Calibri"/>
                          <a:cs typeface="Times New Roman"/>
                        </a:rPr>
                        <a:t>(mol/dm3)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Calibri"/>
                          <a:cs typeface="Times New Roman"/>
                        </a:rPr>
                        <a:t>C*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Calibri"/>
                          <a:cs typeface="Times New Roman"/>
                        </a:rPr>
                        <a:t>(mg/dm3)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latin typeface="Calibri"/>
                          <a:ea typeface="Times New Roman"/>
                          <a:cs typeface="Times New Roman"/>
                        </a:rPr>
                        <a:t>41,4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latin typeface="Calibri"/>
                          <a:ea typeface="Times New Roman"/>
                          <a:cs typeface="Times New Roman"/>
                        </a:rPr>
                        <a:t>34,3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latin typeface="Calibri"/>
                          <a:ea typeface="Times New Roman"/>
                          <a:cs typeface="Times New Roman"/>
                        </a:rPr>
                        <a:t>1,0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latin typeface="Calibri"/>
                          <a:ea typeface="Times New Roman"/>
                          <a:cs typeface="Times New Roman"/>
                        </a:rPr>
                        <a:t>29,1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latin typeface="Calibri"/>
                          <a:ea typeface="Times New Roman"/>
                          <a:cs typeface="Times New Roman"/>
                        </a:rPr>
                        <a:t>2,0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Times New Roman"/>
                          <a:cs typeface="Times New Roman"/>
                        </a:rPr>
                        <a:t>20,7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3410" y="5373216"/>
            <a:ext cx="2786542" cy="936104"/>
          </a:xfrm>
          <a:prstGeom prst="rect">
            <a:avLst/>
          </a:prstGeom>
          <a:noFill/>
        </p:spPr>
      </p:pic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716016" y="4797152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Setchenov-egyenlet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 smtClean="0"/>
          </a:p>
          <a:p>
            <a:r>
              <a:rPr lang="hu-HU" sz="2000" b="1" dirty="0" smtClean="0"/>
              <a:t>K:</a:t>
            </a:r>
            <a:r>
              <a:rPr lang="hu-HU" sz="2000" dirty="0" smtClean="0"/>
              <a:t> </a:t>
            </a:r>
            <a:r>
              <a:rPr lang="hu-HU" sz="2000" dirty="0" err="1" smtClean="0"/>
              <a:t>Setchenov-állandó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b="1" dirty="0" err="1" smtClean="0"/>
              <a:t>C</a:t>
            </a:r>
            <a:r>
              <a:rPr lang="hu-HU" sz="2000" b="1" baseline="-25000" dirty="0" err="1" smtClean="0"/>
              <a:t>szerv</a:t>
            </a:r>
            <a:r>
              <a:rPr lang="hu-HU" sz="2000" b="1" dirty="0" smtClean="0"/>
              <a:t>:</a:t>
            </a:r>
            <a:r>
              <a:rPr lang="hu-HU" sz="2000" dirty="0" smtClean="0"/>
              <a:t> adott </a:t>
            </a:r>
            <a:r>
              <a:rPr lang="hu-HU" sz="2000" dirty="0" err="1" smtClean="0"/>
              <a:t>szervesanyag</a:t>
            </a:r>
            <a:r>
              <a:rPr lang="hu-HU" sz="2000" dirty="0" smtClean="0"/>
              <a:t> koncentrációja a tápoldatban</a:t>
            </a:r>
            <a:endParaRPr lang="hu-HU" sz="200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38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9695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Az anyagátadási felület és a </a:t>
            </a:r>
            <a:r>
              <a:rPr lang="hu-HU" dirty="0" err="1" smtClean="0"/>
              <a:t>hold-up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147248" cy="5400600"/>
          </a:xfrm>
        </p:spPr>
        <p:txBody>
          <a:bodyPr>
            <a:normAutofit lnSpcReduction="10000"/>
          </a:bodyPr>
          <a:lstStyle/>
          <a:p>
            <a:r>
              <a:rPr lang="hu-HU" dirty="0" err="1" smtClean="0"/>
              <a:t>hold-up</a:t>
            </a:r>
            <a:r>
              <a:rPr lang="hu-HU" dirty="0" smtClean="0"/>
              <a:t> a rendszer gázvisszatartási képességét jellemzi</a:t>
            </a:r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				</a:t>
            </a:r>
          </a:p>
          <a:p>
            <a:r>
              <a:rPr lang="hu-HU" sz="2400" dirty="0" err="1" smtClean="0"/>
              <a:t>koaleszkálásra</a:t>
            </a:r>
            <a:r>
              <a:rPr lang="hu-HU" sz="2400" dirty="0" smtClean="0"/>
              <a:t> hajlamos rendszer </a:t>
            </a:r>
            <a:r>
              <a:rPr lang="hu-HU" sz="2400" dirty="0" smtClean="0">
                <a:sym typeface="Wingdings" pitchFamily="2" charset="2"/>
              </a:rPr>
              <a:t> </a:t>
            </a:r>
            <a:r>
              <a:rPr lang="hu-HU" sz="2400" dirty="0" smtClean="0"/>
              <a:t>nagy a buborék átmérő (2-5cm) - </a:t>
            </a:r>
            <a:r>
              <a:rPr lang="hu-HU" sz="2400" dirty="0" smtClean="0">
                <a:latin typeface="Calibri"/>
              </a:rPr>
              <a:t>kis</a:t>
            </a:r>
            <a:r>
              <a:rPr lang="hu-HU" sz="2400" dirty="0" smtClean="0"/>
              <a:t> </a:t>
            </a:r>
            <a:r>
              <a:rPr lang="hu-HU" sz="2400" dirty="0" err="1" smtClean="0"/>
              <a:t>hold-up</a:t>
            </a:r>
            <a:endParaRPr lang="hu-HU" sz="2400" dirty="0" smtClean="0"/>
          </a:p>
          <a:p>
            <a:r>
              <a:rPr lang="hu-HU" sz="2400" dirty="0" err="1" smtClean="0"/>
              <a:t>koaleszkálásra</a:t>
            </a:r>
            <a:r>
              <a:rPr lang="hu-HU" sz="2400" dirty="0" smtClean="0"/>
              <a:t> nem hajlamos rendszer </a:t>
            </a:r>
            <a:r>
              <a:rPr lang="hu-HU" sz="2400" dirty="0" smtClean="0">
                <a:sym typeface="Wingdings" pitchFamily="2" charset="2"/>
              </a:rPr>
              <a:t> </a:t>
            </a:r>
            <a:r>
              <a:rPr lang="hu-HU" sz="2400" dirty="0" smtClean="0"/>
              <a:t>kis buborékok (2-5mm) - nagy </a:t>
            </a:r>
            <a:r>
              <a:rPr lang="hu-HU" sz="2400" dirty="0" err="1" smtClean="0"/>
              <a:t>hold-up</a:t>
            </a:r>
            <a:r>
              <a:rPr lang="hu-HU" sz="2400" dirty="0" smtClean="0"/>
              <a:t> </a:t>
            </a:r>
            <a:r>
              <a:rPr lang="hu-HU" sz="2400" dirty="0" smtClean="0">
                <a:sym typeface="Wingdings" pitchFamily="2" charset="2"/>
              </a:rPr>
              <a:t> </a:t>
            </a:r>
            <a:r>
              <a:rPr lang="hu-HU" sz="2400" dirty="0" smtClean="0">
                <a:solidFill>
                  <a:srgbClr val="CC3300"/>
                </a:solidFill>
              </a:rPr>
              <a:t>gyakoribb</a:t>
            </a:r>
            <a:br>
              <a:rPr lang="hu-HU" sz="2400" dirty="0" smtClean="0">
                <a:solidFill>
                  <a:srgbClr val="CC3300"/>
                </a:solidFill>
              </a:rPr>
            </a:br>
            <a:endParaRPr lang="hu-HU" sz="2400" dirty="0" smtClean="0">
              <a:solidFill>
                <a:srgbClr val="CC3300"/>
              </a:solidFill>
            </a:endParaRPr>
          </a:p>
          <a:p>
            <a:r>
              <a:rPr lang="hu-HU" sz="2800" dirty="0" smtClean="0"/>
              <a:t>anyagátadási felület növelése a </a:t>
            </a:r>
            <a:r>
              <a:rPr lang="hu-HU" sz="2800" dirty="0" err="1" smtClean="0"/>
              <a:t>bioreaktorban</a:t>
            </a:r>
            <a:endParaRPr lang="hu-HU" sz="2800" dirty="0" smtClean="0"/>
          </a:p>
          <a:p>
            <a:pPr lvl="1"/>
            <a:r>
              <a:rPr lang="hu-HU" sz="2600" dirty="0" err="1" smtClean="0"/>
              <a:t>hold-up</a:t>
            </a:r>
            <a:r>
              <a:rPr lang="hu-HU" sz="2600" dirty="0" smtClean="0"/>
              <a:t> növelése</a:t>
            </a:r>
          </a:p>
          <a:p>
            <a:pPr lvl="2"/>
            <a:r>
              <a:rPr lang="hu-HU" sz="2600" dirty="0" smtClean="0"/>
              <a:t>levegőztetési sebesség növelése, buborékátmérő csökkentése (keverés intenzitásával)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1582539" y="1772816"/>
          <a:ext cx="1405285" cy="1022026"/>
        </p:xfrm>
        <a:graphic>
          <a:graphicData uri="http://schemas.openxmlformats.org/presentationml/2006/ole">
            <p:oleObj spid="_x0000_s52225" name="Egyenlet" r:id="rId3" imgW="596880" imgH="431640" progId="Equation.3">
              <p:embed/>
            </p:oleObj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3923928" y="1772816"/>
            <a:ext cx="43400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a:</a:t>
            </a:r>
            <a:r>
              <a:rPr lang="hu-HU" sz="2000" dirty="0" smtClean="0"/>
              <a:t> anyagátadási felület</a:t>
            </a:r>
          </a:p>
          <a:p>
            <a:r>
              <a:rPr lang="hu-HU" sz="2000" b="1" dirty="0" smtClean="0"/>
              <a:t>H</a:t>
            </a:r>
            <a:r>
              <a:rPr lang="hu-HU" sz="2000" b="1" baseline="-25000" dirty="0" smtClean="0"/>
              <a:t>0</a:t>
            </a:r>
            <a:r>
              <a:rPr lang="hu-HU" sz="2000" b="1" dirty="0" smtClean="0"/>
              <a:t>:</a:t>
            </a:r>
            <a:r>
              <a:rPr lang="hu-HU" sz="2000" dirty="0" smtClean="0"/>
              <a:t> </a:t>
            </a:r>
            <a:r>
              <a:rPr lang="hu-HU" sz="2000" dirty="0" err="1" smtClean="0"/>
              <a:t>hold-up</a:t>
            </a:r>
            <a:r>
              <a:rPr lang="hu-HU" sz="2000" dirty="0" smtClean="0"/>
              <a:t> = gáztérfogat/teljes térfogat</a:t>
            </a:r>
          </a:p>
          <a:p>
            <a:r>
              <a:rPr lang="hu-HU" sz="2000" b="1" dirty="0" smtClean="0"/>
              <a:t>d</a:t>
            </a:r>
            <a:r>
              <a:rPr lang="hu-HU" sz="2000" b="1" baseline="-25000" dirty="0" smtClean="0"/>
              <a:t>b</a:t>
            </a:r>
            <a:r>
              <a:rPr lang="hu-HU" sz="2000" b="1" dirty="0" smtClean="0"/>
              <a:t>:</a:t>
            </a:r>
            <a:r>
              <a:rPr lang="hu-HU" sz="2000" dirty="0" smtClean="0"/>
              <a:t> buborékátmérő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39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/>
          <a:lstStyle/>
          <a:p>
            <a:pPr algn="ctr"/>
            <a:r>
              <a:rPr lang="hu-HU" dirty="0" smtClean="0"/>
              <a:t>Keverés funkciói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19256" cy="496855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hu-HU" sz="2400" dirty="0" smtClean="0">
                <a:latin typeface="+mj-lt"/>
              </a:rPr>
              <a:t>energia bevitel a folyadékba</a:t>
            </a:r>
          </a:p>
          <a:p>
            <a:pPr marL="274320" lvl="1" indent="-274320">
              <a:lnSpc>
                <a:spcPct val="110000"/>
              </a:lnSpc>
              <a:spcBef>
                <a:spcPts val="580"/>
              </a:spcBef>
              <a:buClr>
                <a:schemeClr val="accent1"/>
              </a:buClr>
            </a:pPr>
            <a:r>
              <a:rPr lang="hu-HU" dirty="0" smtClean="0">
                <a:latin typeface="+mj-lt"/>
              </a:rPr>
              <a:t>gáz diszpergálása a folyadékban</a:t>
            </a:r>
          </a:p>
          <a:p>
            <a:pPr marL="548640" lvl="2" indent="-274320">
              <a:lnSpc>
                <a:spcPct val="110000"/>
              </a:lnSpc>
              <a:spcBef>
                <a:spcPts val="580"/>
              </a:spcBef>
              <a:buClr>
                <a:schemeClr val="accent1"/>
              </a:buClr>
            </a:pPr>
            <a:r>
              <a:rPr lang="hu-HU" dirty="0" smtClean="0">
                <a:latin typeface="+mj-lt"/>
              </a:rPr>
              <a:t>buborékképzés és felület megújítása</a:t>
            </a:r>
          </a:p>
          <a:p>
            <a:pPr>
              <a:lnSpc>
                <a:spcPct val="110000"/>
              </a:lnSpc>
            </a:pPr>
            <a:r>
              <a:rPr lang="hu-HU" sz="2400" dirty="0" smtClean="0">
                <a:latin typeface="+mj-lt"/>
              </a:rPr>
              <a:t>anyagtranszport a levegő buborékok és a </a:t>
            </a:r>
            <a:r>
              <a:rPr lang="hu-HU" sz="2400" dirty="0" err="1" smtClean="0">
                <a:latin typeface="+mj-lt"/>
              </a:rPr>
              <a:t>fermentlé</a:t>
            </a:r>
            <a:r>
              <a:rPr lang="hu-HU" sz="2400" dirty="0" smtClean="0">
                <a:latin typeface="+mj-lt"/>
              </a:rPr>
              <a:t>, </a:t>
            </a:r>
            <a:r>
              <a:rPr lang="hu-HU" sz="2400" dirty="0" err="1" smtClean="0">
                <a:latin typeface="+mj-lt"/>
              </a:rPr>
              <a:t>a</a:t>
            </a:r>
            <a:r>
              <a:rPr lang="hu-HU" sz="2400" dirty="0" smtClean="0">
                <a:latin typeface="+mj-lt"/>
              </a:rPr>
              <a:t> </a:t>
            </a:r>
            <a:r>
              <a:rPr lang="hu-HU" sz="2400" dirty="0" err="1" smtClean="0">
                <a:latin typeface="+mj-lt"/>
              </a:rPr>
              <a:t>fermentlé</a:t>
            </a:r>
            <a:r>
              <a:rPr lang="hu-HU" sz="2400" dirty="0" smtClean="0">
                <a:latin typeface="+mj-lt"/>
              </a:rPr>
              <a:t> és a mikroba között</a:t>
            </a:r>
          </a:p>
          <a:p>
            <a:pPr lvl="1">
              <a:lnSpc>
                <a:spcPct val="110000"/>
              </a:lnSpc>
            </a:pPr>
            <a:r>
              <a:rPr lang="hu-HU" sz="2000" dirty="0" err="1" smtClean="0">
                <a:latin typeface="+mj-lt"/>
              </a:rPr>
              <a:t>fermentlé</a:t>
            </a:r>
            <a:r>
              <a:rPr lang="hu-HU" sz="2000" dirty="0" smtClean="0">
                <a:latin typeface="+mj-lt"/>
              </a:rPr>
              <a:t> oldott és nem oldott komponenseinek jó elkeverése, koncentráció gradiensek megszűnése, holt zónák kialakulásának megelőzése</a:t>
            </a:r>
          </a:p>
          <a:p>
            <a:pPr marL="274320" lvl="1" indent="-274320">
              <a:lnSpc>
                <a:spcPct val="110000"/>
              </a:lnSpc>
              <a:spcBef>
                <a:spcPts val="580"/>
              </a:spcBef>
              <a:buClr>
                <a:schemeClr val="accent1"/>
              </a:buClr>
            </a:pPr>
            <a:r>
              <a:rPr lang="hu-HU" dirty="0" smtClean="0">
                <a:latin typeface="+mj-lt"/>
              </a:rPr>
              <a:t>gáz és folyadékfázis elválasztása </a:t>
            </a:r>
          </a:p>
          <a:p>
            <a:pPr lvl="1">
              <a:lnSpc>
                <a:spcPct val="110000"/>
              </a:lnSpc>
            </a:pPr>
            <a:r>
              <a:rPr lang="hu-HU" sz="2000" dirty="0" smtClean="0">
                <a:latin typeface="+mj-lt"/>
              </a:rPr>
              <a:t>használt buborékok eltávolítása a cél, CO</a:t>
            </a:r>
            <a:r>
              <a:rPr lang="hu-HU" sz="2000" baseline="-25000" dirty="0" smtClean="0">
                <a:latin typeface="+mj-lt"/>
              </a:rPr>
              <a:t>2</a:t>
            </a:r>
            <a:r>
              <a:rPr lang="hu-HU" sz="2000" dirty="0" smtClean="0">
                <a:latin typeface="+mj-lt"/>
              </a:rPr>
              <a:t> kivonása a rendszerből</a:t>
            </a:r>
          </a:p>
          <a:p>
            <a:pPr marL="274320" lvl="1" indent="-274320">
              <a:lnSpc>
                <a:spcPct val="110000"/>
              </a:lnSpc>
              <a:spcBef>
                <a:spcPts val="580"/>
              </a:spcBef>
              <a:buClr>
                <a:schemeClr val="accent1"/>
              </a:buClr>
            </a:pPr>
            <a:r>
              <a:rPr lang="hu-HU" dirty="0" smtClean="0">
                <a:latin typeface="+mj-lt"/>
              </a:rPr>
              <a:t>a </a:t>
            </a:r>
            <a:r>
              <a:rPr lang="hu-HU" dirty="0" err="1" smtClean="0">
                <a:latin typeface="+mj-lt"/>
              </a:rPr>
              <a:t>hőtranszport</a:t>
            </a:r>
            <a:r>
              <a:rPr lang="hu-HU" dirty="0" smtClean="0">
                <a:latin typeface="+mj-lt"/>
              </a:rPr>
              <a:t> elősegítése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368152"/>
          </a:xfrm>
        </p:spPr>
        <p:txBody>
          <a:bodyPr>
            <a:normAutofit/>
          </a:bodyPr>
          <a:lstStyle/>
          <a:p>
            <a:pPr algn="ctr"/>
            <a:r>
              <a:rPr lang="hu-HU" dirty="0" err="1" smtClean="0"/>
              <a:t>K</a:t>
            </a:r>
            <a:r>
              <a:rPr lang="hu-HU" baseline="-25000" dirty="0" err="1" smtClean="0"/>
              <a:t>L</a:t>
            </a:r>
            <a:r>
              <a:rPr lang="hu-HU" dirty="0" err="1" smtClean="0"/>
              <a:t>a</a:t>
            </a:r>
            <a:r>
              <a:rPr lang="hu-HU" dirty="0" smtClean="0"/>
              <a:t> függése a környezeti paraméterektől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147248" cy="4464496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solidFill>
                  <a:srgbClr val="CC3300"/>
                </a:solidFill>
              </a:rPr>
              <a:t>HŐMÉRSÉKLET HATÁSA</a:t>
            </a:r>
            <a:br>
              <a:rPr lang="hu-HU" dirty="0" smtClean="0">
                <a:solidFill>
                  <a:srgbClr val="CC3300"/>
                </a:solidFill>
              </a:rPr>
            </a:br>
            <a:endParaRPr lang="hu-HU" dirty="0" smtClean="0">
              <a:solidFill>
                <a:srgbClr val="CC3300"/>
              </a:solidFill>
            </a:endParaRPr>
          </a:p>
          <a:p>
            <a:r>
              <a:rPr lang="hu-HU" dirty="0" smtClean="0"/>
              <a:t>hőmérséklet növelésével </a:t>
            </a:r>
            <a:r>
              <a:rPr lang="hu-HU" dirty="0" err="1" smtClean="0"/>
              <a:t>K</a:t>
            </a:r>
            <a:r>
              <a:rPr lang="hu-HU" baseline="-25000" dirty="0" err="1" smtClean="0"/>
              <a:t>L</a:t>
            </a:r>
            <a:r>
              <a:rPr lang="hu-HU" dirty="0" err="1" smtClean="0"/>
              <a:t>a</a:t>
            </a:r>
            <a:r>
              <a:rPr lang="hu-HU" dirty="0" smtClean="0"/>
              <a:t>  értéke nő, ugyanakkor C* csökken → oxigén átadás sebességi viszonyait a két hatás eredője határozza meg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>
              <a:buNone/>
            </a:pPr>
            <a:r>
              <a:rPr lang="hu-HU" dirty="0" smtClean="0">
                <a:solidFill>
                  <a:srgbClr val="CC3300"/>
                </a:solidFill>
              </a:rPr>
              <a:t>VISZKOZITÁS HATÁSA</a:t>
            </a:r>
            <a:br>
              <a:rPr lang="hu-HU" dirty="0" smtClean="0">
                <a:solidFill>
                  <a:srgbClr val="CC3300"/>
                </a:solidFill>
              </a:rPr>
            </a:br>
            <a:endParaRPr lang="hu-HU" dirty="0" smtClean="0">
              <a:solidFill>
                <a:srgbClr val="CC3300"/>
              </a:solidFill>
            </a:endParaRPr>
          </a:p>
          <a:p>
            <a:r>
              <a:rPr lang="hu-HU" dirty="0" err="1" smtClean="0"/>
              <a:t>K</a:t>
            </a:r>
            <a:r>
              <a:rPr lang="hu-HU" baseline="-25000" dirty="0" err="1" smtClean="0"/>
              <a:t>L</a:t>
            </a:r>
            <a:r>
              <a:rPr lang="hu-HU" dirty="0" err="1" smtClean="0"/>
              <a:t>a</a:t>
            </a:r>
            <a:r>
              <a:rPr lang="hu-HU" dirty="0" smtClean="0"/>
              <a:t> a </a:t>
            </a:r>
            <a:r>
              <a:rPr lang="hu-HU" dirty="0" err="1" smtClean="0"/>
              <a:t>viszkózitás</a:t>
            </a:r>
            <a:r>
              <a:rPr lang="hu-HU" dirty="0" smtClean="0"/>
              <a:t> négyzetgyökével arányos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40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440160"/>
          </a:xfrm>
        </p:spPr>
        <p:txBody>
          <a:bodyPr>
            <a:normAutofit/>
          </a:bodyPr>
          <a:lstStyle/>
          <a:p>
            <a:pPr algn="ctr"/>
            <a:r>
              <a:rPr lang="hu-HU" dirty="0" err="1" smtClean="0"/>
              <a:t>K</a:t>
            </a:r>
            <a:r>
              <a:rPr lang="hu-HU" baseline="-25000" dirty="0" err="1" smtClean="0"/>
              <a:t>L</a:t>
            </a:r>
            <a:r>
              <a:rPr lang="hu-HU" dirty="0" err="1" smtClean="0"/>
              <a:t>a</a:t>
            </a:r>
            <a:r>
              <a:rPr lang="hu-HU" dirty="0" smtClean="0"/>
              <a:t> függése a környezeti paraméterektől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147248" cy="4536504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solidFill>
                  <a:srgbClr val="CC3300"/>
                </a:solidFill>
              </a:rPr>
              <a:t>FERMENTLÉ ÖSSZETÉTELÉNEK HATÁSA</a:t>
            </a:r>
            <a:br>
              <a:rPr lang="hu-HU" dirty="0" smtClean="0">
                <a:solidFill>
                  <a:srgbClr val="CC3300"/>
                </a:solidFill>
              </a:rPr>
            </a:br>
            <a:endParaRPr lang="hu-HU" dirty="0" smtClean="0">
              <a:solidFill>
                <a:srgbClr val="CC3300"/>
              </a:solidFill>
            </a:endParaRPr>
          </a:p>
          <a:p>
            <a:r>
              <a:rPr lang="hu-HU" dirty="0" smtClean="0"/>
              <a:t>minden anyag a </a:t>
            </a:r>
            <a:r>
              <a:rPr lang="hu-HU" dirty="0" err="1" smtClean="0"/>
              <a:t>fermentlében</a:t>
            </a:r>
            <a:r>
              <a:rPr lang="hu-HU" dirty="0" smtClean="0"/>
              <a:t> (oldott vagy szuszpendált) nagy hatással van K</a:t>
            </a:r>
            <a:r>
              <a:rPr lang="hu-HU" baseline="-25000" dirty="0" smtClean="0"/>
              <a:t>L</a:t>
            </a:r>
            <a:r>
              <a:rPr lang="hu-HU" dirty="0" smtClean="0"/>
              <a:t> </a:t>
            </a:r>
            <a:r>
              <a:rPr lang="hu-HU" dirty="0" err="1" smtClean="0"/>
              <a:t>-re</a:t>
            </a:r>
            <a:r>
              <a:rPr lang="hu-HU" dirty="0" smtClean="0"/>
              <a:t> és a-ra</a:t>
            </a:r>
          </a:p>
          <a:p>
            <a:pPr>
              <a:buNone/>
            </a:pPr>
            <a:r>
              <a:rPr lang="hu-HU" dirty="0" smtClean="0"/>
              <a:t>	megváltoztatják a </a:t>
            </a:r>
            <a:r>
              <a:rPr lang="hu-HU" dirty="0" err="1" smtClean="0"/>
              <a:t>fermentlé</a:t>
            </a:r>
            <a:r>
              <a:rPr lang="hu-HU" dirty="0" smtClean="0"/>
              <a:t> fizikai tulajdonságait</a:t>
            </a:r>
          </a:p>
          <a:p>
            <a:r>
              <a:rPr lang="hu-HU" dirty="0" smtClean="0"/>
              <a:t>általánosságban: </a:t>
            </a:r>
          </a:p>
          <a:p>
            <a:pPr lvl="1"/>
            <a:r>
              <a:rPr lang="hu-HU" dirty="0" smtClean="0"/>
              <a:t>tápsó oldatokban a tiszta vízhez képest K</a:t>
            </a:r>
            <a:r>
              <a:rPr lang="hu-HU" baseline="-25000" dirty="0" smtClean="0"/>
              <a:t>L</a:t>
            </a:r>
            <a:r>
              <a:rPr lang="hu-HU" dirty="0" smtClean="0"/>
              <a:t> csökken és a növekszik - két hatás eredője adja a végeredményt  </a:t>
            </a:r>
            <a:br>
              <a:rPr lang="hu-HU" dirty="0" smtClean="0"/>
            </a:br>
            <a:r>
              <a:rPr lang="hu-HU" dirty="0" smtClean="0">
                <a:sym typeface="Wingdings" pitchFamily="2" charset="2"/>
              </a:rPr>
              <a:t></a:t>
            </a:r>
            <a:r>
              <a:rPr lang="hu-HU" dirty="0" err="1" smtClean="0"/>
              <a:t>K</a:t>
            </a:r>
            <a:r>
              <a:rPr lang="hu-HU" baseline="-25000" dirty="0" err="1" smtClean="0"/>
              <a:t>L</a:t>
            </a:r>
            <a:r>
              <a:rPr lang="hu-HU" dirty="0" err="1" smtClean="0"/>
              <a:t>a</a:t>
            </a:r>
            <a:r>
              <a:rPr lang="hu-HU" dirty="0" smtClean="0"/>
              <a:t>  értéke kisebb a tiszta vízben mérhetőnél</a:t>
            </a:r>
            <a:endParaRPr lang="hu-HU" dirty="0"/>
          </a:p>
        </p:txBody>
      </p:sp>
      <p:sp>
        <p:nvSpPr>
          <p:cNvPr id="5" name="Szalagnyíl jobbra 4"/>
          <p:cNvSpPr/>
          <p:nvPr/>
        </p:nvSpPr>
        <p:spPr>
          <a:xfrm>
            <a:off x="611560" y="3429000"/>
            <a:ext cx="216024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41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368152"/>
          </a:xfrm>
        </p:spPr>
        <p:txBody>
          <a:bodyPr>
            <a:normAutofit/>
          </a:bodyPr>
          <a:lstStyle/>
          <a:p>
            <a:pPr algn="ctr"/>
            <a:r>
              <a:rPr lang="hu-HU" dirty="0" err="1" smtClean="0"/>
              <a:t>K</a:t>
            </a:r>
            <a:r>
              <a:rPr lang="hu-HU" baseline="-25000" dirty="0" err="1" smtClean="0"/>
              <a:t>L</a:t>
            </a:r>
            <a:r>
              <a:rPr lang="hu-HU" dirty="0" err="1" smtClean="0"/>
              <a:t>a</a:t>
            </a:r>
            <a:r>
              <a:rPr lang="hu-HU" dirty="0" smtClean="0"/>
              <a:t> függése a környezeti paraméterektől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291264" cy="489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sz="2800" dirty="0" smtClean="0">
                <a:solidFill>
                  <a:srgbClr val="CC3300"/>
                </a:solidFill>
              </a:rPr>
              <a:t>EGYÉB KOMPONENSEK HATÁSA</a:t>
            </a:r>
            <a:r>
              <a:rPr lang="hu-HU" dirty="0" smtClean="0">
                <a:solidFill>
                  <a:srgbClr val="CC3300"/>
                </a:solidFill>
              </a:rPr>
              <a:t/>
            </a:r>
            <a:br>
              <a:rPr lang="hu-HU" dirty="0" smtClean="0">
                <a:solidFill>
                  <a:srgbClr val="CC3300"/>
                </a:solidFill>
              </a:rPr>
            </a:br>
            <a:endParaRPr lang="hu-HU" dirty="0" smtClean="0">
              <a:solidFill>
                <a:srgbClr val="CC3300"/>
              </a:solidFill>
            </a:endParaRPr>
          </a:p>
          <a:p>
            <a:pPr>
              <a:buNone/>
            </a:pPr>
            <a:r>
              <a:rPr lang="hu-HU" sz="2800" dirty="0" smtClean="0"/>
              <a:t>Habzásgátlók</a:t>
            </a:r>
          </a:p>
          <a:p>
            <a:r>
              <a:rPr lang="hu-HU" dirty="0" smtClean="0"/>
              <a:t>folyadék-gáz határfelületen helyezkednek el </a:t>
            </a:r>
            <a:r>
              <a:rPr lang="hu-HU" dirty="0" smtClean="0">
                <a:latin typeface="Calibri"/>
              </a:rPr>
              <a:t>→</a:t>
            </a:r>
            <a:r>
              <a:rPr lang="hu-HU" dirty="0" smtClean="0"/>
              <a:t> csökkentik a felületi feszültséget </a:t>
            </a:r>
            <a:r>
              <a:rPr lang="hu-HU" dirty="0" smtClean="0">
                <a:latin typeface="Calibri"/>
              </a:rPr>
              <a:t>→</a:t>
            </a:r>
            <a:r>
              <a:rPr lang="hu-HU" dirty="0" smtClean="0"/>
              <a:t> kisebb buborék átmérőt idéznek elő </a:t>
            </a:r>
            <a:r>
              <a:rPr lang="hu-HU" dirty="0" smtClean="0">
                <a:latin typeface="Calibri"/>
              </a:rPr>
              <a:t>→</a:t>
            </a:r>
            <a:r>
              <a:rPr lang="hu-HU" dirty="0" smtClean="0"/>
              <a:t> megnő a fajlagos felület </a:t>
            </a:r>
            <a:r>
              <a:rPr lang="hu-HU" dirty="0" smtClean="0">
                <a:latin typeface="Calibri"/>
              </a:rPr>
              <a:t>→</a:t>
            </a:r>
            <a:r>
              <a:rPr lang="hu-HU" dirty="0" smtClean="0"/>
              <a:t> </a:t>
            </a:r>
            <a:r>
              <a:rPr lang="hu-HU" dirty="0" err="1" smtClean="0"/>
              <a:t>K</a:t>
            </a:r>
            <a:r>
              <a:rPr lang="hu-HU" baseline="-25000" dirty="0" err="1" smtClean="0"/>
              <a:t>L</a:t>
            </a:r>
            <a:r>
              <a:rPr lang="hu-HU" dirty="0" err="1" smtClean="0"/>
              <a:t>a</a:t>
            </a:r>
            <a:r>
              <a:rPr lang="hu-HU" dirty="0" smtClean="0"/>
              <a:t> nő </a:t>
            </a:r>
          </a:p>
          <a:p>
            <a:r>
              <a:rPr lang="hu-HU" dirty="0" smtClean="0"/>
              <a:t>ugyanakkor a gáz-folyadék határfelületen anyagfilm jön létre </a:t>
            </a:r>
            <a:r>
              <a:rPr lang="hu-HU" dirty="0" smtClean="0">
                <a:latin typeface="Calibri"/>
              </a:rPr>
              <a:t>→</a:t>
            </a:r>
            <a:r>
              <a:rPr lang="hu-HU" dirty="0" smtClean="0"/>
              <a:t> folyadék elemek mozgását gátolja és növeli a buborék folyadékoldali ellenállását </a:t>
            </a:r>
            <a:r>
              <a:rPr lang="hu-HU" dirty="0" smtClean="0">
                <a:latin typeface="Calibri"/>
              </a:rPr>
              <a:t>→</a:t>
            </a:r>
            <a:r>
              <a:rPr lang="hu-HU" dirty="0" smtClean="0"/>
              <a:t> </a:t>
            </a:r>
            <a:r>
              <a:rPr lang="hu-HU" dirty="0" err="1" smtClean="0"/>
              <a:t>K</a:t>
            </a:r>
            <a:r>
              <a:rPr lang="hu-HU" baseline="-25000" dirty="0" err="1" smtClean="0"/>
              <a:t>L</a:t>
            </a:r>
            <a:r>
              <a:rPr lang="hu-HU" dirty="0" err="1" smtClean="0"/>
              <a:t>a</a:t>
            </a:r>
            <a:r>
              <a:rPr lang="hu-HU" dirty="0" smtClean="0"/>
              <a:t>  csökken </a:t>
            </a:r>
          </a:p>
          <a:p>
            <a:pPr>
              <a:buNone/>
            </a:pPr>
            <a:r>
              <a:rPr lang="hu-HU" dirty="0" smtClean="0"/>
              <a:t>	habzásgátlók hatását a </a:t>
            </a:r>
            <a:r>
              <a:rPr lang="hu-HU" dirty="0" err="1" smtClean="0"/>
              <a:t>K</a:t>
            </a:r>
            <a:r>
              <a:rPr lang="hu-HU" baseline="-25000" dirty="0" err="1" smtClean="0"/>
              <a:t>L</a:t>
            </a:r>
            <a:r>
              <a:rPr lang="hu-HU" dirty="0" err="1" smtClean="0"/>
              <a:t>a</a:t>
            </a:r>
            <a:r>
              <a:rPr lang="hu-HU" dirty="0" smtClean="0"/>
              <a:t> </a:t>
            </a:r>
            <a:r>
              <a:rPr lang="hu-HU" dirty="0" err="1" smtClean="0"/>
              <a:t>-ra</a:t>
            </a:r>
            <a:r>
              <a:rPr lang="hu-HU" dirty="0" smtClean="0"/>
              <a:t> a két hatás eredője határozza meg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>
                <a:solidFill>
                  <a:srgbClr val="CC3300"/>
                </a:solidFill>
                <a:sym typeface="Wingdings" pitchFamily="2" charset="2"/>
              </a:rPr>
              <a:t>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/>
              <a:t>fermentlé</a:t>
            </a:r>
            <a:r>
              <a:rPr lang="hu-HU" dirty="0" smtClean="0"/>
              <a:t> összetételéből adódó változások meghaladják a hőmérséklet vagy a </a:t>
            </a:r>
            <a:r>
              <a:rPr lang="hu-HU" dirty="0" err="1" smtClean="0"/>
              <a:t>viszkózitás</a:t>
            </a:r>
            <a:r>
              <a:rPr lang="hu-HU" dirty="0" smtClean="0"/>
              <a:t> hatását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Szalagnyíl jobbra 3"/>
          <p:cNvSpPr/>
          <p:nvPr/>
        </p:nvSpPr>
        <p:spPr>
          <a:xfrm>
            <a:off x="323528" y="4293096"/>
            <a:ext cx="360040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42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>
            <a:normAutofit/>
          </a:bodyPr>
          <a:lstStyle/>
          <a:p>
            <a:pPr algn="ctr"/>
            <a:r>
              <a:rPr lang="hu-HU" dirty="0" err="1" smtClean="0"/>
              <a:t>K</a:t>
            </a:r>
            <a:r>
              <a:rPr lang="hu-HU" baseline="-25000" dirty="0" err="1" smtClean="0"/>
              <a:t>L</a:t>
            </a:r>
            <a:r>
              <a:rPr lang="hu-HU" dirty="0" err="1" smtClean="0"/>
              <a:t>a</a:t>
            </a:r>
            <a:r>
              <a:rPr lang="hu-HU" dirty="0" smtClean="0"/>
              <a:t> meghatározásának módszerei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147248" cy="41044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2800" dirty="0" err="1" smtClean="0"/>
              <a:t>empírikus</a:t>
            </a:r>
            <a:r>
              <a:rPr lang="hu-HU" sz="2800" dirty="0" smtClean="0"/>
              <a:t> korrelációk segítségével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statikus meghatározás - szulfit-oxidációs módszer</a:t>
            </a:r>
          </a:p>
          <a:p>
            <a:pPr>
              <a:lnSpc>
                <a:spcPct val="150000"/>
              </a:lnSpc>
            </a:pPr>
            <a:r>
              <a:rPr lang="hu-HU" sz="2800" dirty="0" err="1" smtClean="0"/>
              <a:t>kilevegőztetéses</a:t>
            </a:r>
            <a:r>
              <a:rPr lang="hu-HU" sz="2800" dirty="0" smtClean="0"/>
              <a:t> módszer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dinamikus módszer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kombinált módszer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43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426170"/>
          </a:xfrm>
        </p:spPr>
        <p:txBody>
          <a:bodyPr>
            <a:normAutofit/>
          </a:bodyPr>
          <a:lstStyle/>
          <a:p>
            <a:pPr algn="ctr"/>
            <a:r>
              <a:rPr lang="hu-HU" dirty="0" err="1" smtClean="0"/>
              <a:t>K</a:t>
            </a:r>
            <a:r>
              <a:rPr lang="hu-HU" baseline="-25000" dirty="0" err="1" smtClean="0"/>
              <a:t>L</a:t>
            </a:r>
            <a:r>
              <a:rPr lang="hu-HU" dirty="0" err="1" smtClean="0"/>
              <a:t>a</a:t>
            </a:r>
            <a:r>
              <a:rPr lang="hu-HU" dirty="0" smtClean="0"/>
              <a:t> meghatározása </a:t>
            </a:r>
            <a:r>
              <a:rPr lang="hu-HU" dirty="0" err="1" smtClean="0"/>
              <a:t>empírikus</a:t>
            </a:r>
            <a:r>
              <a:rPr lang="hu-HU" dirty="0" smtClean="0"/>
              <a:t> korrelációk segítségével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147248" cy="4752528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		</a:t>
            </a:r>
            <a:r>
              <a:rPr lang="hu-HU" sz="2400" b="1" dirty="0" err="1" smtClean="0"/>
              <a:t>P</a:t>
            </a:r>
            <a:r>
              <a:rPr lang="hu-HU" sz="2400" b="1" baseline="-25000" dirty="0" err="1" smtClean="0"/>
              <a:t>g</a:t>
            </a:r>
            <a:r>
              <a:rPr lang="hu-HU" sz="2400" b="1" dirty="0" smtClean="0"/>
              <a:t>:</a:t>
            </a:r>
            <a:r>
              <a:rPr lang="hu-HU" sz="2400" dirty="0" smtClean="0"/>
              <a:t> keverő teljesítmény felvétele (W),</a:t>
            </a:r>
          </a:p>
          <a:p>
            <a:pPr>
              <a:buNone/>
            </a:pPr>
            <a:r>
              <a:rPr lang="hu-HU" sz="2400" dirty="0" smtClean="0"/>
              <a:t>		</a:t>
            </a:r>
            <a:r>
              <a:rPr lang="hu-HU" sz="2400" b="1" dirty="0" smtClean="0"/>
              <a:t>V: </a:t>
            </a:r>
            <a:r>
              <a:rPr lang="hu-HU" sz="2400" dirty="0" err="1" smtClean="0"/>
              <a:t>fermentor</a:t>
            </a:r>
            <a:r>
              <a:rPr lang="hu-HU" sz="2400" dirty="0" smtClean="0"/>
              <a:t> térfogata (m</a:t>
            </a:r>
            <a:r>
              <a:rPr lang="hu-HU" sz="2400" baseline="30000" dirty="0" smtClean="0"/>
              <a:t>3</a:t>
            </a:r>
            <a:r>
              <a:rPr lang="hu-HU" sz="2400" dirty="0" smtClean="0"/>
              <a:t>)</a:t>
            </a:r>
          </a:p>
          <a:p>
            <a:pPr>
              <a:buNone/>
            </a:pPr>
            <a:r>
              <a:rPr lang="hu-HU" sz="2400" dirty="0" smtClean="0"/>
              <a:t>		</a:t>
            </a:r>
            <a:r>
              <a:rPr lang="hu-HU" sz="2400" b="1" dirty="0" err="1" smtClean="0"/>
              <a:t>v</a:t>
            </a:r>
            <a:r>
              <a:rPr lang="hu-HU" sz="2400" b="1" baseline="-25000" dirty="0" err="1" smtClean="0"/>
              <a:t>s</a:t>
            </a:r>
            <a:r>
              <a:rPr lang="hu-HU" sz="2400" b="1" dirty="0" smtClean="0"/>
              <a:t>:</a:t>
            </a:r>
            <a:r>
              <a:rPr lang="hu-HU" sz="2400" dirty="0" smtClean="0"/>
              <a:t> levegőztetési sebesség (m</a:t>
            </a:r>
            <a:r>
              <a:rPr lang="hu-HU" sz="2400" baseline="30000" dirty="0" smtClean="0"/>
              <a:t>3</a:t>
            </a:r>
            <a:r>
              <a:rPr lang="hu-HU" sz="2400" dirty="0" smtClean="0"/>
              <a:t>/m</a:t>
            </a:r>
            <a:r>
              <a:rPr lang="hu-HU" sz="2400" baseline="30000" dirty="0" smtClean="0"/>
              <a:t>2</a:t>
            </a:r>
            <a:r>
              <a:rPr lang="hu-HU" sz="2400" dirty="0" smtClean="0"/>
              <a:t>s)</a:t>
            </a:r>
          </a:p>
          <a:p>
            <a:pPr>
              <a:buNone/>
            </a:pPr>
            <a:r>
              <a:rPr lang="hu-HU" sz="2400" baseline="-25000" dirty="0" smtClean="0"/>
              <a:t>		</a:t>
            </a:r>
            <a:r>
              <a:rPr lang="hu-HU" sz="2400" b="1" dirty="0" smtClean="0"/>
              <a:t>N:</a:t>
            </a:r>
            <a:r>
              <a:rPr lang="hu-HU" sz="2400" dirty="0" smtClean="0"/>
              <a:t> keverő fordulatszáma </a:t>
            </a:r>
          </a:p>
          <a:p>
            <a:pPr>
              <a:buNone/>
            </a:pPr>
            <a:r>
              <a:rPr lang="hu-HU" sz="2400" baseline="-25000" dirty="0" smtClean="0"/>
              <a:t>		</a:t>
            </a:r>
            <a:r>
              <a:rPr lang="el-GR" sz="2400" b="1" dirty="0" smtClean="0"/>
              <a:t>α</a:t>
            </a:r>
            <a:r>
              <a:rPr lang="hu-HU" sz="2400" dirty="0" smtClean="0"/>
              <a:t> (0,3-0,95) és </a:t>
            </a:r>
            <a:r>
              <a:rPr lang="el-GR" sz="2400" b="1" dirty="0" smtClean="0"/>
              <a:t>β</a:t>
            </a:r>
            <a:r>
              <a:rPr lang="hu-HU" sz="2400" dirty="0" smtClean="0"/>
              <a:t> (0,5-0,67) mérettől függő állandók</a:t>
            </a:r>
            <a:endParaRPr lang="hu-HU" sz="2400" baseline="-25000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1988841"/>
            <a:ext cx="4104456" cy="1182354"/>
          </a:xfrm>
          <a:prstGeom prst="rect">
            <a:avLst/>
          </a:prstGeom>
          <a:noFill/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44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30622"/>
            <a:ext cx="8291264" cy="1498178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Statikus </a:t>
            </a:r>
            <a:r>
              <a:rPr lang="hu-HU" dirty="0" err="1" smtClean="0"/>
              <a:t>K</a:t>
            </a:r>
            <a:r>
              <a:rPr lang="hu-HU" baseline="-25000" dirty="0" err="1" smtClean="0"/>
              <a:t>L</a:t>
            </a:r>
            <a:r>
              <a:rPr lang="hu-HU" dirty="0" err="1" smtClean="0"/>
              <a:t>a</a:t>
            </a:r>
            <a:r>
              <a:rPr lang="hu-HU" dirty="0" smtClean="0"/>
              <a:t> meghatározás - szulfit-oxidációs módszer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219256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			          </a:t>
            </a:r>
            <a:r>
              <a:rPr lang="hu-HU" sz="2400" dirty="0" smtClean="0"/>
              <a:t>Cu2+</a:t>
            </a:r>
            <a:endParaRPr lang="hu-HU" dirty="0" smtClean="0"/>
          </a:p>
          <a:p>
            <a:pPr>
              <a:buNone/>
            </a:pPr>
            <a:r>
              <a:rPr lang="hu-HU" sz="2400" dirty="0" smtClean="0"/>
              <a:t>Na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SO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 + 1/2 O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 ========== Na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SO</a:t>
            </a:r>
            <a:r>
              <a:rPr lang="hu-HU" sz="2400" baseline="-25000" dirty="0" smtClean="0"/>
              <a:t>4	</a:t>
            </a:r>
            <a:endParaRPr lang="hu-HU" sz="2400" dirty="0" smtClean="0"/>
          </a:p>
          <a:p>
            <a:pPr>
              <a:buNone/>
            </a:pPr>
            <a:r>
              <a:rPr lang="hu-HU" dirty="0" smtClean="0"/>
              <a:t>			          </a:t>
            </a:r>
            <a:r>
              <a:rPr lang="hu-HU" sz="2400" dirty="0" smtClean="0"/>
              <a:t>Co2+</a:t>
            </a:r>
            <a:endParaRPr lang="hu-HU" dirty="0" smtClean="0"/>
          </a:p>
          <a:p>
            <a:r>
              <a:rPr lang="hu-HU" dirty="0" smtClean="0"/>
              <a:t>amíg a rendszerben szulfition van </a:t>
            </a:r>
            <a:r>
              <a:rPr lang="hu-HU" dirty="0" smtClean="0">
                <a:latin typeface="Calibri"/>
              </a:rPr>
              <a:t>→</a:t>
            </a:r>
            <a:r>
              <a:rPr lang="hu-HU" dirty="0" smtClean="0"/>
              <a:t> oldott oxigén koncentráció nulla lesz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sz="2400" dirty="0" smtClean="0">
                <a:solidFill>
                  <a:srgbClr val="CC3300"/>
                </a:solidFill>
              </a:rPr>
              <a:t>PROBLÉMA:</a:t>
            </a:r>
            <a:r>
              <a:rPr lang="hu-HU" sz="2400" dirty="0" smtClean="0"/>
              <a:t> levegőbuborékok gáz/folyadék határfelületén lévő stagnáló folyadékfilmben is van szulfit, ott is folyik oxidáció </a:t>
            </a:r>
            <a:r>
              <a:rPr lang="hu-HU" sz="2400" dirty="0" smtClean="0">
                <a:sym typeface="Wingdings" pitchFamily="2" charset="2"/>
              </a:rPr>
              <a:t> megszívja az oxigén diffúziót  gyorsító hatás</a:t>
            </a:r>
            <a:br>
              <a:rPr lang="hu-HU" sz="2400" dirty="0" smtClean="0">
                <a:sym typeface="Wingdings" pitchFamily="2" charset="2"/>
              </a:rPr>
            </a:br>
            <a:r>
              <a:rPr lang="hu-HU" sz="2400" dirty="0" smtClean="0"/>
              <a:t>(reaktorok összehasonlítására jó!)</a:t>
            </a:r>
            <a:endParaRPr lang="hu-HU" dirty="0"/>
          </a:p>
        </p:txBody>
      </p:sp>
      <p:sp>
        <p:nvSpPr>
          <p:cNvPr id="4" name="Szalagnyíl jobbra 3"/>
          <p:cNvSpPr/>
          <p:nvPr/>
        </p:nvSpPr>
        <p:spPr>
          <a:xfrm>
            <a:off x="323528" y="3645024"/>
            <a:ext cx="432048" cy="8640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55576" y="412991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r = </a:t>
            </a:r>
            <a:r>
              <a:rPr lang="hu-HU" sz="2800" dirty="0" err="1" smtClean="0"/>
              <a:t>K</a:t>
            </a:r>
            <a:r>
              <a:rPr lang="hu-HU" sz="2800" baseline="-25000" dirty="0" err="1" smtClean="0"/>
              <a:t>L</a:t>
            </a:r>
            <a:r>
              <a:rPr lang="hu-HU" sz="2800" dirty="0" err="1" smtClean="0"/>
              <a:t>a</a:t>
            </a:r>
            <a:r>
              <a:rPr lang="hu-HU" sz="2800" dirty="0" smtClean="0"/>
              <a:t> C</a:t>
            </a:r>
            <a:r>
              <a:rPr lang="hu-HU" sz="2800" baseline="30000" dirty="0" smtClean="0"/>
              <a:t>*</a:t>
            </a:r>
            <a:r>
              <a:rPr lang="hu-HU" sz="2800" dirty="0" smtClean="0"/>
              <a:t> 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5940152" y="1888956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err="1" smtClean="0"/>
              <a:t>nulladrendű</a:t>
            </a:r>
            <a:r>
              <a:rPr lang="hu-HU" sz="2200" dirty="0" smtClean="0"/>
              <a:t> irreverzibilis</a:t>
            </a:r>
            <a:br>
              <a:rPr lang="hu-HU" sz="2200" dirty="0" smtClean="0"/>
            </a:br>
            <a:r>
              <a:rPr lang="hu-HU" sz="2200" dirty="0" smtClean="0"/>
              <a:t>pillanatszerű</a:t>
            </a:r>
            <a:endParaRPr lang="hu-HU" sz="2200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45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02630"/>
            <a:ext cx="8219256" cy="1426170"/>
          </a:xfrm>
        </p:spPr>
        <p:txBody>
          <a:bodyPr>
            <a:normAutofit/>
          </a:bodyPr>
          <a:lstStyle/>
          <a:p>
            <a:pPr algn="ctr"/>
            <a:r>
              <a:rPr lang="hu-HU" dirty="0" err="1" smtClean="0"/>
              <a:t>Kilevegőztetéses</a:t>
            </a:r>
            <a:r>
              <a:rPr lang="hu-HU" dirty="0" smtClean="0"/>
              <a:t> módszer </a:t>
            </a:r>
            <a:r>
              <a:rPr lang="hu-HU" dirty="0" err="1" smtClean="0"/>
              <a:t>K</a:t>
            </a:r>
            <a:r>
              <a:rPr lang="hu-HU" baseline="-25000" dirty="0" err="1" smtClean="0"/>
              <a:t>L</a:t>
            </a:r>
            <a:r>
              <a:rPr lang="hu-HU" dirty="0" err="1" smtClean="0"/>
              <a:t>a</a:t>
            </a:r>
            <a:r>
              <a:rPr lang="hu-HU" dirty="0" smtClean="0"/>
              <a:t> meghatározására</a:t>
            </a:r>
            <a:endParaRPr lang="hu-HU" dirty="0"/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5326" y="3343664"/>
            <a:ext cx="6035146" cy="339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611560" y="5406315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oldott oxigén kihajtása</a:t>
            </a:r>
            <a:endParaRPr lang="hu-HU" sz="2400" dirty="0"/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2411760" y="4797152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96259" name="Object 3"/>
          <p:cNvGraphicFramePr>
            <a:graphicFrameLocks noGrp="1" noChangeAspect="1"/>
          </p:cNvGraphicFramePr>
          <p:nvPr/>
        </p:nvGraphicFramePr>
        <p:xfrm>
          <a:off x="3309069" y="1874837"/>
          <a:ext cx="6087467" cy="1554163"/>
        </p:xfrm>
        <a:graphic>
          <a:graphicData uri="http://schemas.openxmlformats.org/presentationml/2006/ole">
            <p:oleObj spid="_x0000_s96259" name="Document" r:id="rId4" imgW="5057657" imgH="1455892" progId="Word.Document.8">
              <p:embed/>
            </p:oleObj>
          </a:graphicData>
        </a:graphic>
      </p:graphicFrame>
      <p:cxnSp>
        <p:nvCxnSpPr>
          <p:cNvPr id="12" name="Egyenes összekötő nyíllal 11"/>
          <p:cNvCxnSpPr/>
          <p:nvPr/>
        </p:nvCxnSpPr>
        <p:spPr>
          <a:xfrm rot="5400000">
            <a:off x="7055879" y="3536615"/>
            <a:ext cx="648072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2040833" y="1946796"/>
          <a:ext cx="2747191" cy="762124"/>
        </p:xfrm>
        <a:graphic>
          <a:graphicData uri="http://schemas.openxmlformats.org/presentationml/2006/ole">
            <p:oleObj spid="_x0000_s96260" name="Egyenlet" r:id="rId5" imgW="1968480" imgH="545760" progId="Equation.3">
              <p:embed/>
            </p:oleObj>
          </a:graphicData>
        </a:graphic>
      </p:graphicFrame>
      <p:sp>
        <p:nvSpPr>
          <p:cNvPr id="20" name="Dia számának hely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46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Dinamikus </a:t>
            </a:r>
            <a:r>
              <a:rPr lang="hu-HU" dirty="0" err="1" smtClean="0"/>
              <a:t>K</a:t>
            </a:r>
            <a:r>
              <a:rPr lang="hu-HU" baseline="-25000" dirty="0" err="1" smtClean="0"/>
              <a:t>L</a:t>
            </a:r>
            <a:r>
              <a:rPr lang="hu-HU" dirty="0" err="1" smtClean="0"/>
              <a:t>a</a:t>
            </a:r>
            <a:r>
              <a:rPr lang="hu-HU" dirty="0" smtClean="0"/>
              <a:t>  meghatározás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8291264" cy="3384376"/>
          </a:xfrm>
        </p:spPr>
        <p:txBody>
          <a:bodyPr/>
          <a:lstStyle/>
          <a:p>
            <a:r>
              <a:rPr lang="hu-HU" dirty="0" smtClean="0"/>
              <a:t>mikrobatenyészetekben történő mérésre – oxigénoldódás és fogyasztás között dinamikus egyensúly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492896"/>
            <a:ext cx="3816424" cy="300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Csoportba foglalás 6"/>
          <p:cNvGrpSpPr/>
          <p:nvPr/>
        </p:nvGrpSpPr>
        <p:grpSpPr>
          <a:xfrm>
            <a:off x="208162" y="2780928"/>
            <a:ext cx="3715766" cy="3888432"/>
            <a:chOff x="136154" y="2420888"/>
            <a:chExt cx="3715766" cy="3888432"/>
          </a:xfrm>
        </p:grpSpPr>
        <p:pic>
          <p:nvPicPr>
            <p:cNvPr id="8294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6154" y="2420888"/>
              <a:ext cx="3715766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Szövegdoboz 5"/>
            <p:cNvSpPr txBox="1"/>
            <p:nvPr/>
          </p:nvSpPr>
          <p:spPr>
            <a:xfrm>
              <a:off x="2699792" y="3892986"/>
              <a:ext cx="564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b="1" dirty="0" err="1" smtClean="0"/>
                <a:t>C</a:t>
              </a:r>
              <a:r>
                <a:rPr lang="hu-HU" sz="2000" b="1" baseline="-25000" dirty="0" err="1" smtClean="0"/>
                <a:t>krit</a:t>
              </a:r>
              <a:endParaRPr lang="hu-HU" sz="2000" b="1" baseline="-25000" dirty="0"/>
            </a:p>
          </p:txBody>
        </p:sp>
      </p:grpSp>
      <p:cxnSp>
        <p:nvCxnSpPr>
          <p:cNvPr id="9" name="Egyenes összekötő nyíllal 8"/>
          <p:cNvCxnSpPr/>
          <p:nvPr/>
        </p:nvCxnSpPr>
        <p:spPr>
          <a:xfrm>
            <a:off x="3707904" y="3861048"/>
            <a:ext cx="151216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2195736" y="234888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előző egyensúlyi </a:t>
            </a:r>
            <a:r>
              <a:rPr lang="hu-HU" dirty="0" err="1" smtClean="0"/>
              <a:t>oldottoxigén-szint</a:t>
            </a:r>
            <a:r>
              <a:rPr lang="hu-HU" dirty="0" smtClean="0"/>
              <a:t> visszaáll</a:t>
            </a:r>
            <a:endParaRPr lang="hu-HU" dirty="0"/>
          </a:p>
        </p:txBody>
      </p:sp>
      <p:cxnSp>
        <p:nvCxnSpPr>
          <p:cNvPr id="12" name="Egyenes összekötő nyíllal 11"/>
          <p:cNvCxnSpPr/>
          <p:nvPr/>
        </p:nvCxnSpPr>
        <p:spPr>
          <a:xfrm rot="10800000" flipV="1">
            <a:off x="2411760" y="2996951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436096" y="5469031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légzés sebessége meghatározható – egyenes meredekségével egyenlő</a:t>
            </a:r>
            <a:endParaRPr lang="hu-HU" sz="2400" dirty="0"/>
          </a:p>
        </p:txBody>
      </p:sp>
      <p:sp>
        <p:nvSpPr>
          <p:cNvPr id="14" name="Szalagnyíl jobbra 13"/>
          <p:cNvSpPr/>
          <p:nvPr/>
        </p:nvSpPr>
        <p:spPr>
          <a:xfrm>
            <a:off x="4860032" y="4581128"/>
            <a:ext cx="576064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47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1368152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Kombinált módszer </a:t>
            </a:r>
            <a:r>
              <a:rPr lang="hu-HU" dirty="0" err="1" smtClean="0"/>
              <a:t>K</a:t>
            </a:r>
            <a:r>
              <a:rPr lang="hu-HU" baseline="-25000" dirty="0" err="1" smtClean="0"/>
              <a:t>L</a:t>
            </a:r>
            <a:r>
              <a:rPr lang="hu-HU" dirty="0" err="1" smtClean="0"/>
              <a:t>a</a:t>
            </a:r>
            <a:r>
              <a:rPr lang="hu-HU" dirty="0" smtClean="0"/>
              <a:t> meghatározására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95536" y="2204864"/>
            <a:ext cx="8291264" cy="3240360"/>
          </a:xfrm>
        </p:spPr>
        <p:txBody>
          <a:bodyPr/>
          <a:lstStyle/>
          <a:p>
            <a:r>
              <a:rPr lang="hu-HU" sz="2800" dirty="0" smtClean="0"/>
              <a:t>statikus és dinamikus kombinációja</a:t>
            </a:r>
          </a:p>
          <a:p>
            <a:pPr lvl="1">
              <a:spcBef>
                <a:spcPts val="3000"/>
              </a:spcBef>
            </a:pPr>
            <a:r>
              <a:rPr lang="hu-HU" dirty="0" smtClean="0"/>
              <a:t> </a:t>
            </a:r>
            <a:r>
              <a:rPr lang="hu-HU" sz="2600" dirty="0" smtClean="0"/>
              <a:t>szulfit-oxidációs reakció </a:t>
            </a:r>
            <a:r>
              <a:rPr lang="hu-HU" sz="2600" dirty="0" smtClean="0">
                <a:sym typeface="Wingdings" pitchFamily="2" charset="2"/>
              </a:rPr>
              <a:t> mérőelektród időállandójának meghatározása (dinamikus meghatározásnál nem valós idejű jelet szolgáltat)</a:t>
            </a:r>
          </a:p>
          <a:p>
            <a:pPr lvl="1">
              <a:spcBef>
                <a:spcPts val="3000"/>
              </a:spcBef>
            </a:pPr>
            <a:r>
              <a:rPr lang="hu-HU" sz="2600" dirty="0" smtClean="0">
                <a:sym typeface="Wingdings" pitchFamily="2" charset="2"/>
              </a:rPr>
              <a:t>ezzel egyidejűleg </a:t>
            </a:r>
            <a:r>
              <a:rPr lang="hu-HU" sz="2600" dirty="0" err="1" smtClean="0"/>
              <a:t>K</a:t>
            </a:r>
            <a:r>
              <a:rPr lang="hu-HU" sz="2600" baseline="-25000" dirty="0" err="1" smtClean="0"/>
              <a:t>L</a:t>
            </a:r>
            <a:r>
              <a:rPr lang="hu-HU" sz="2600" dirty="0" err="1" smtClean="0"/>
              <a:t>a</a:t>
            </a:r>
            <a:r>
              <a:rPr lang="hu-HU" sz="2600" dirty="0" smtClean="0"/>
              <a:t> dinamikusan meghatározható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hu-HU" sz="2600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hu-HU" sz="26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48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390604" cy="778098"/>
          </a:xfrm>
        </p:spPr>
        <p:txBody>
          <a:bodyPr>
            <a:noAutofit/>
          </a:bodyPr>
          <a:lstStyle/>
          <a:p>
            <a:r>
              <a:rPr lang="hu-HU" dirty="0" smtClean="0"/>
              <a:t>Kevert </a:t>
            </a:r>
            <a:r>
              <a:rPr lang="hu-HU" dirty="0" err="1" smtClean="0"/>
              <a:t>bioreaktorok</a:t>
            </a:r>
            <a:r>
              <a:rPr lang="hu-HU" dirty="0" smtClean="0"/>
              <a:t> tulajdonságai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19256" cy="50405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sz="3600" b="1" dirty="0" smtClean="0">
                <a:solidFill>
                  <a:srgbClr val="CC3300"/>
                </a:solidFill>
                <a:latin typeface="+mj-lt"/>
              </a:rPr>
              <a:t>ELŐNYÖK</a:t>
            </a:r>
          </a:p>
          <a:p>
            <a:pPr>
              <a:buNone/>
            </a:pPr>
            <a:endParaRPr lang="hu-HU" sz="3600" b="1" dirty="0" smtClean="0">
              <a:solidFill>
                <a:srgbClr val="CC3300"/>
              </a:solidFill>
              <a:latin typeface="+mj-lt"/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hu-HU" sz="3000" dirty="0" smtClean="0">
                <a:latin typeface="+mj-lt"/>
              </a:rPr>
              <a:t>jó keveredési viszonyok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széles </a:t>
            </a:r>
            <a:r>
              <a:rPr lang="hu-HU" sz="3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fermentlé</a:t>
            </a: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viszkozitás-tartományban alkalmazható (</a:t>
            </a:r>
            <a:r>
              <a:rPr lang="el-GR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η</a:t>
            </a:r>
            <a:r>
              <a:rPr lang="el-GR" sz="30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Calibri"/>
              </a:rPr>
              <a:t>≥</a:t>
            </a: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2 Pa∙s viszkozitású, nem-newtoni </a:t>
            </a:r>
            <a:r>
              <a:rPr lang="hu-HU" sz="3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fermentlevek</a:t>
            </a: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hu-HU" sz="3000" dirty="0" smtClean="0">
                <a:latin typeface="+mj-lt"/>
              </a:rPr>
              <a:t>biztonságos, steril üzemmód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hu-HU" sz="3000" dirty="0" smtClean="0">
                <a:latin typeface="+mj-lt"/>
              </a:rPr>
              <a:t>ismert anyagátadási és méretnövekedési összefüggések (jó tervezhetőség)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hu-HU" sz="3000" dirty="0" smtClean="0">
                <a:latin typeface="+mj-lt"/>
              </a:rPr>
              <a:t>egyszerű konstrukció és üzemeltetés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hu-HU" sz="3000" dirty="0" smtClean="0">
                <a:latin typeface="+mj-lt"/>
              </a:rPr>
              <a:t>szakaszos,  </a:t>
            </a:r>
            <a:r>
              <a:rPr lang="hu-HU" sz="3000" dirty="0" err="1" smtClean="0">
                <a:latin typeface="+mj-lt"/>
              </a:rPr>
              <a:t>félfolytonos</a:t>
            </a:r>
            <a:r>
              <a:rPr lang="hu-HU" sz="3000" dirty="0" smtClean="0">
                <a:latin typeface="+mj-lt"/>
              </a:rPr>
              <a:t>, </a:t>
            </a:r>
            <a:r>
              <a:rPr lang="hu-HU" sz="3000" dirty="0" err="1" smtClean="0">
                <a:latin typeface="+mj-lt"/>
              </a:rPr>
              <a:t>fed-batch</a:t>
            </a:r>
            <a:r>
              <a:rPr lang="hu-HU" sz="3000" dirty="0" smtClean="0">
                <a:latin typeface="+mj-lt"/>
              </a:rPr>
              <a:t> és  folytonos technológiák  esetében  is használhatók (könnyű termék és technológia váltás)</a:t>
            </a:r>
          </a:p>
          <a:p>
            <a:pPr>
              <a:buFont typeface="Arial" pitchFamily="34" charset="0"/>
              <a:buChar char="•"/>
            </a:pPr>
            <a:endParaRPr lang="hu-HU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49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91264" cy="92869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Paraméterek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000108"/>
            <a:ext cx="8219256" cy="550072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hu-HU" sz="3600" dirty="0" smtClean="0"/>
              <a:t>Mikrobára és </a:t>
            </a:r>
            <a:r>
              <a:rPr lang="hu-HU" sz="3600" dirty="0" err="1" smtClean="0"/>
              <a:t>fermentlére</a:t>
            </a:r>
            <a:r>
              <a:rPr lang="hu-HU" sz="3600" dirty="0" smtClean="0"/>
              <a:t> jellemző paraméterek:</a:t>
            </a:r>
          </a:p>
          <a:p>
            <a:pPr>
              <a:lnSpc>
                <a:spcPct val="150000"/>
              </a:lnSpc>
            </a:pPr>
            <a:r>
              <a:rPr lang="hu-HU" sz="2800" dirty="0" err="1" smtClean="0"/>
              <a:t>fermentlé</a:t>
            </a:r>
            <a:r>
              <a:rPr lang="hu-HU" sz="2800" dirty="0" smtClean="0"/>
              <a:t> </a:t>
            </a:r>
            <a:r>
              <a:rPr lang="hu-HU" sz="2800" dirty="0" err="1" smtClean="0"/>
              <a:t>reológiai</a:t>
            </a:r>
            <a:r>
              <a:rPr lang="hu-HU" sz="2800" dirty="0" smtClean="0"/>
              <a:t> tulajdonságai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mikroba oxigénigénye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mikrobák érzékenysége a nyíróérőre</a:t>
            </a:r>
          </a:p>
          <a:p>
            <a:pPr>
              <a:lnSpc>
                <a:spcPct val="150000"/>
              </a:lnSpc>
              <a:buNone/>
            </a:pPr>
            <a:r>
              <a:rPr lang="hu-HU" sz="3600" dirty="0" smtClean="0">
                <a:latin typeface="+mj-lt"/>
              </a:rPr>
              <a:t>Változtatható paraméterek:</a:t>
            </a:r>
          </a:p>
          <a:p>
            <a:pPr>
              <a:lnSpc>
                <a:spcPct val="150000"/>
              </a:lnSpc>
            </a:pPr>
            <a:r>
              <a:rPr lang="hu-HU" sz="2900" dirty="0" smtClean="0">
                <a:latin typeface="+mj-lt"/>
              </a:rPr>
              <a:t>keverő elem fajtája</a:t>
            </a:r>
          </a:p>
          <a:p>
            <a:pPr>
              <a:lnSpc>
                <a:spcPct val="150000"/>
              </a:lnSpc>
            </a:pPr>
            <a:r>
              <a:rPr lang="hu-HU" sz="2900" dirty="0" smtClean="0">
                <a:latin typeface="+mj-lt"/>
              </a:rPr>
              <a:t>keverő elemek száma</a:t>
            </a:r>
          </a:p>
          <a:p>
            <a:pPr>
              <a:lnSpc>
                <a:spcPct val="150000"/>
              </a:lnSpc>
            </a:pPr>
            <a:r>
              <a:rPr lang="hu-HU" sz="2900" dirty="0" smtClean="0">
                <a:latin typeface="+mj-lt"/>
              </a:rPr>
              <a:t>a </a:t>
            </a:r>
            <a:r>
              <a:rPr lang="hu-HU" sz="2900" dirty="0" err="1" smtClean="0">
                <a:latin typeface="+mj-lt"/>
              </a:rPr>
              <a:t>fermentor</a:t>
            </a:r>
            <a:r>
              <a:rPr lang="hu-HU" sz="2900" dirty="0" smtClean="0">
                <a:latin typeface="+mj-lt"/>
              </a:rPr>
              <a:t> és a keverő geometriai elrendezése és aránya</a:t>
            </a:r>
          </a:p>
          <a:p>
            <a:pPr>
              <a:lnSpc>
                <a:spcPct val="150000"/>
              </a:lnSpc>
            </a:pPr>
            <a:r>
              <a:rPr lang="hu-HU" sz="2900" dirty="0" smtClean="0">
                <a:latin typeface="+mj-lt"/>
              </a:rPr>
              <a:t>a keverő fordulatszáma</a:t>
            </a:r>
          </a:p>
          <a:p>
            <a:pPr>
              <a:lnSpc>
                <a:spcPct val="150000"/>
              </a:lnSpc>
            </a:pPr>
            <a:r>
              <a:rPr lang="hu-HU" sz="2900" dirty="0" smtClean="0">
                <a:latin typeface="+mj-lt"/>
              </a:rPr>
              <a:t>a levegőztetés sebessége</a:t>
            </a:r>
          </a:p>
          <a:p>
            <a:pPr>
              <a:buNone/>
            </a:pPr>
            <a:endParaRPr lang="hu-HU" dirty="0" smtClean="0"/>
          </a:p>
          <a:p>
            <a:pPr>
              <a:lnSpc>
                <a:spcPct val="150000"/>
              </a:lnSpc>
              <a:buNone/>
            </a:pPr>
            <a:endParaRPr lang="hu-HU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358438"/>
            <a:ext cx="8219256" cy="51669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sz="3600" b="1" dirty="0" smtClean="0">
                <a:solidFill>
                  <a:srgbClr val="CC3300"/>
                </a:solidFill>
                <a:latin typeface="+mj-lt"/>
              </a:rPr>
              <a:t>HÁTRÁNYOK</a:t>
            </a:r>
          </a:p>
          <a:p>
            <a:endParaRPr lang="hu-HU" sz="2400" dirty="0" smtClean="0">
              <a:latin typeface="+mj-lt"/>
            </a:endParaRPr>
          </a:p>
          <a:p>
            <a:r>
              <a:rPr lang="hu-HU" sz="2800" dirty="0" smtClean="0">
                <a:latin typeface="+mj-lt"/>
              </a:rPr>
              <a:t>megfelelő keverés és oxigénátadási viszonyok csak néhány 100m</a:t>
            </a:r>
            <a:r>
              <a:rPr lang="hu-HU" sz="2800" baseline="30000" dirty="0" smtClean="0">
                <a:latin typeface="+mj-lt"/>
              </a:rPr>
              <a:t>3</a:t>
            </a:r>
            <a:r>
              <a:rPr lang="hu-HU" sz="2800" dirty="0" smtClean="0">
                <a:latin typeface="+mj-lt"/>
              </a:rPr>
              <a:t>-es térfogatig valósíthatóak meg</a:t>
            </a:r>
          </a:p>
          <a:p>
            <a:r>
              <a:rPr lang="hu-HU" sz="2800" dirty="0" smtClean="0">
                <a:latin typeface="+mj-lt"/>
              </a:rPr>
              <a:t>maximum 2vvm (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VVM = egységnyi </a:t>
            </a:r>
            <a:r>
              <a:rPr lang="hu-HU" sz="2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fermentlé-térfogatba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bevitt levegőtérfogat, </a:t>
            </a:r>
            <a:r>
              <a:rPr lang="hu-HU" sz="2800" dirty="0" smtClean="0">
                <a:latin typeface="+mj-lt"/>
              </a:rPr>
              <a:t>m</a:t>
            </a:r>
            <a:r>
              <a:rPr lang="hu-HU" sz="2800" baseline="30000" dirty="0" smtClean="0">
                <a:latin typeface="+mj-lt"/>
              </a:rPr>
              <a:t>3</a:t>
            </a:r>
            <a:r>
              <a:rPr lang="hu-HU" sz="2800" dirty="0" smtClean="0">
                <a:latin typeface="+mj-lt"/>
              </a:rPr>
              <a:t>/</a:t>
            </a:r>
            <a:r>
              <a:rPr lang="hu-HU" sz="2800" dirty="0" err="1" smtClean="0">
                <a:latin typeface="+mj-lt"/>
              </a:rPr>
              <a:t>m</a:t>
            </a:r>
            <a:r>
              <a:rPr lang="hu-HU" sz="2800" baseline="30000" dirty="0" err="1" smtClean="0">
                <a:latin typeface="+mj-lt"/>
              </a:rPr>
              <a:t>3</a:t>
            </a:r>
            <a:r>
              <a:rPr lang="hu-HU" sz="2800" dirty="0" smtClean="0">
                <a:latin typeface="+mj-lt"/>
              </a:rPr>
              <a:t>/perc) levegőztetés, nagyobb értékeknél keverő elárasztás (</a:t>
            </a:r>
            <a:r>
              <a:rPr lang="hu-HU" sz="2800" dirty="0" err="1" smtClean="0">
                <a:latin typeface="+mj-lt"/>
              </a:rPr>
              <a:t>flooding</a:t>
            </a:r>
            <a:r>
              <a:rPr lang="hu-HU" sz="2800" dirty="0" smtClean="0">
                <a:latin typeface="+mj-lt"/>
              </a:rPr>
              <a:t>)  </a:t>
            </a:r>
          </a:p>
          <a:p>
            <a:r>
              <a:rPr lang="hu-HU" sz="2800" dirty="0" smtClean="0">
                <a:latin typeface="+mj-lt"/>
              </a:rPr>
              <a:t>nagyobb méretek esetén a fajlagos felület csökkenése miatt 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hőelvonási problémák  lehetnek </a:t>
            </a:r>
            <a:r>
              <a:rPr lang="hu-HU" sz="2800" dirty="0" smtClean="0">
                <a:latin typeface="+mj-lt"/>
              </a:rPr>
              <a:t>(külső hőcserélő) </a:t>
            </a:r>
          </a:p>
          <a:p>
            <a:r>
              <a:rPr lang="hu-HU" sz="2800" dirty="0" smtClean="0">
                <a:latin typeface="+mj-lt"/>
              </a:rPr>
              <a:t>magas az oxigénátadás energia igénye (0,8-2 kg O</a:t>
            </a:r>
            <a:r>
              <a:rPr lang="hu-HU" sz="2800" baseline="-25000" dirty="0" smtClean="0">
                <a:latin typeface="+mj-lt"/>
              </a:rPr>
              <a:t>2</a:t>
            </a:r>
            <a:r>
              <a:rPr lang="hu-HU" sz="2800" dirty="0" smtClean="0">
                <a:latin typeface="+mj-lt"/>
              </a:rPr>
              <a:t>/kWh), viszonylag alacsony OTR érték érhető el (2-5 kg O</a:t>
            </a:r>
            <a:r>
              <a:rPr lang="hu-HU" sz="2800" baseline="-25000" dirty="0" smtClean="0">
                <a:latin typeface="+mj-lt"/>
              </a:rPr>
              <a:t>2</a:t>
            </a:r>
            <a:r>
              <a:rPr lang="hu-HU" sz="2800" dirty="0" smtClean="0">
                <a:latin typeface="+mj-lt"/>
              </a:rPr>
              <a:t>/m</a:t>
            </a:r>
            <a:r>
              <a:rPr lang="hu-HU" sz="2800" baseline="30000" dirty="0" smtClean="0">
                <a:latin typeface="+mj-lt"/>
              </a:rPr>
              <a:t>3</a:t>
            </a:r>
            <a:r>
              <a:rPr lang="hu-HU" sz="2800" dirty="0" smtClean="0">
                <a:latin typeface="+mj-lt"/>
              </a:rPr>
              <a:t>h)</a:t>
            </a:r>
          </a:p>
          <a:p>
            <a:r>
              <a:rPr lang="hu-HU" sz="2800" dirty="0" smtClean="0">
                <a:latin typeface="+mj-lt"/>
              </a:rPr>
              <a:t>sok gondot okoz a keverő tengely bevezetésénél a sterilitás megőrzése (csúszógyűrűs megoldás) </a:t>
            </a:r>
            <a:endParaRPr lang="hu-HU" sz="2800" u="sng" dirty="0">
              <a:solidFill>
                <a:srgbClr val="CC33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50</a:t>
            </a:fld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176290" cy="778098"/>
          </a:xfrm>
        </p:spPr>
        <p:txBody>
          <a:bodyPr/>
          <a:lstStyle/>
          <a:p>
            <a:r>
              <a:rPr lang="hu-HU" dirty="0" smtClean="0"/>
              <a:t>Kevert </a:t>
            </a:r>
            <a:r>
              <a:rPr lang="hu-HU" dirty="0" err="1" smtClean="0"/>
              <a:t>bioreaktorok</a:t>
            </a:r>
            <a:r>
              <a:rPr lang="hu-HU" dirty="0" smtClean="0"/>
              <a:t> tulajdonságai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Csúszógyűrű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51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487320"/>
            <a:ext cx="4968552" cy="327678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4784576" cy="3312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368152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Tökéletesen kevert </a:t>
            </a:r>
            <a:r>
              <a:rPr lang="hu-HU" dirty="0" err="1" smtClean="0"/>
              <a:t>bioreaktorok</a:t>
            </a:r>
            <a:r>
              <a:rPr lang="hu-HU" dirty="0" smtClean="0"/>
              <a:t> felhasználása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291264" cy="4896544"/>
          </a:xfrm>
        </p:spPr>
        <p:txBody>
          <a:bodyPr>
            <a:normAutofit fontScale="92500" lnSpcReduction="20000"/>
          </a:bodyPr>
          <a:lstStyle/>
          <a:p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</a:rPr>
              <a:t>gyógyszeripar (antibiotikum)</a:t>
            </a:r>
          </a:p>
          <a:p>
            <a:pPr lvl="1"/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</a:rPr>
              <a:t>jó keveredési viszonyok (finom diszperzió a gáz- és folyadékfázis között és a </a:t>
            </a:r>
            <a:r>
              <a:rPr lang="hu-HU" sz="2600" dirty="0" err="1" smtClean="0">
                <a:solidFill>
                  <a:schemeClr val="accent6">
                    <a:lumMod val="50000"/>
                  </a:schemeClr>
                </a:solidFill>
              </a:rPr>
              <a:t>szubsztrátok</a:t>
            </a:r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</a:rPr>
              <a:t> tekintetében)</a:t>
            </a:r>
          </a:p>
          <a:p>
            <a:pPr lvl="1"/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</a:rPr>
              <a:t>jó anyag- és hőátadási tulajdonságok</a:t>
            </a:r>
          </a:p>
          <a:p>
            <a:pPr lvl="1"/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</a:rPr>
              <a:t>biztonságos, steril üzemmód lehetősége</a:t>
            </a:r>
          </a:p>
          <a:p>
            <a:pPr lvl="1"/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</a:rPr>
              <a:t>mechanikai stabilitás</a:t>
            </a:r>
          </a:p>
          <a:p>
            <a:pPr lvl="1"/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</a:rPr>
              <a:t>minél egyszerűbb konstrukció, üzemmód, üzemeltetés</a:t>
            </a:r>
          </a:p>
          <a:p>
            <a:pPr lvl="1"/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</a:rPr>
              <a:t>jó számíthatóság (a tervezés és méretnövelés szempontjából ismerni kell a rendszert)</a:t>
            </a:r>
          </a:p>
          <a:p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</a:rPr>
              <a:t>finom-fermentációs iparok (enzimek, </a:t>
            </a:r>
            <a:r>
              <a:rPr lang="hu-HU" sz="3000" dirty="0" err="1" smtClean="0">
                <a:solidFill>
                  <a:schemeClr val="accent6">
                    <a:lumMod val="50000"/>
                  </a:schemeClr>
                </a:solidFill>
              </a:rPr>
              <a:t>nukleotidok</a:t>
            </a: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</a:rPr>
              <a:t>, aminosavak, modern biotechnológiai termékek előállítása mikrobákkal, pl. </a:t>
            </a:r>
            <a:r>
              <a:rPr lang="hu-HU" sz="3000" dirty="0" err="1" smtClean="0">
                <a:solidFill>
                  <a:schemeClr val="accent6">
                    <a:lumMod val="50000"/>
                  </a:schemeClr>
                </a:solidFill>
              </a:rPr>
              <a:t>rekombináns</a:t>
            </a: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</a:rPr>
              <a:t> idegen fehérjék, stb.)</a:t>
            </a:r>
            <a:endParaRPr lang="hu-HU" sz="3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52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368152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Modern kevert, levegőztetett </a:t>
            </a:r>
            <a:r>
              <a:rPr lang="hu-HU" dirty="0" err="1" smtClean="0"/>
              <a:t>fermentorok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4608512" cy="4248472"/>
          </a:xfrm>
        </p:spPr>
        <p:txBody>
          <a:bodyPr>
            <a:normAutofit/>
          </a:bodyPr>
          <a:lstStyle/>
          <a:p>
            <a:pPr marL="0">
              <a:spcBef>
                <a:spcPts val="300"/>
              </a:spcBef>
            </a:pP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</a:rPr>
              <a:t>szerkezeti anyagban:</a:t>
            </a:r>
          </a:p>
          <a:p>
            <a:pPr marL="720000" lvl="1">
              <a:spcBef>
                <a:spcPts val="300"/>
              </a:spcBef>
            </a:pPr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</a:rPr>
              <a:t>rozsdamentes acél</a:t>
            </a:r>
            <a:br>
              <a:rPr lang="hu-HU" sz="26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hu-HU" sz="2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>
              <a:spcBef>
                <a:spcPts val="300"/>
              </a:spcBef>
            </a:pP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cs typeface="Calibri"/>
              </a:rPr>
              <a:t>tengelytömítésben:</a:t>
            </a:r>
          </a:p>
          <a:p>
            <a:pPr marL="720000" lvl="1">
              <a:spcBef>
                <a:spcPts val="300"/>
              </a:spcBef>
            </a:pPr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</a:rPr>
              <a:t>csúszógyűrű</a:t>
            </a:r>
            <a:br>
              <a:rPr lang="hu-HU" sz="26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hu-HU" sz="2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-266700">
              <a:spcBef>
                <a:spcPts val="300"/>
              </a:spcBef>
              <a:tabLst>
                <a:tab pos="266700" algn="l"/>
              </a:tabLst>
            </a:pP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cs typeface="Calibri"/>
              </a:rPr>
              <a:t>változtatható fordulatszámú keverő</a:t>
            </a:r>
          </a:p>
          <a:p>
            <a:endParaRPr lang="hu-HU" dirty="0"/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5076056" y="1537692"/>
            <a:ext cx="3672409" cy="5059660"/>
            <a:chOff x="1907703" y="1556793"/>
            <a:chExt cx="3816425" cy="5059660"/>
          </a:xfrm>
        </p:grpSpPr>
        <p:grpSp>
          <p:nvGrpSpPr>
            <p:cNvPr id="15" name="Csoportba foglalás 14"/>
            <p:cNvGrpSpPr/>
            <p:nvPr/>
          </p:nvGrpSpPr>
          <p:grpSpPr>
            <a:xfrm>
              <a:off x="1907703" y="1556793"/>
              <a:ext cx="3816425" cy="5059660"/>
              <a:chOff x="1907703" y="1556793"/>
              <a:chExt cx="3816425" cy="5059660"/>
            </a:xfrm>
          </p:grpSpPr>
          <p:grpSp>
            <p:nvGrpSpPr>
              <p:cNvPr id="11" name="Csoportba foglalás 10"/>
              <p:cNvGrpSpPr/>
              <p:nvPr/>
            </p:nvGrpSpPr>
            <p:grpSpPr>
              <a:xfrm>
                <a:off x="1907703" y="1556793"/>
                <a:ext cx="3816425" cy="5059660"/>
                <a:chOff x="1907703" y="1556793"/>
                <a:chExt cx="3816425" cy="5059660"/>
              </a:xfrm>
            </p:grpSpPr>
            <p:grpSp>
              <p:nvGrpSpPr>
                <p:cNvPr id="9" name="Csoportba foglalás 8"/>
                <p:cNvGrpSpPr/>
                <p:nvPr/>
              </p:nvGrpSpPr>
              <p:grpSpPr>
                <a:xfrm>
                  <a:off x="1907703" y="1556793"/>
                  <a:ext cx="3816425" cy="5059660"/>
                  <a:chOff x="1907703" y="1556793"/>
                  <a:chExt cx="3816425" cy="5059660"/>
                </a:xfrm>
              </p:grpSpPr>
              <p:grpSp>
                <p:nvGrpSpPr>
                  <p:cNvPr id="7" name="Csoportba foglalás 6"/>
                  <p:cNvGrpSpPr/>
                  <p:nvPr/>
                </p:nvGrpSpPr>
                <p:grpSpPr>
                  <a:xfrm>
                    <a:off x="1907703" y="1556793"/>
                    <a:ext cx="3816425" cy="5059660"/>
                    <a:chOff x="1907703" y="1556793"/>
                    <a:chExt cx="3816425" cy="5059660"/>
                  </a:xfrm>
                </p:grpSpPr>
                <p:pic>
                  <p:nvPicPr>
                    <p:cNvPr id="94209" name="Picture 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907703" y="1556793"/>
                      <a:ext cx="3648281" cy="50596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6" name="Szövegdoboz 5"/>
                    <p:cNvSpPr txBox="1"/>
                    <p:nvPr/>
                  </p:nvSpPr>
                  <p:spPr>
                    <a:xfrm>
                      <a:off x="4716016" y="3429000"/>
                      <a:ext cx="1008112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hu-HU" dirty="0"/>
                    </a:p>
                  </p:txBody>
                </p:sp>
              </p:grpSp>
              <p:sp>
                <p:nvSpPr>
                  <p:cNvPr id="8" name="Szövegdoboz 7"/>
                  <p:cNvSpPr txBox="1"/>
                  <p:nvPr/>
                </p:nvSpPr>
                <p:spPr>
                  <a:xfrm>
                    <a:off x="5220072" y="1988840"/>
                    <a:ext cx="360040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hu-HU" dirty="0"/>
                  </a:p>
                </p:txBody>
              </p:sp>
            </p:grpSp>
            <p:sp>
              <p:nvSpPr>
                <p:cNvPr id="10" name="Szövegdoboz 9"/>
                <p:cNvSpPr txBox="1"/>
                <p:nvPr/>
              </p:nvSpPr>
              <p:spPr>
                <a:xfrm>
                  <a:off x="5292080" y="2708920"/>
                  <a:ext cx="28803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hu-HU" dirty="0"/>
                </a:p>
              </p:txBody>
            </p:sp>
          </p:grpSp>
          <p:sp>
            <p:nvSpPr>
              <p:cNvPr id="14" name="Szövegdoboz 13"/>
              <p:cNvSpPr txBox="1"/>
              <p:nvPr/>
            </p:nvSpPr>
            <p:spPr>
              <a:xfrm>
                <a:off x="5292080" y="4139788"/>
                <a:ext cx="28803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hu-HU" dirty="0"/>
              </a:p>
            </p:txBody>
          </p:sp>
        </p:grpSp>
        <p:sp>
          <p:nvSpPr>
            <p:cNvPr id="17" name="Szövegdoboz 16"/>
            <p:cNvSpPr txBox="1"/>
            <p:nvPr/>
          </p:nvSpPr>
          <p:spPr>
            <a:xfrm>
              <a:off x="5436096" y="5517232"/>
              <a:ext cx="2160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hu-HU" dirty="0"/>
            </a:p>
          </p:txBody>
        </p:sp>
      </p:grpSp>
      <p:sp>
        <p:nvSpPr>
          <p:cNvPr id="19" name="Dia számának hely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53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46646"/>
            <a:ext cx="8219256" cy="778098"/>
          </a:xfrm>
        </p:spPr>
        <p:txBody>
          <a:bodyPr/>
          <a:lstStyle/>
          <a:p>
            <a:pPr algn="ctr"/>
            <a:r>
              <a:rPr lang="hu-HU" dirty="0" smtClean="0"/>
              <a:t>Fordítóhengeres keverős </a:t>
            </a:r>
            <a:r>
              <a:rPr lang="hu-HU" dirty="0" err="1" smtClean="0"/>
              <a:t>fermentor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19256" cy="1584176"/>
          </a:xfrm>
        </p:spPr>
        <p:txBody>
          <a:bodyPr/>
          <a:lstStyle/>
          <a:p>
            <a:r>
              <a:rPr lang="hu-HU" dirty="0" err="1" smtClean="0"/>
              <a:t>koaleszkáló</a:t>
            </a:r>
            <a:r>
              <a:rPr lang="hu-HU" dirty="0" smtClean="0"/>
              <a:t> </a:t>
            </a:r>
            <a:r>
              <a:rPr lang="hu-HU" dirty="0" err="1" smtClean="0"/>
              <a:t>fermentlevek</a:t>
            </a:r>
            <a:r>
              <a:rPr lang="hu-HU" dirty="0" smtClean="0"/>
              <a:t> </a:t>
            </a:r>
            <a:r>
              <a:rPr lang="hu-HU" dirty="0" smtClean="0">
                <a:sym typeface="Wingdings" pitchFamily="2" charset="2"/>
              </a:rPr>
              <a:t> buborék egyesülés</a:t>
            </a:r>
          </a:p>
          <a:p>
            <a:pPr lvl="1"/>
            <a:r>
              <a:rPr lang="hu-HU" dirty="0" err="1" smtClean="0">
                <a:sym typeface="Wingdings" pitchFamily="2" charset="2"/>
              </a:rPr>
              <a:t>hold-up</a:t>
            </a:r>
            <a:r>
              <a:rPr lang="hu-HU" dirty="0" smtClean="0">
                <a:sym typeface="Wingdings" pitchFamily="2" charset="2"/>
              </a:rPr>
              <a:t> csökken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oxigénátadás romlik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701" y="2780928"/>
            <a:ext cx="4900355" cy="3888432"/>
          </a:xfrm>
          <a:prstGeom prst="rect">
            <a:avLst/>
          </a:prstGeom>
        </p:spPr>
      </p:pic>
      <p:sp>
        <p:nvSpPr>
          <p:cNvPr id="5" name="Jobbra nyíl 4"/>
          <p:cNvSpPr/>
          <p:nvPr/>
        </p:nvSpPr>
        <p:spPr>
          <a:xfrm>
            <a:off x="4139952" y="19888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5364088" y="1844824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fordítóhenger az egyesült buborékokat újra felaprózza (másodlagos </a:t>
            </a:r>
            <a:r>
              <a:rPr lang="hu-HU" sz="2400" dirty="0" err="1" smtClean="0"/>
              <a:t>gázdiszperzió</a:t>
            </a:r>
            <a:r>
              <a:rPr lang="hu-HU" sz="2400" dirty="0" smtClean="0"/>
              <a:t>)</a:t>
            </a:r>
          </a:p>
          <a:p>
            <a:endParaRPr lang="hu-HU" sz="2400" dirty="0" smtClean="0"/>
          </a:p>
          <a:p>
            <a:pPr algn="ctr"/>
            <a:r>
              <a:rPr lang="hu-HU" sz="2400" dirty="0" smtClean="0"/>
              <a:t>szitatányéros keverős reaktorral is elérhető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5076056" y="443711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nyílások </a:t>
            </a:r>
            <a:r>
              <a:rPr lang="hu-HU" sz="2400" dirty="0" smtClean="0">
                <a:sym typeface="Wingdings" pitchFamily="2" charset="2"/>
              </a:rPr>
              <a:t> </a:t>
            </a:r>
            <a:r>
              <a:rPr lang="hu-HU" sz="2400" dirty="0" err="1" smtClean="0">
                <a:sym typeface="Wingdings" pitchFamily="2" charset="2"/>
              </a:rPr>
              <a:t>fermentlé</a:t>
            </a:r>
            <a:r>
              <a:rPr lang="hu-HU" sz="2400" dirty="0" smtClean="0">
                <a:sym typeface="Wingdings" pitchFamily="2" charset="2"/>
              </a:rPr>
              <a:t> kényszeráramlása  speciális keveredési és áramlási kép</a:t>
            </a:r>
            <a:endParaRPr lang="hu-HU" sz="2400" dirty="0"/>
          </a:p>
        </p:txBody>
      </p:sp>
      <p:cxnSp>
        <p:nvCxnSpPr>
          <p:cNvPr id="9" name="Egyenes összekötő nyíllal 8"/>
          <p:cNvCxnSpPr/>
          <p:nvPr/>
        </p:nvCxnSpPr>
        <p:spPr>
          <a:xfrm rot="10800000" flipV="1">
            <a:off x="4283968" y="4725144"/>
            <a:ext cx="79208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rot="5400000">
            <a:off x="6840252" y="3176972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54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149080"/>
            <a:ext cx="3456384" cy="234856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>
            <a:normAutofit/>
          </a:bodyPr>
          <a:lstStyle/>
          <a:p>
            <a:pPr algn="ctr"/>
            <a:r>
              <a:rPr lang="hu-HU" dirty="0" err="1" smtClean="0"/>
              <a:t>Vogelbusch-fermentor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219256" cy="5472608"/>
          </a:xfrm>
        </p:spPr>
        <p:txBody>
          <a:bodyPr>
            <a:normAutofit fontScale="92500" lnSpcReduction="20000"/>
          </a:bodyPr>
          <a:lstStyle/>
          <a:p>
            <a:pPr marL="0"/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keverős reaktor továbbfejlesztett változata:</a:t>
            </a:r>
          </a:p>
          <a:p>
            <a:pPr marL="720000" lvl="1"/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</a:rPr>
              <a:t>gáz/folyadék diszperzió</a:t>
            </a:r>
          </a:p>
          <a:p>
            <a:pPr marL="720000" lvl="1"/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</a:rPr>
              <a:t>keveredési </a:t>
            </a:r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</a:rPr>
              <a:t>viszonyok</a:t>
            </a:r>
          </a:p>
          <a:p>
            <a:pPr marL="720000" lvl="1"/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</a:rPr>
              <a:t>az oxigénátadás javítása</a:t>
            </a:r>
          </a:p>
          <a:p>
            <a:pPr>
              <a:lnSpc>
                <a:spcPct val="90000"/>
              </a:lnSpc>
            </a:pP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</a:rPr>
              <a:t>komprimált levegőt a csőből kialakított keverőtengelyen vezetik a készülék alján levő keverőelemekbe</a:t>
            </a:r>
          </a:p>
          <a:p>
            <a:pPr>
              <a:lnSpc>
                <a:spcPct val="90000"/>
              </a:lnSpc>
            </a:pP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</a:rPr>
              <a:t>a keverőelemek oldalán kiképzett nyílásokon, a forgási irányban lévő oldalon történik a buborékok kiáramlása</a:t>
            </a:r>
          </a:p>
          <a:p>
            <a:pPr marL="720000" lvl="1"/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  <a:cs typeface="Calibri"/>
              </a:rPr>
              <a:t>a gyorsan forgó keverőelemek </a:t>
            </a:r>
            <a:br>
              <a:rPr lang="hu-HU" sz="2600" dirty="0" smtClean="0">
                <a:solidFill>
                  <a:schemeClr val="accent6">
                    <a:lumMod val="50000"/>
                  </a:schemeClr>
                </a:solidFill>
                <a:cs typeface="Calibri"/>
              </a:rPr>
            </a:br>
            <a:r>
              <a:rPr lang="hu-HU" sz="2600" dirty="0" err="1" smtClean="0">
                <a:solidFill>
                  <a:schemeClr val="accent6">
                    <a:lumMod val="50000"/>
                  </a:schemeClr>
                </a:solidFill>
                <a:cs typeface="Calibri"/>
              </a:rPr>
              <a:t>diszpergálják</a:t>
            </a:r>
            <a:endParaRPr lang="hu-HU" sz="2600" dirty="0" smtClean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 marL="0" lvl="1" indent="-274320">
              <a:spcBef>
                <a:spcPts val="580"/>
              </a:spcBef>
              <a:buClr>
                <a:schemeClr val="accent1"/>
              </a:buClr>
            </a:pP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fékezőlemez rendszer </a:t>
            </a:r>
          </a:p>
          <a:p>
            <a:pPr marL="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	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(keverőelemek fölött)</a:t>
            </a:r>
          </a:p>
          <a:p>
            <a:pPr marL="720000" lvl="1"/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  <a:cs typeface="Calibri"/>
              </a:rPr>
              <a:t>együttforgás megakadályozása</a:t>
            </a:r>
          </a:p>
          <a:p>
            <a:pPr marL="720000" lvl="1"/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  <a:cs typeface="Calibri"/>
              </a:rPr>
              <a:t>turbulencia fokozása</a:t>
            </a:r>
          </a:p>
          <a:p>
            <a:pPr marL="0" lvl="1" indent="-274320">
              <a:spcBef>
                <a:spcPts val="580"/>
              </a:spcBef>
              <a:buClr>
                <a:schemeClr val="accent1"/>
              </a:buClr>
            </a:pP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elsősorban pékélesztőhöz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49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76456" cy="792088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FRINGS </a:t>
            </a:r>
            <a:r>
              <a:rPr lang="hu-HU" dirty="0" err="1" smtClean="0"/>
              <a:t>acetátor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91264" cy="4823048"/>
          </a:xfrm>
        </p:spPr>
        <p:txBody>
          <a:bodyPr>
            <a:normAutofit/>
          </a:bodyPr>
          <a:lstStyle/>
          <a:p>
            <a:pPr marL="0">
              <a:tabLst>
                <a:tab pos="266700" algn="l"/>
              </a:tabLst>
            </a:pP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valódi (zárt házban üzemelő) turbina</a:t>
            </a:r>
          </a:p>
          <a:p>
            <a:pPr marL="268288" indent="-268288">
              <a:spcBef>
                <a:spcPts val="300"/>
              </a:spcBef>
              <a:tabLst>
                <a:tab pos="266700" algn="l"/>
              </a:tabLst>
            </a:pP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felső 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légbeszívású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reaktor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Calibri"/>
                <a:sym typeface="Wingdings" pitchFamily="2" charset="2"/>
              </a:rPr>
              <a:t>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a turbina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önbeszívó (a 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levegőztetéshez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nem szükséges 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komprimált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levegő)</a:t>
            </a:r>
          </a:p>
          <a:p>
            <a:pPr marL="542608" lvl="1" indent="-268288">
              <a:spcBef>
                <a:spcPts val="300"/>
              </a:spcBef>
              <a:tabLst>
                <a:tab pos="266700" algn="l"/>
              </a:tabLst>
            </a:pP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az 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önbeszívás csak kis viszkozitású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</a:rPr>
              <a:t>fermentlevek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esetén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hatékony</a:t>
            </a:r>
          </a:p>
          <a:p>
            <a:pPr>
              <a:spcBef>
                <a:spcPts val="300"/>
              </a:spcBef>
              <a:tabLst>
                <a:tab pos="266700" algn="l"/>
              </a:tabLst>
            </a:pP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reaktor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mérete limitált</a:t>
            </a:r>
          </a:p>
          <a:p>
            <a:pPr>
              <a:spcBef>
                <a:spcPts val="300"/>
              </a:spcBef>
              <a:tabLst>
                <a:tab pos="266700" algn="l"/>
              </a:tabLst>
            </a:pP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cs typeface="Calibri"/>
              </a:rPr>
              <a:t>kis levegőztetési hatékonyság</a:t>
            </a:r>
            <a:endParaRPr lang="hu-HU" baseline="30000" dirty="0" smtClean="0"/>
          </a:p>
          <a:p>
            <a:pPr>
              <a:spcBef>
                <a:spcPts val="300"/>
              </a:spcBef>
              <a:tabLst>
                <a:tab pos="266700" algn="l"/>
              </a:tabLst>
            </a:pP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cs typeface="Calibri"/>
              </a:rPr>
              <a:t>magas oxigén-kihasználás</a:t>
            </a:r>
          </a:p>
          <a:p>
            <a:pPr marL="268288" indent="-268288">
              <a:buNone/>
              <a:tabLst>
                <a:tab pos="266700" algn="l"/>
              </a:tabLst>
            </a:pPr>
            <a:endParaRPr lang="hu-HU" sz="2000" b="1" dirty="0" smtClean="0">
              <a:solidFill>
                <a:schemeClr val="accent6">
                  <a:lumMod val="50000"/>
                </a:schemeClr>
              </a:solidFill>
              <a:latin typeface="+mj-lt"/>
              <a:cs typeface="Calibri"/>
            </a:endParaRPr>
          </a:p>
          <a:p>
            <a:pPr marL="179388">
              <a:spcBef>
                <a:spcPts val="300"/>
              </a:spcBef>
              <a:tabLst>
                <a:tab pos="444500" algn="l"/>
              </a:tabLst>
            </a:pP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élesztőgyártás</a:t>
            </a:r>
          </a:p>
          <a:p>
            <a:pPr marL="179388">
              <a:spcBef>
                <a:spcPts val="300"/>
              </a:spcBef>
              <a:tabLst>
                <a:tab pos="444500" algn="l"/>
              </a:tabLst>
            </a:pP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cs typeface="Calibri"/>
              </a:rPr>
              <a:t>a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lkoholból 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történő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ecetgyártás</a:t>
            </a:r>
            <a:endParaRPr lang="hu-HU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1" y="3068960"/>
            <a:ext cx="4104455" cy="31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199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46646"/>
            <a:ext cx="8219256" cy="778098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Electrolux </a:t>
            </a:r>
            <a:r>
              <a:rPr lang="hu-HU" dirty="0" err="1" smtClean="0"/>
              <a:t>fermentor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sz="quarter" idx="1"/>
          </p:nvPr>
        </p:nvSpPr>
        <p:spPr>
          <a:xfrm>
            <a:off x="539552" y="1342256"/>
            <a:ext cx="8147248" cy="475104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tabLst>
                <a:tab pos="268288" algn="l"/>
              </a:tabLst>
            </a:pP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valódi 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(zárt házban üzemelő)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turbina</a:t>
            </a:r>
          </a:p>
          <a:p>
            <a:pPr>
              <a:lnSpc>
                <a:spcPct val="70000"/>
              </a:lnSpc>
              <a:tabLst>
                <a:tab pos="268288" algn="l"/>
              </a:tabLst>
            </a:pP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alsó légbeszívású reaktor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levegőztetéshez komprimált levegőt 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kell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felhasználni</a:t>
            </a:r>
          </a:p>
          <a:p>
            <a:pPr>
              <a:lnSpc>
                <a:spcPct val="70000"/>
              </a:lnSpc>
              <a:tabLst>
                <a:tab pos="268288" algn="l"/>
              </a:tabLst>
            </a:pP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fordítóhenger a kényszeráramlás kialakítására</a:t>
            </a:r>
          </a:p>
          <a:p>
            <a:pPr>
              <a:lnSpc>
                <a:spcPct val="70000"/>
              </a:lnSpc>
              <a:buNone/>
              <a:tabLst>
                <a:tab pos="268288" algn="l"/>
              </a:tabLst>
            </a:pP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hu-HU" dirty="0" smtClean="0">
                <a:solidFill>
                  <a:srgbClr val="CC3300"/>
                </a:solidFill>
                <a:sym typeface="Wingdings" pitchFamily="2" charset="2"/>
              </a:rPr>
              <a:t>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átmenet a belső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lécirkulációjú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hurokreaktorok felé</a:t>
            </a:r>
          </a:p>
          <a:p>
            <a:pPr marL="0">
              <a:buNone/>
              <a:tabLst>
                <a:tab pos="268288" algn="l"/>
              </a:tabLst>
            </a:pP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	</a:t>
            </a:r>
            <a:endParaRPr lang="hu-HU" sz="20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332046"/>
            <a:ext cx="3744416" cy="3265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57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199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idx="1"/>
          </p:nvPr>
        </p:nvSpPr>
        <p:spPr>
          <a:xfrm>
            <a:off x="722313" y="3026842"/>
            <a:ext cx="7772400" cy="133826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hu-HU" sz="7200" dirty="0" smtClean="0"/>
              <a:t>Köszönjük a figyelmet!</a:t>
            </a:r>
            <a:endParaRPr lang="hu-HU" sz="72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58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78098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219256" cy="5400600"/>
          </a:xfrm>
        </p:spPr>
        <p:txBody>
          <a:bodyPr>
            <a:normAutofit/>
          </a:bodyPr>
          <a:lstStyle/>
          <a:p>
            <a:r>
              <a:rPr lang="hu-HU" sz="2200" dirty="0" smtClean="0"/>
              <a:t>Melyek a keverés funkciói?</a:t>
            </a:r>
          </a:p>
          <a:p>
            <a:r>
              <a:rPr lang="hu-HU" sz="2200" dirty="0" smtClean="0"/>
              <a:t>Aerob keverős </a:t>
            </a:r>
            <a:r>
              <a:rPr lang="hu-HU" sz="2200" dirty="0" err="1" smtClean="0"/>
              <a:t>ioreaktorok</a:t>
            </a:r>
            <a:r>
              <a:rPr lang="hu-HU" sz="2200" dirty="0" smtClean="0"/>
              <a:t> tervezésénél milyen paramétereket változtathatunk? </a:t>
            </a:r>
          </a:p>
          <a:p>
            <a:r>
              <a:rPr lang="hu-HU" sz="2200" dirty="0" err="1" smtClean="0"/>
              <a:t>Milt</a:t>
            </a:r>
            <a:r>
              <a:rPr lang="hu-HU" sz="2200" dirty="0" smtClean="0"/>
              <a:t> jelent a </a:t>
            </a:r>
            <a:r>
              <a:rPr lang="hu-HU" sz="2200" dirty="0" err="1" smtClean="0"/>
              <a:t>rendszerspecifikus</a:t>
            </a:r>
            <a:r>
              <a:rPr lang="hu-HU" sz="2200" dirty="0" smtClean="0"/>
              <a:t> és nem </a:t>
            </a:r>
            <a:r>
              <a:rPr lang="hu-HU" sz="2200" dirty="0" err="1" smtClean="0"/>
              <a:t>redszerspecifikus</a:t>
            </a:r>
            <a:r>
              <a:rPr lang="hu-HU" sz="2200" dirty="0" smtClean="0"/>
              <a:t> paraméter, és melyek ezek az aerob keverős reaktorok esetén?</a:t>
            </a:r>
          </a:p>
          <a:p>
            <a:r>
              <a:rPr lang="hu-HU" sz="2200" dirty="0" smtClean="0"/>
              <a:t>Oxigén </a:t>
            </a:r>
            <a:r>
              <a:rPr lang="hu-HU" sz="2200" dirty="0" err="1" smtClean="0"/>
              <a:t>abszorbciós</a:t>
            </a:r>
            <a:r>
              <a:rPr lang="hu-HU" sz="2200" dirty="0" smtClean="0"/>
              <a:t> sebesség alapösszefüggése!</a:t>
            </a:r>
          </a:p>
          <a:p>
            <a:r>
              <a:rPr lang="hu-HU" sz="2200" dirty="0" smtClean="0"/>
              <a:t>Milyen környezeti paraméterektől függ a telítési oxigén koncentráció és </a:t>
            </a:r>
            <a:r>
              <a:rPr lang="hu-HU" sz="2200" dirty="0" err="1" smtClean="0"/>
              <a:t>K</a:t>
            </a:r>
            <a:r>
              <a:rPr lang="hu-HU" sz="2200" baseline="-25000" dirty="0" err="1" smtClean="0"/>
              <a:t>L</a:t>
            </a:r>
            <a:r>
              <a:rPr lang="hu-HU" sz="2200" dirty="0" err="1" smtClean="0"/>
              <a:t>a</a:t>
            </a:r>
            <a:r>
              <a:rPr lang="hu-HU" sz="2200" dirty="0" smtClean="0"/>
              <a:t> értéke?</a:t>
            </a:r>
          </a:p>
          <a:p>
            <a:r>
              <a:rPr lang="hu-HU" sz="2200" dirty="0" smtClean="0"/>
              <a:t>Hogyan növelhető az anyagátadási felület </a:t>
            </a:r>
            <a:r>
              <a:rPr lang="hu-HU" sz="2200" dirty="0" err="1" smtClean="0"/>
              <a:t>bioreaktorokban</a:t>
            </a:r>
            <a:r>
              <a:rPr lang="hu-HU" sz="2200" dirty="0" smtClean="0"/>
              <a:t> (</a:t>
            </a:r>
            <a:r>
              <a:rPr lang="hu-HU" sz="2200" dirty="0" err="1" smtClean="0"/>
              <a:t>hold-up</a:t>
            </a:r>
            <a:r>
              <a:rPr lang="hu-HU" sz="2200" dirty="0" smtClean="0"/>
              <a:t> fogalma)?</a:t>
            </a:r>
          </a:p>
          <a:p>
            <a:r>
              <a:rPr lang="hu-HU" sz="2200" dirty="0" err="1" smtClean="0"/>
              <a:t>K</a:t>
            </a:r>
            <a:r>
              <a:rPr lang="hu-HU" sz="2200" baseline="-25000" dirty="0" err="1" smtClean="0"/>
              <a:t>L</a:t>
            </a:r>
            <a:r>
              <a:rPr lang="hu-HU" sz="2200" dirty="0" err="1" smtClean="0"/>
              <a:t>a</a:t>
            </a:r>
            <a:r>
              <a:rPr lang="hu-HU" sz="2200" dirty="0" smtClean="0"/>
              <a:t> dinamikus meghatározásának módszere!</a:t>
            </a:r>
          </a:p>
          <a:p>
            <a:r>
              <a:rPr lang="hu-HU" sz="2200" dirty="0" smtClean="0"/>
              <a:t>Kevert </a:t>
            </a:r>
            <a:r>
              <a:rPr lang="hu-HU" sz="2200" dirty="0" err="1" smtClean="0"/>
              <a:t>bioreaktorok</a:t>
            </a:r>
            <a:r>
              <a:rPr lang="hu-HU" sz="2200" dirty="0" smtClean="0"/>
              <a:t> előnyei/hátrányai!</a:t>
            </a:r>
          </a:p>
          <a:p>
            <a:r>
              <a:rPr lang="hu-HU" sz="2200" dirty="0" smtClean="0"/>
              <a:t>Modern kevert, levegőztetett </a:t>
            </a:r>
            <a:r>
              <a:rPr lang="hu-HU" sz="2200" dirty="0" err="1" smtClean="0"/>
              <a:t>fermentorok</a:t>
            </a:r>
            <a:r>
              <a:rPr lang="hu-HU" sz="2200" dirty="0" smtClean="0"/>
              <a:t> tulajdonságai és az iparban leginkább elterjedt fajták főbb tulajdonságai!</a:t>
            </a:r>
          </a:p>
          <a:p>
            <a:pPr>
              <a:buNone/>
            </a:pPr>
            <a:endParaRPr lang="hu-HU" sz="2800" dirty="0" smtClean="0"/>
          </a:p>
          <a:p>
            <a:pPr>
              <a:buNone/>
            </a:pPr>
            <a:endParaRPr lang="hu-HU" sz="2800" dirty="0" smtClean="0"/>
          </a:p>
          <a:p>
            <a:pPr>
              <a:buNone/>
            </a:pP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59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604918" cy="778098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A </a:t>
            </a:r>
            <a:r>
              <a:rPr lang="hu-HU" dirty="0" err="1" smtClean="0"/>
              <a:t>fermentlé</a:t>
            </a:r>
            <a:r>
              <a:rPr lang="hu-HU" dirty="0" smtClean="0"/>
              <a:t> </a:t>
            </a:r>
            <a:r>
              <a:rPr lang="hu-HU" dirty="0" err="1" smtClean="0"/>
              <a:t>reológiai</a:t>
            </a:r>
            <a:r>
              <a:rPr lang="hu-HU" dirty="0" smtClean="0"/>
              <a:t> tulajdonságai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672966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28662" y="285728"/>
            <a:ext cx="7572428" cy="796908"/>
          </a:xfrm>
        </p:spPr>
        <p:txBody>
          <a:bodyPr anchor="t">
            <a:normAutofit/>
          </a:bodyPr>
          <a:lstStyle/>
          <a:p>
            <a:pPr algn="ctr"/>
            <a:r>
              <a:rPr lang="hu-HU" dirty="0" smtClean="0"/>
              <a:t>Normálistól eltérő </a:t>
            </a:r>
            <a:r>
              <a:rPr lang="hu-HU" dirty="0" err="1" smtClean="0"/>
              <a:t>reológia</a:t>
            </a:r>
            <a:r>
              <a:rPr lang="hu-HU" dirty="0" smtClean="0"/>
              <a:t> okai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643998" cy="3857652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CC3300"/>
              </a:buClr>
            </a:pPr>
            <a:r>
              <a:rPr lang="hu-HU" sz="2600" dirty="0" err="1" smtClean="0">
                <a:latin typeface="+mj-lt"/>
              </a:rPr>
              <a:t>szubsztrát</a:t>
            </a:r>
            <a:r>
              <a:rPr lang="hu-HU" sz="2600" dirty="0" smtClean="0">
                <a:latin typeface="+mj-lt"/>
              </a:rPr>
              <a:t> okozta viszkozitás (oldott polimer (keményítő))</a:t>
            </a:r>
          </a:p>
          <a:p>
            <a:pPr>
              <a:buClr>
                <a:srgbClr val="CC3300"/>
              </a:buClr>
            </a:pPr>
            <a:r>
              <a:rPr lang="hu-HU" dirty="0" smtClean="0">
                <a:latin typeface="+mj-lt"/>
              </a:rPr>
              <a:t> </a:t>
            </a:r>
            <a:r>
              <a:rPr lang="hu-HU" sz="2600" dirty="0" smtClean="0">
                <a:latin typeface="+mj-lt"/>
              </a:rPr>
              <a:t>mikroba koncentrációjának a növekedése</a:t>
            </a:r>
          </a:p>
          <a:p>
            <a:pPr lvl="2">
              <a:buFont typeface="Arial" pitchFamily="34" charset="0"/>
              <a:buChar char="•"/>
            </a:pPr>
            <a:r>
              <a:rPr lang="hu-HU" sz="2400" dirty="0" smtClean="0">
                <a:latin typeface="+mj-lt"/>
              </a:rPr>
              <a:t>legtöbb alkalmazott mikroorganizmus fonalas – fermentáció során általában </a:t>
            </a:r>
            <a:r>
              <a:rPr lang="hu-HU" sz="2400" dirty="0" err="1" smtClean="0">
                <a:latin typeface="+mj-lt"/>
              </a:rPr>
              <a:t>pszeudoplasztikus</a:t>
            </a:r>
            <a:r>
              <a:rPr lang="hu-HU" sz="2400" dirty="0" smtClean="0">
                <a:latin typeface="+mj-lt"/>
              </a:rPr>
              <a:t> vagy </a:t>
            </a:r>
            <a:r>
              <a:rPr lang="hu-HU" sz="2400" dirty="0" err="1" smtClean="0">
                <a:latin typeface="+mj-lt"/>
              </a:rPr>
              <a:t>Bingham</a:t>
            </a:r>
            <a:r>
              <a:rPr lang="hu-HU" sz="2400" dirty="0" smtClean="0">
                <a:latin typeface="+mj-lt"/>
              </a:rPr>
              <a:t> viselkedés</a:t>
            </a:r>
          </a:p>
          <a:p>
            <a:r>
              <a:rPr lang="hu-HU" sz="2400" dirty="0" err="1" smtClean="0">
                <a:latin typeface="+mj-lt"/>
              </a:rPr>
              <a:t>extracelluláris</a:t>
            </a:r>
            <a:r>
              <a:rPr lang="hu-HU" sz="2400" dirty="0" smtClean="0">
                <a:latin typeface="+mj-lt"/>
              </a:rPr>
              <a:t> termékek képződése (</a:t>
            </a:r>
            <a:r>
              <a:rPr lang="hu-HU" sz="2400" dirty="0" err="1" smtClean="0">
                <a:latin typeface="+mj-lt"/>
              </a:rPr>
              <a:t>poliszacharidok</a:t>
            </a:r>
            <a:r>
              <a:rPr lang="hu-HU" sz="2400" dirty="0" smtClean="0">
                <a:latin typeface="+mj-lt"/>
              </a:rPr>
              <a:t>)</a:t>
            </a:r>
          </a:p>
          <a:p>
            <a:r>
              <a:rPr lang="hu-HU" sz="2400" dirty="0" smtClean="0">
                <a:latin typeface="+mj-lt"/>
              </a:rPr>
              <a:t>nyálkaképződés a mikroba sejtfalán</a:t>
            </a:r>
          </a:p>
          <a:p>
            <a:pPr lvl="2">
              <a:buFont typeface="Arial" pitchFamily="34" charset="0"/>
              <a:buChar char="•"/>
            </a:pPr>
            <a:r>
              <a:rPr lang="hu-HU" sz="2400" dirty="0" smtClean="0">
                <a:latin typeface="+mj-lt"/>
              </a:rPr>
              <a:t>megfelelő nitrogén forrással elkerülhető</a:t>
            </a:r>
          </a:p>
          <a:p>
            <a:pPr lvl="2">
              <a:buFont typeface="Arial" pitchFamily="34" charset="0"/>
              <a:buChar char="•"/>
            </a:pPr>
            <a:r>
              <a:rPr lang="hu-HU" sz="2400" dirty="0" smtClean="0">
                <a:latin typeface="+mj-lt"/>
              </a:rPr>
              <a:t>nagy </a:t>
            </a:r>
            <a:r>
              <a:rPr lang="hu-HU" sz="2400" dirty="0" err="1" smtClean="0">
                <a:latin typeface="+mj-lt"/>
              </a:rPr>
              <a:t>viszkózitású</a:t>
            </a:r>
            <a:r>
              <a:rPr lang="hu-HU" sz="2400" dirty="0" smtClean="0">
                <a:latin typeface="+mj-lt"/>
              </a:rPr>
              <a:t> a </a:t>
            </a:r>
            <a:r>
              <a:rPr lang="hu-HU" sz="2400" dirty="0" err="1" smtClean="0">
                <a:latin typeface="+mj-lt"/>
              </a:rPr>
              <a:t>fermentleveknél</a:t>
            </a:r>
            <a:r>
              <a:rPr lang="hu-HU" sz="2400" dirty="0" smtClean="0">
                <a:latin typeface="+mj-lt"/>
              </a:rPr>
              <a:t> nem csak a keverő elemek sebességével lesz arányos a nyíró erő, hanem a keverőtől való távolsággal is (holt terek)</a:t>
            </a:r>
          </a:p>
          <a:p>
            <a:r>
              <a:rPr lang="hu-HU" sz="2400" dirty="0" smtClean="0">
                <a:latin typeface="+mj-lt"/>
              </a:rPr>
              <a:t>a  </a:t>
            </a:r>
            <a:r>
              <a:rPr lang="hu-HU" sz="2400" dirty="0" err="1" smtClean="0">
                <a:latin typeface="+mj-lt"/>
              </a:rPr>
              <a:t>reológiai</a:t>
            </a:r>
            <a:r>
              <a:rPr lang="hu-HU" sz="2400" dirty="0" smtClean="0">
                <a:latin typeface="+mj-lt"/>
              </a:rPr>
              <a:t> tulajdonságok általában változnak a fermentáció során (kezdetben newtoni karakter </a:t>
            </a:r>
            <a:r>
              <a:rPr lang="hu-HU" sz="2400" dirty="0" err="1" smtClean="0">
                <a:latin typeface="+mj-lt"/>
              </a:rPr>
              <a:t>pszeudoplasztikussá</a:t>
            </a:r>
            <a:r>
              <a:rPr lang="hu-HU" sz="2400" dirty="0" smtClean="0">
                <a:latin typeface="+mj-lt"/>
              </a:rPr>
              <a:t> válhat)</a:t>
            </a:r>
          </a:p>
          <a:p>
            <a:pPr lvl="2">
              <a:buFont typeface="Arial" pitchFamily="34" charset="0"/>
              <a:buChar char="•"/>
            </a:pPr>
            <a:r>
              <a:rPr lang="hu-HU" sz="2400" dirty="0" smtClean="0">
                <a:latin typeface="+mj-lt"/>
              </a:rPr>
              <a:t>megnövekedett viszkozitás kiküszöbölése: steril vízzel történő </a:t>
            </a:r>
            <a:r>
              <a:rPr lang="hu-HU" sz="2400" dirty="0" err="1" smtClean="0">
                <a:latin typeface="+mj-lt"/>
              </a:rPr>
              <a:t>higítás</a:t>
            </a:r>
            <a:r>
              <a:rPr lang="hu-HU" sz="2400" dirty="0" smtClean="0">
                <a:latin typeface="+mj-lt"/>
              </a:rPr>
              <a:t>, </a:t>
            </a:r>
            <a:r>
              <a:rPr lang="hu-HU" sz="2400" dirty="0" err="1" smtClean="0">
                <a:latin typeface="+mj-lt"/>
              </a:rPr>
              <a:t>pelletes</a:t>
            </a:r>
            <a:r>
              <a:rPr lang="hu-HU" sz="2400" dirty="0" smtClean="0">
                <a:latin typeface="+mj-lt"/>
              </a:rPr>
              <a:t> növesztés</a:t>
            </a:r>
          </a:p>
          <a:p>
            <a:pPr lvl="2">
              <a:buFont typeface="Arial" pitchFamily="34" charset="0"/>
              <a:buChar char="•"/>
            </a:pPr>
            <a:endParaRPr lang="hu-HU" dirty="0" smtClean="0"/>
          </a:p>
          <a:p>
            <a:pPr lvl="2"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596" y="5000636"/>
            <a:ext cx="80724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hu-HU" sz="2000" u="sng" dirty="0">
                <a:latin typeface="+mj-lt"/>
              </a:rPr>
              <a:t>A nagy viszkozitás hátárnyai</a:t>
            </a:r>
            <a:r>
              <a:rPr kumimoji="1" lang="hu-HU" sz="2000" u="sng" dirty="0" smtClean="0">
                <a:latin typeface="+mj-lt"/>
              </a:rPr>
              <a:t>:</a:t>
            </a:r>
            <a:endParaRPr kumimoji="1" lang="hu-HU" sz="20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kumimoji="1" lang="hu-HU" sz="2000" dirty="0" smtClean="0">
                <a:latin typeface="+mj-lt"/>
              </a:rPr>
              <a:t> a </a:t>
            </a:r>
            <a:r>
              <a:rPr kumimoji="1" lang="hu-HU" sz="2000" dirty="0">
                <a:latin typeface="+mj-lt"/>
              </a:rPr>
              <a:t>keverőtől távolabbi pontokban holt terek alakulhatnak ki </a:t>
            </a:r>
          </a:p>
          <a:p>
            <a:pPr>
              <a:buFont typeface="Arial" pitchFamily="34" charset="0"/>
              <a:buChar char="•"/>
            </a:pPr>
            <a:r>
              <a:rPr kumimoji="1" lang="hu-HU" sz="2000" dirty="0" smtClean="0">
                <a:latin typeface="+mj-lt"/>
              </a:rPr>
              <a:t> növekszik </a:t>
            </a:r>
            <a:r>
              <a:rPr kumimoji="1" lang="hu-HU" sz="2000" dirty="0">
                <a:latin typeface="+mj-lt"/>
              </a:rPr>
              <a:t>a keverő teljesítmény felvétele és az általa kifejtett nyíróerő</a:t>
            </a:r>
            <a:br>
              <a:rPr kumimoji="1" lang="hu-HU" sz="2000" dirty="0">
                <a:latin typeface="+mj-lt"/>
              </a:rPr>
            </a:br>
            <a:endParaRPr kumimoji="1" lang="hu-H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42617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Mikrobák oxigén igénye és érzékenységük a nyíróerőre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219256" cy="4608512"/>
          </a:xfrm>
        </p:spPr>
        <p:txBody>
          <a:bodyPr/>
          <a:lstStyle/>
          <a:p>
            <a:r>
              <a:rPr lang="hu-HU" dirty="0" smtClean="0">
                <a:latin typeface="+mj-lt"/>
              </a:rPr>
              <a:t>oxigénigény a fajlagos légzési sebességgel jellemezhető: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  <a:p>
            <a:r>
              <a:rPr lang="hu-HU" dirty="0" smtClean="0">
                <a:latin typeface="+mj-lt"/>
              </a:rPr>
              <a:t>nyírófeszültség hatására a fonalak feltöredeznek, a </a:t>
            </a:r>
            <a:r>
              <a:rPr lang="hu-HU" dirty="0" err="1" smtClean="0">
                <a:latin typeface="+mj-lt"/>
              </a:rPr>
              <a:t>pelletek</a:t>
            </a:r>
            <a:r>
              <a:rPr lang="hu-HU" dirty="0" smtClean="0">
                <a:latin typeface="+mj-lt"/>
              </a:rPr>
              <a:t> „szőrös”  felülete lekophat (</a:t>
            </a:r>
            <a:r>
              <a:rPr lang="hu-HU" dirty="0" err="1" smtClean="0">
                <a:latin typeface="+mj-lt"/>
              </a:rPr>
              <a:t>pellet</a:t>
            </a:r>
            <a:r>
              <a:rPr lang="hu-HU" dirty="0" smtClean="0">
                <a:latin typeface="+mj-lt"/>
              </a:rPr>
              <a:t> szét is eshet), ez a </a:t>
            </a:r>
            <a:r>
              <a:rPr lang="hu-HU" dirty="0" err="1" smtClean="0">
                <a:latin typeface="+mj-lt"/>
              </a:rPr>
              <a:t>down-stream</a:t>
            </a:r>
            <a:r>
              <a:rPr lang="hu-HU" dirty="0" smtClean="0">
                <a:latin typeface="+mj-lt"/>
              </a:rPr>
              <a:t> műveleteket megnehezíti </a:t>
            </a:r>
          </a:p>
          <a:p>
            <a:pPr lvl="1"/>
            <a:r>
              <a:rPr lang="hu-HU" dirty="0" smtClean="0">
                <a:latin typeface="+mj-lt"/>
              </a:rPr>
              <a:t>mindezek </a:t>
            </a:r>
            <a:r>
              <a:rPr lang="hu-HU" dirty="0" err="1" smtClean="0">
                <a:latin typeface="+mj-lt"/>
              </a:rPr>
              <a:t>ellénére</a:t>
            </a:r>
            <a:r>
              <a:rPr lang="hu-HU" dirty="0" smtClean="0">
                <a:latin typeface="+mj-lt"/>
              </a:rPr>
              <a:t>, érdemes a </a:t>
            </a:r>
            <a:r>
              <a:rPr lang="hu-HU" dirty="0" err="1" smtClean="0">
                <a:latin typeface="+mj-lt"/>
              </a:rPr>
              <a:t>pelletes</a:t>
            </a:r>
            <a:r>
              <a:rPr lang="hu-HU" dirty="0" smtClean="0">
                <a:latin typeface="+mj-lt"/>
              </a:rPr>
              <a:t> formát választani - nagyobb sejtkoncentrációk esetén kisebb viszkozitás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428728" y="2643182"/>
          <a:ext cx="2714644" cy="1230639"/>
        </p:xfrm>
        <a:graphic>
          <a:graphicData uri="http://schemas.openxmlformats.org/presentationml/2006/ole">
            <p:oleObj spid="_x0000_s109570" name="Equation" r:id="rId4" imgW="1346040" imgH="60948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6" name="TextBox 5"/>
          <p:cNvSpPr txBox="1"/>
          <p:nvPr/>
        </p:nvSpPr>
        <p:spPr>
          <a:xfrm>
            <a:off x="4643438" y="2714620"/>
            <a:ext cx="4009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Ahol:</a:t>
            </a:r>
            <a:br>
              <a:rPr lang="hu-HU" dirty="0" smtClean="0"/>
            </a:br>
            <a:r>
              <a:rPr lang="hu-HU" dirty="0" smtClean="0"/>
              <a:t>x – mikrobakoncentráció (mg/dm</a:t>
            </a:r>
            <a:r>
              <a:rPr lang="hu-HU" baseline="30000" dirty="0" smtClean="0"/>
              <a:t>3</a:t>
            </a:r>
            <a:r>
              <a:rPr lang="hu-HU" dirty="0" smtClean="0"/>
              <a:t>)</a:t>
            </a:r>
          </a:p>
          <a:p>
            <a:r>
              <a:rPr lang="hu-HU" dirty="0" smtClean="0"/>
              <a:t>c – oldott oxigén koncentráció (mg/dm</a:t>
            </a:r>
            <a:r>
              <a:rPr lang="hu-HU" baseline="30000" dirty="0" smtClean="0"/>
              <a:t>3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Keverő elem fajtái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19256" cy="936104"/>
          </a:xfrm>
        </p:spPr>
        <p:txBody>
          <a:bodyPr/>
          <a:lstStyle/>
          <a:p>
            <a:r>
              <a:rPr lang="hu-HU" dirty="0" smtClean="0">
                <a:latin typeface="+mj-lt"/>
              </a:rPr>
              <a:t>egyenes lapátú nyitott turbinakeverő (leggyakoribb)</a:t>
            </a:r>
          </a:p>
          <a:p>
            <a:endParaRPr lang="hu-HU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4282" y="2000240"/>
          <a:ext cx="5040560" cy="4441570"/>
        </p:xfrm>
        <a:graphic>
          <a:graphicData uri="http://schemas.openxmlformats.org/presentationml/2006/ole">
            <p:oleObj spid="_x0000_s110594" name="Bitkép alakzat" r:id="rId3" imgW="4248387" imgH="3743534" progId="PBrush">
              <p:embed/>
            </p:oleObj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000240"/>
            <a:ext cx="346234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8623-2984-43DA-9364-45A718052D92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észvény">
  <a:themeElements>
    <a:clrScheme name="Részvén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2101</TotalTime>
  <Words>2784</Words>
  <Application>Microsoft Office PowerPoint</Application>
  <PresentationFormat>Diavetítés a képernyőre (4:3 oldalarány)</PresentationFormat>
  <Paragraphs>543</Paragraphs>
  <Slides>59</Slides>
  <Notes>10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7</vt:i4>
      </vt:variant>
      <vt:variant>
        <vt:lpstr>Diacímek</vt:lpstr>
      </vt:variant>
      <vt:variant>
        <vt:i4>59</vt:i4>
      </vt:variant>
    </vt:vector>
  </HeadingPairs>
  <TitlesOfParts>
    <vt:vector size="67" baseType="lpstr">
      <vt:lpstr>Részvény</vt:lpstr>
      <vt:lpstr>Equation</vt:lpstr>
      <vt:lpstr>Bitkép alakzat</vt:lpstr>
      <vt:lpstr>Document</vt:lpstr>
      <vt:lpstr>Dokumentum</vt:lpstr>
      <vt:lpstr>Chart</vt:lpstr>
      <vt:lpstr>Bitmap Image</vt:lpstr>
      <vt:lpstr>Egyenlet</vt:lpstr>
      <vt:lpstr>AEROB KEVERŐS BIOREAKTOROK</vt:lpstr>
      <vt:lpstr>AEROB BIOREAKTOROK CSOPORTOSÍTÁSA</vt:lpstr>
      <vt:lpstr>3. dia</vt:lpstr>
      <vt:lpstr>Keverés funkciói</vt:lpstr>
      <vt:lpstr>Paraméterek</vt:lpstr>
      <vt:lpstr>A fermentlé reológiai tulajdonságai</vt:lpstr>
      <vt:lpstr>Normálistól eltérő reológia okai</vt:lpstr>
      <vt:lpstr>Mikrobák oxigén igénye és érzékenységük a nyíróerőre</vt:lpstr>
      <vt:lpstr>Keverő elem fajtái</vt:lpstr>
      <vt:lpstr>Keverő elem fajtái</vt:lpstr>
      <vt:lpstr>Keverő elem fajtái</vt:lpstr>
      <vt:lpstr>12. dia</vt:lpstr>
      <vt:lpstr>Keverő elemek száma (n) a keverő elemek közti távolság (Hi)</vt:lpstr>
      <vt:lpstr>A fermentor és a keverő geometriai elrendezése és aránya</vt:lpstr>
      <vt:lpstr>A keverő fordulatszáma és a levegőztetés sebessége</vt:lpstr>
      <vt:lpstr>16. dia</vt:lpstr>
      <vt:lpstr>Reaktor tervezése</vt:lpstr>
      <vt:lpstr>Nem rendszer specifikus paraméterek</vt:lpstr>
      <vt:lpstr>A keverő teljesítmény felvétele</vt:lpstr>
      <vt:lpstr>A keverő teljesítmény felvétele</vt:lpstr>
      <vt:lpstr>A keverő teljesítmény felvétele</vt:lpstr>
      <vt:lpstr>A keverő teljesítmény felvétele</vt:lpstr>
      <vt:lpstr>Levegő diszperziója</vt:lpstr>
      <vt:lpstr>Levegő diszperziója</vt:lpstr>
      <vt:lpstr>Levegő diszperziója</vt:lpstr>
      <vt:lpstr>Fluidum keveredése</vt:lpstr>
      <vt:lpstr>Fluidum keveredése</vt:lpstr>
      <vt:lpstr>Gázfázis keveredése</vt:lpstr>
      <vt:lpstr>Keverők hidrodinamikája</vt:lpstr>
      <vt:lpstr>Keverők hidrodinamikája</vt:lpstr>
      <vt:lpstr>Hőátadás</vt:lpstr>
      <vt:lpstr>Rendszerspecifikus paraméterek</vt:lpstr>
      <vt:lpstr>33. dia</vt:lpstr>
      <vt:lpstr>34. dia</vt:lpstr>
      <vt:lpstr>A telítési oxigénkoncentráció (C* ) függése a környezeti paraméterektől</vt:lpstr>
      <vt:lpstr>A telítési oxigénkoncentráció (C* ) függése a környezeti paraméterektől</vt:lpstr>
      <vt:lpstr>A telítési oxigénkoncentráció (C* ) függése a környezeti paraméterektől</vt:lpstr>
      <vt:lpstr>38. dia</vt:lpstr>
      <vt:lpstr>Az anyagátadási felület és a hold-up </vt:lpstr>
      <vt:lpstr>KLa függése a környezeti paraméterektől</vt:lpstr>
      <vt:lpstr>KLa függése a környezeti paraméterektől</vt:lpstr>
      <vt:lpstr>KLa függése a környezeti paraméterektől</vt:lpstr>
      <vt:lpstr>KLa meghatározásának módszerei</vt:lpstr>
      <vt:lpstr>KLa meghatározása empírikus korrelációk segítségével</vt:lpstr>
      <vt:lpstr>Statikus KLa meghatározás - szulfit-oxidációs módszer</vt:lpstr>
      <vt:lpstr>Kilevegőztetéses módszer KLa meghatározására</vt:lpstr>
      <vt:lpstr>Dinamikus KLa  meghatározás</vt:lpstr>
      <vt:lpstr>Kombinált módszer KLa meghatározására</vt:lpstr>
      <vt:lpstr>Kevert bioreaktorok tulajdonságai</vt:lpstr>
      <vt:lpstr>Kevert bioreaktorok tulajdonságai</vt:lpstr>
      <vt:lpstr>Csúszógyűrű</vt:lpstr>
      <vt:lpstr>Tökéletesen kevert bioreaktorok felhasználása</vt:lpstr>
      <vt:lpstr>Modern kevert, levegőztetett fermentorok</vt:lpstr>
      <vt:lpstr>Fordítóhengeres keverős fermentor</vt:lpstr>
      <vt:lpstr>Vogelbusch-fermentor</vt:lpstr>
      <vt:lpstr>FRINGS acetátor</vt:lpstr>
      <vt:lpstr>Electrolux fermentor</vt:lpstr>
      <vt:lpstr>58. dia</vt:lpstr>
      <vt:lpstr>Kérdések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AEROB KEVERŐS BIOREAKTOROK</dc:title>
  <dc:creator>-</dc:creator>
  <cp:lastModifiedBy>-</cp:lastModifiedBy>
  <cp:revision>184</cp:revision>
  <dcterms:created xsi:type="dcterms:W3CDTF">2014-04-01T17:31:42Z</dcterms:created>
  <dcterms:modified xsi:type="dcterms:W3CDTF">2014-04-08T08:28:33Z</dcterms:modified>
</cp:coreProperties>
</file>